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3"/>
  </p:notesMasterIdLst>
  <p:handoutMasterIdLst>
    <p:handoutMasterId r:id="rId104"/>
  </p:handoutMasterIdLst>
  <p:sldIdLst>
    <p:sldId id="691" r:id="rId5"/>
    <p:sldId id="693" r:id="rId6"/>
    <p:sldId id="256" r:id="rId7"/>
    <p:sldId id="257" r:id="rId8"/>
    <p:sldId id="344" r:id="rId9"/>
    <p:sldId id="689" r:id="rId10"/>
    <p:sldId id="708" r:id="rId11"/>
    <p:sldId id="258" r:id="rId12"/>
    <p:sldId id="681" r:id="rId13"/>
    <p:sldId id="386" r:id="rId14"/>
    <p:sldId id="682" r:id="rId15"/>
    <p:sldId id="620" r:id="rId16"/>
    <p:sldId id="262" r:id="rId17"/>
    <p:sldId id="261" r:id="rId18"/>
    <p:sldId id="571" r:id="rId19"/>
    <p:sldId id="260" r:id="rId20"/>
    <p:sldId id="711" r:id="rId21"/>
    <p:sldId id="626" r:id="rId22"/>
    <p:sldId id="342" r:id="rId23"/>
    <p:sldId id="623" r:id="rId24"/>
    <p:sldId id="712" r:id="rId25"/>
    <p:sldId id="264" r:id="rId26"/>
    <p:sldId id="683" r:id="rId27"/>
    <p:sldId id="312" r:id="rId28"/>
    <p:sldId id="394" r:id="rId29"/>
    <p:sldId id="322" r:id="rId30"/>
    <p:sldId id="476" r:id="rId31"/>
    <p:sldId id="660" r:id="rId32"/>
    <p:sldId id="684" r:id="rId33"/>
    <p:sldId id="673" r:id="rId34"/>
    <p:sldId id="685" r:id="rId35"/>
    <p:sldId id="717" r:id="rId36"/>
    <p:sldId id="365" r:id="rId37"/>
    <p:sldId id="371" r:id="rId38"/>
    <p:sldId id="686" r:id="rId39"/>
    <p:sldId id="687" r:id="rId40"/>
    <p:sldId id="335" r:id="rId41"/>
    <p:sldId id="327" r:id="rId42"/>
    <p:sldId id="688" r:id="rId43"/>
    <p:sldId id="276" r:id="rId44"/>
    <p:sldId id="713" r:id="rId45"/>
    <p:sldId id="706" r:id="rId46"/>
    <p:sldId id="559" r:id="rId47"/>
    <p:sldId id="677" r:id="rId48"/>
    <p:sldId id="535" r:id="rId49"/>
    <p:sldId id="536" r:id="rId50"/>
    <p:sldId id="537" r:id="rId51"/>
    <p:sldId id="490" r:id="rId52"/>
    <p:sldId id="628" r:id="rId53"/>
    <p:sldId id="631" r:id="rId54"/>
    <p:sldId id="629" r:id="rId55"/>
    <p:sldId id="659" r:id="rId56"/>
    <p:sldId id="674" r:id="rId57"/>
    <p:sldId id="675" r:id="rId58"/>
    <p:sldId id="718" r:id="rId59"/>
    <p:sldId id="650" r:id="rId60"/>
    <p:sldId id="647" r:id="rId61"/>
    <p:sldId id="648" r:id="rId62"/>
    <p:sldId id="661" r:id="rId63"/>
    <p:sldId id="267" r:id="rId64"/>
    <p:sldId id="630" r:id="rId65"/>
    <p:sldId id="269" r:id="rId66"/>
    <p:sldId id="271" r:id="rId67"/>
    <p:sldId id="272" r:id="rId68"/>
    <p:sldId id="586" r:id="rId69"/>
    <p:sldId id="273" r:id="rId70"/>
    <p:sldId id="275" r:id="rId71"/>
    <p:sldId id="658" r:id="rId72"/>
    <p:sldId id="598" r:id="rId73"/>
    <p:sldId id="602" r:id="rId74"/>
    <p:sldId id="656" r:id="rId75"/>
    <p:sldId id="703" r:id="rId76"/>
    <p:sldId id="651" r:id="rId77"/>
    <p:sldId id="625" r:id="rId78"/>
    <p:sldId id="716" r:id="rId79"/>
    <p:sldId id="680" r:id="rId80"/>
    <p:sldId id="339" r:id="rId81"/>
    <p:sldId id="690" r:id="rId82"/>
    <p:sldId id="431" r:id="rId83"/>
    <p:sldId id="692" r:id="rId84"/>
    <p:sldId id="341" r:id="rId85"/>
    <p:sldId id="453" r:id="rId86"/>
    <p:sldId id="454" r:id="rId87"/>
    <p:sldId id="695" r:id="rId88"/>
    <p:sldId id="702" r:id="rId89"/>
    <p:sldId id="346" r:id="rId90"/>
    <p:sldId id="340" r:id="rId91"/>
    <p:sldId id="705" r:id="rId92"/>
    <p:sldId id="704" r:id="rId93"/>
    <p:sldId id="694" r:id="rId94"/>
    <p:sldId id="678" r:id="rId95"/>
    <p:sldId id="679" r:id="rId96"/>
    <p:sldId id="697" r:id="rId97"/>
    <p:sldId id="709" r:id="rId98"/>
    <p:sldId id="698" r:id="rId99"/>
    <p:sldId id="699" r:id="rId100"/>
    <p:sldId id="700" r:id="rId101"/>
    <p:sldId id="701" r:id="rId10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ha Olsen" initials="MO" lastIdx="2" clrIdx="0">
    <p:extLst>
      <p:ext uri="{19B8F6BF-5375-455C-9EA6-DF929625EA0E}">
        <p15:presenceInfo xmlns:p15="http://schemas.microsoft.com/office/powerpoint/2012/main" userId="1d1e9bfc39b1d3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5F0FF"/>
    <a:srgbClr val="93E3FF"/>
    <a:srgbClr val="BDF9CA"/>
    <a:srgbClr val="8BCBE5"/>
    <a:srgbClr val="E5F8FF"/>
    <a:srgbClr val="D1FBE7"/>
    <a:srgbClr val="008000"/>
    <a:srgbClr val="16C834"/>
    <a:srgbClr val="336600"/>
    <a:srgbClr val="61F3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851B0-F716-4A98-8A1B-B805B0F7D85D}" v="183" dt="2021-06-26T17:44:53.4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200" autoAdjust="0"/>
  </p:normalViewPr>
  <p:slideViewPr>
    <p:cSldViewPr snapToGrid="0" showGuides="1">
      <p:cViewPr varScale="1">
        <p:scale>
          <a:sx n="121" d="100"/>
          <a:sy n="121" d="100"/>
        </p:scale>
        <p:origin x="108" y="150"/>
      </p:cViewPr>
      <p:guideLst>
        <p:guide orient="horz" pos="2160"/>
        <p:guide pos="3840"/>
      </p:guideLst>
    </p:cSldViewPr>
  </p:slideViewPr>
  <p:notesTextViewPr>
    <p:cViewPr>
      <p:scale>
        <a:sx n="3" d="2"/>
        <a:sy n="3" d="2"/>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viewProps" Target="viewProps.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notesMaster" Target="notesMasters/notesMaster1.xml"/><Relationship Id="rId108"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ableStyles" Target="tableStyle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4C3AD0-BD6E-4B6F-8AEB-8A577535034A}"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C5583A04-9494-4E97-9837-91F35705389B}">
      <dgm:prSet phldrT="[Text]" custT="1"/>
      <dgm:spPr/>
      <dgm:t>
        <a:bodyPr/>
        <a:lstStyle/>
        <a:p>
          <a:r>
            <a:rPr lang="en-US" sz="2800" b="1" dirty="0"/>
            <a:t>Place (Appraisal)</a:t>
          </a:r>
        </a:p>
      </dgm:t>
    </dgm:pt>
    <dgm:pt modelId="{3306D684-F1BA-49D6-AFC2-43B69E7A6E48}" type="parTrans" cxnId="{38B3E710-F21A-44C1-B67D-6739E0548E74}">
      <dgm:prSet/>
      <dgm:spPr/>
      <dgm:t>
        <a:bodyPr/>
        <a:lstStyle/>
        <a:p>
          <a:endParaRPr lang="en-US"/>
        </a:p>
      </dgm:t>
    </dgm:pt>
    <dgm:pt modelId="{1AC424EE-9A1E-433A-B65B-D122673483D3}" type="sibTrans" cxnId="{38B3E710-F21A-44C1-B67D-6739E0548E74}">
      <dgm:prSet/>
      <dgm:spPr/>
      <dgm:t>
        <a:bodyPr/>
        <a:lstStyle/>
        <a:p>
          <a:endParaRPr lang="en-US"/>
        </a:p>
      </dgm:t>
    </dgm:pt>
    <dgm:pt modelId="{C828189F-0D4C-4725-95E5-FCD6578B402A}">
      <dgm:prSet phldrT="[Text]" custT="1"/>
      <dgm:spPr/>
      <dgm:t>
        <a:bodyPr/>
        <a:lstStyle/>
        <a:p>
          <a:r>
            <a:rPr lang="en-US" sz="2800" b="1" dirty="0"/>
            <a:t>Pre-Test</a:t>
          </a:r>
        </a:p>
      </dgm:t>
    </dgm:pt>
    <dgm:pt modelId="{C3514A39-2BD5-49A6-855B-60908F86B74A}" type="parTrans" cxnId="{15C31CA7-2EA2-4FA4-87C6-5B2C98822465}">
      <dgm:prSet/>
      <dgm:spPr/>
      <dgm:t>
        <a:bodyPr/>
        <a:lstStyle/>
        <a:p>
          <a:endParaRPr lang="en-US"/>
        </a:p>
      </dgm:t>
    </dgm:pt>
    <dgm:pt modelId="{FD5FF0F6-CE27-43DF-9664-706DAB0A757C}" type="sibTrans" cxnId="{15C31CA7-2EA2-4FA4-87C6-5B2C98822465}">
      <dgm:prSet/>
      <dgm:spPr/>
      <dgm:t>
        <a:bodyPr/>
        <a:lstStyle/>
        <a:p>
          <a:endParaRPr lang="en-US"/>
        </a:p>
      </dgm:t>
    </dgm:pt>
    <dgm:pt modelId="{5A9F51D1-869A-4673-B533-F9C5BCB1764A}">
      <dgm:prSet phldrT="[Text]" custT="1"/>
      <dgm:spPr/>
      <dgm:t>
        <a:bodyPr/>
        <a:lstStyle/>
        <a:p>
          <a:r>
            <a:rPr lang="en-US" sz="2800" b="1" dirty="0"/>
            <a:t>Informal Assessment</a:t>
          </a:r>
        </a:p>
      </dgm:t>
    </dgm:pt>
    <dgm:pt modelId="{A197AB26-5F68-4195-AB50-AD1465C6EDB3}" type="parTrans" cxnId="{7A267917-89B1-4AF3-BB4A-4FEC9197AFEB}">
      <dgm:prSet/>
      <dgm:spPr/>
      <dgm:t>
        <a:bodyPr/>
        <a:lstStyle/>
        <a:p>
          <a:endParaRPr lang="en-US"/>
        </a:p>
      </dgm:t>
    </dgm:pt>
    <dgm:pt modelId="{A13940E4-637E-490E-BAAC-FB193A837437}" type="sibTrans" cxnId="{7A267917-89B1-4AF3-BB4A-4FEC9197AFEB}">
      <dgm:prSet/>
      <dgm:spPr/>
      <dgm:t>
        <a:bodyPr/>
        <a:lstStyle/>
        <a:p>
          <a:endParaRPr lang="en-US"/>
        </a:p>
      </dgm:t>
    </dgm:pt>
    <dgm:pt modelId="{8B8C43C0-24B3-49EF-9C05-832F699004CB}">
      <dgm:prSet custT="1"/>
      <dgm:spPr/>
      <dgm:t>
        <a:bodyPr/>
        <a:lstStyle/>
        <a:p>
          <a:r>
            <a:rPr lang="en-US" sz="2800" b="1" dirty="0"/>
            <a:t>Post-Test</a:t>
          </a:r>
        </a:p>
      </dgm:t>
    </dgm:pt>
    <dgm:pt modelId="{DE9915A8-EEC5-4073-BF69-4B29523FFC95}" type="parTrans" cxnId="{E0E9126E-E9DC-4ED8-8CD3-A2CD630FDF5C}">
      <dgm:prSet/>
      <dgm:spPr/>
      <dgm:t>
        <a:bodyPr/>
        <a:lstStyle/>
        <a:p>
          <a:endParaRPr lang="en-US"/>
        </a:p>
      </dgm:t>
    </dgm:pt>
    <dgm:pt modelId="{6E218D43-7A41-481B-8191-4917D3AA8369}" type="sibTrans" cxnId="{E0E9126E-E9DC-4ED8-8CD3-A2CD630FDF5C}">
      <dgm:prSet/>
      <dgm:spPr/>
      <dgm:t>
        <a:bodyPr/>
        <a:lstStyle/>
        <a:p>
          <a:endParaRPr lang="en-US"/>
        </a:p>
      </dgm:t>
    </dgm:pt>
    <dgm:pt modelId="{58834AB1-B9AA-4A0C-A824-36A510717B01}" type="pres">
      <dgm:prSet presAssocID="{284C3AD0-BD6E-4B6F-8AEB-8A577535034A}" presName="outerComposite" presStyleCnt="0">
        <dgm:presLayoutVars>
          <dgm:chMax val="5"/>
          <dgm:dir/>
          <dgm:resizeHandles val="exact"/>
        </dgm:presLayoutVars>
      </dgm:prSet>
      <dgm:spPr/>
    </dgm:pt>
    <dgm:pt modelId="{22B67031-7615-40CF-882B-A2D96F9E2EA7}" type="pres">
      <dgm:prSet presAssocID="{284C3AD0-BD6E-4B6F-8AEB-8A577535034A}" presName="dummyMaxCanvas" presStyleCnt="0">
        <dgm:presLayoutVars/>
      </dgm:prSet>
      <dgm:spPr/>
    </dgm:pt>
    <dgm:pt modelId="{8C7D053A-0CB0-4366-8F54-E5A6710499CC}" type="pres">
      <dgm:prSet presAssocID="{284C3AD0-BD6E-4B6F-8AEB-8A577535034A}" presName="FourNodes_1" presStyleLbl="node1" presStyleIdx="0" presStyleCnt="4">
        <dgm:presLayoutVars>
          <dgm:bulletEnabled val="1"/>
        </dgm:presLayoutVars>
      </dgm:prSet>
      <dgm:spPr/>
    </dgm:pt>
    <dgm:pt modelId="{C841BF15-A9AC-4A9D-B053-1650B337B390}" type="pres">
      <dgm:prSet presAssocID="{284C3AD0-BD6E-4B6F-8AEB-8A577535034A}" presName="FourNodes_2" presStyleLbl="node1" presStyleIdx="1" presStyleCnt="4">
        <dgm:presLayoutVars>
          <dgm:bulletEnabled val="1"/>
        </dgm:presLayoutVars>
      </dgm:prSet>
      <dgm:spPr/>
    </dgm:pt>
    <dgm:pt modelId="{DD07776E-7774-49DA-8DB0-F6526EBEC619}" type="pres">
      <dgm:prSet presAssocID="{284C3AD0-BD6E-4B6F-8AEB-8A577535034A}" presName="FourNodes_3" presStyleLbl="node1" presStyleIdx="2" presStyleCnt="4" custLinFactNeighborX="249" custLinFactNeighborY="-3140">
        <dgm:presLayoutVars>
          <dgm:bulletEnabled val="1"/>
        </dgm:presLayoutVars>
      </dgm:prSet>
      <dgm:spPr/>
    </dgm:pt>
    <dgm:pt modelId="{411F25A8-8BBF-498B-A73E-F180C217A5F3}" type="pres">
      <dgm:prSet presAssocID="{284C3AD0-BD6E-4B6F-8AEB-8A577535034A}" presName="FourNodes_4" presStyleLbl="node1" presStyleIdx="3" presStyleCnt="4" custLinFactNeighborX="-655" custLinFactNeighborY="2185">
        <dgm:presLayoutVars>
          <dgm:bulletEnabled val="1"/>
        </dgm:presLayoutVars>
      </dgm:prSet>
      <dgm:spPr/>
    </dgm:pt>
    <dgm:pt modelId="{737444FC-3705-4434-91E2-7510CA3FB261}" type="pres">
      <dgm:prSet presAssocID="{284C3AD0-BD6E-4B6F-8AEB-8A577535034A}" presName="FourConn_1-2" presStyleLbl="fgAccFollowNode1" presStyleIdx="0" presStyleCnt="3">
        <dgm:presLayoutVars>
          <dgm:bulletEnabled val="1"/>
        </dgm:presLayoutVars>
      </dgm:prSet>
      <dgm:spPr/>
    </dgm:pt>
    <dgm:pt modelId="{C739D5C5-C55F-44CB-ABD1-228FB1DC4C4B}" type="pres">
      <dgm:prSet presAssocID="{284C3AD0-BD6E-4B6F-8AEB-8A577535034A}" presName="FourConn_2-3" presStyleLbl="fgAccFollowNode1" presStyleIdx="1" presStyleCnt="3">
        <dgm:presLayoutVars>
          <dgm:bulletEnabled val="1"/>
        </dgm:presLayoutVars>
      </dgm:prSet>
      <dgm:spPr/>
    </dgm:pt>
    <dgm:pt modelId="{61E61280-C6F6-4DE0-986C-25EC0AB31927}" type="pres">
      <dgm:prSet presAssocID="{284C3AD0-BD6E-4B6F-8AEB-8A577535034A}" presName="FourConn_3-4" presStyleLbl="fgAccFollowNode1" presStyleIdx="2" presStyleCnt="3">
        <dgm:presLayoutVars>
          <dgm:bulletEnabled val="1"/>
        </dgm:presLayoutVars>
      </dgm:prSet>
      <dgm:spPr/>
    </dgm:pt>
    <dgm:pt modelId="{0BB63E0E-6EB6-4A35-BEAD-D5BCD90D40C6}" type="pres">
      <dgm:prSet presAssocID="{284C3AD0-BD6E-4B6F-8AEB-8A577535034A}" presName="FourNodes_1_text" presStyleLbl="node1" presStyleIdx="3" presStyleCnt="4">
        <dgm:presLayoutVars>
          <dgm:bulletEnabled val="1"/>
        </dgm:presLayoutVars>
      </dgm:prSet>
      <dgm:spPr/>
    </dgm:pt>
    <dgm:pt modelId="{48F88B33-D3D8-40AA-9E78-7E060698B1DE}" type="pres">
      <dgm:prSet presAssocID="{284C3AD0-BD6E-4B6F-8AEB-8A577535034A}" presName="FourNodes_2_text" presStyleLbl="node1" presStyleIdx="3" presStyleCnt="4">
        <dgm:presLayoutVars>
          <dgm:bulletEnabled val="1"/>
        </dgm:presLayoutVars>
      </dgm:prSet>
      <dgm:spPr/>
    </dgm:pt>
    <dgm:pt modelId="{8995873C-F19C-4482-86EB-E5DFF813A762}" type="pres">
      <dgm:prSet presAssocID="{284C3AD0-BD6E-4B6F-8AEB-8A577535034A}" presName="FourNodes_3_text" presStyleLbl="node1" presStyleIdx="3" presStyleCnt="4">
        <dgm:presLayoutVars>
          <dgm:bulletEnabled val="1"/>
        </dgm:presLayoutVars>
      </dgm:prSet>
      <dgm:spPr/>
    </dgm:pt>
    <dgm:pt modelId="{5B7450C4-A29C-4132-9CBB-C9CC91D8F562}" type="pres">
      <dgm:prSet presAssocID="{284C3AD0-BD6E-4B6F-8AEB-8A577535034A}" presName="FourNodes_4_text" presStyleLbl="node1" presStyleIdx="3" presStyleCnt="4">
        <dgm:presLayoutVars>
          <dgm:bulletEnabled val="1"/>
        </dgm:presLayoutVars>
      </dgm:prSet>
      <dgm:spPr/>
    </dgm:pt>
  </dgm:ptLst>
  <dgm:cxnLst>
    <dgm:cxn modelId="{38B3E710-F21A-44C1-B67D-6739E0548E74}" srcId="{284C3AD0-BD6E-4B6F-8AEB-8A577535034A}" destId="{C5583A04-9494-4E97-9837-91F35705389B}" srcOrd="0" destOrd="0" parTransId="{3306D684-F1BA-49D6-AFC2-43B69E7A6E48}" sibTransId="{1AC424EE-9A1E-433A-B65B-D122673483D3}"/>
    <dgm:cxn modelId="{A3A92711-7D1C-43C5-BA34-ACE026065FCA}" type="presOf" srcId="{A13940E4-637E-490E-BAAC-FB193A837437}" destId="{61E61280-C6F6-4DE0-986C-25EC0AB31927}" srcOrd="0" destOrd="0" presId="urn:microsoft.com/office/officeart/2005/8/layout/vProcess5"/>
    <dgm:cxn modelId="{7A267917-89B1-4AF3-BB4A-4FEC9197AFEB}" srcId="{284C3AD0-BD6E-4B6F-8AEB-8A577535034A}" destId="{5A9F51D1-869A-4673-B533-F9C5BCB1764A}" srcOrd="2" destOrd="0" parTransId="{A197AB26-5F68-4195-AB50-AD1465C6EDB3}" sibTransId="{A13940E4-637E-490E-BAAC-FB193A837437}"/>
    <dgm:cxn modelId="{74F6493D-7080-479D-BB14-C1AEE30AF577}" type="presOf" srcId="{C5583A04-9494-4E97-9837-91F35705389B}" destId="{0BB63E0E-6EB6-4A35-BEAD-D5BCD90D40C6}" srcOrd="1" destOrd="0" presId="urn:microsoft.com/office/officeart/2005/8/layout/vProcess5"/>
    <dgm:cxn modelId="{E0E9126E-E9DC-4ED8-8CD3-A2CD630FDF5C}" srcId="{284C3AD0-BD6E-4B6F-8AEB-8A577535034A}" destId="{8B8C43C0-24B3-49EF-9C05-832F699004CB}" srcOrd="3" destOrd="0" parTransId="{DE9915A8-EEC5-4073-BF69-4B29523FFC95}" sibTransId="{6E218D43-7A41-481B-8191-4917D3AA8369}"/>
    <dgm:cxn modelId="{87646C57-2DA1-4A75-A1A2-14D4D65E6BC7}" type="presOf" srcId="{C5583A04-9494-4E97-9837-91F35705389B}" destId="{8C7D053A-0CB0-4366-8F54-E5A6710499CC}" srcOrd="0" destOrd="0" presId="urn:microsoft.com/office/officeart/2005/8/layout/vProcess5"/>
    <dgm:cxn modelId="{D8D01A81-0403-4290-AEB8-F6442EA0DB18}" type="presOf" srcId="{5A9F51D1-869A-4673-B533-F9C5BCB1764A}" destId="{8995873C-F19C-4482-86EB-E5DFF813A762}" srcOrd="1" destOrd="0" presId="urn:microsoft.com/office/officeart/2005/8/layout/vProcess5"/>
    <dgm:cxn modelId="{D15F6C84-CA3E-4082-9607-330165930719}" type="presOf" srcId="{C828189F-0D4C-4725-95E5-FCD6578B402A}" destId="{C841BF15-A9AC-4A9D-B053-1650B337B390}" srcOrd="0" destOrd="0" presId="urn:microsoft.com/office/officeart/2005/8/layout/vProcess5"/>
    <dgm:cxn modelId="{A40EB0A0-C41B-438E-9238-34C5B54C1464}" type="presOf" srcId="{8B8C43C0-24B3-49EF-9C05-832F699004CB}" destId="{411F25A8-8BBF-498B-A73E-F180C217A5F3}" srcOrd="0" destOrd="0" presId="urn:microsoft.com/office/officeart/2005/8/layout/vProcess5"/>
    <dgm:cxn modelId="{15C31CA7-2EA2-4FA4-87C6-5B2C98822465}" srcId="{284C3AD0-BD6E-4B6F-8AEB-8A577535034A}" destId="{C828189F-0D4C-4725-95E5-FCD6578B402A}" srcOrd="1" destOrd="0" parTransId="{C3514A39-2BD5-49A6-855B-60908F86B74A}" sibTransId="{FD5FF0F6-CE27-43DF-9664-706DAB0A757C}"/>
    <dgm:cxn modelId="{055E1DB3-0BAB-4A81-8473-4FD8B1C2B4C9}" type="presOf" srcId="{8B8C43C0-24B3-49EF-9C05-832F699004CB}" destId="{5B7450C4-A29C-4132-9CBB-C9CC91D8F562}" srcOrd="1" destOrd="0" presId="urn:microsoft.com/office/officeart/2005/8/layout/vProcess5"/>
    <dgm:cxn modelId="{08AF3AB4-7E63-4664-9AFF-7C2F7FD45739}" type="presOf" srcId="{FD5FF0F6-CE27-43DF-9664-706DAB0A757C}" destId="{C739D5C5-C55F-44CB-ABD1-228FB1DC4C4B}" srcOrd="0" destOrd="0" presId="urn:microsoft.com/office/officeart/2005/8/layout/vProcess5"/>
    <dgm:cxn modelId="{138B45BE-5CD3-4A5C-B007-CF046CA7039A}" type="presOf" srcId="{1AC424EE-9A1E-433A-B65B-D122673483D3}" destId="{737444FC-3705-4434-91E2-7510CA3FB261}" srcOrd="0" destOrd="0" presId="urn:microsoft.com/office/officeart/2005/8/layout/vProcess5"/>
    <dgm:cxn modelId="{A5011CC1-06FD-4DC7-8A9E-5016859B7BE9}" type="presOf" srcId="{5A9F51D1-869A-4673-B533-F9C5BCB1764A}" destId="{DD07776E-7774-49DA-8DB0-F6526EBEC619}" srcOrd="0" destOrd="0" presId="urn:microsoft.com/office/officeart/2005/8/layout/vProcess5"/>
    <dgm:cxn modelId="{58A6E6E1-6A5F-4664-B03A-D1AB15360A79}" type="presOf" srcId="{C828189F-0D4C-4725-95E5-FCD6578B402A}" destId="{48F88B33-D3D8-40AA-9E78-7E060698B1DE}" srcOrd="1" destOrd="0" presId="urn:microsoft.com/office/officeart/2005/8/layout/vProcess5"/>
    <dgm:cxn modelId="{74C524E7-27A7-4447-94CE-ED394C03DA64}" type="presOf" srcId="{284C3AD0-BD6E-4B6F-8AEB-8A577535034A}" destId="{58834AB1-B9AA-4A0C-A824-36A510717B01}" srcOrd="0" destOrd="0" presId="urn:microsoft.com/office/officeart/2005/8/layout/vProcess5"/>
    <dgm:cxn modelId="{EB5BCDE6-3954-45DF-A06D-555622B953E7}" type="presParOf" srcId="{58834AB1-B9AA-4A0C-A824-36A510717B01}" destId="{22B67031-7615-40CF-882B-A2D96F9E2EA7}" srcOrd="0" destOrd="0" presId="urn:microsoft.com/office/officeart/2005/8/layout/vProcess5"/>
    <dgm:cxn modelId="{5158D3C9-3F35-44F2-81C7-CACF4CF4AE20}" type="presParOf" srcId="{58834AB1-B9AA-4A0C-A824-36A510717B01}" destId="{8C7D053A-0CB0-4366-8F54-E5A6710499CC}" srcOrd="1" destOrd="0" presId="urn:microsoft.com/office/officeart/2005/8/layout/vProcess5"/>
    <dgm:cxn modelId="{3D85886D-3809-4637-8639-F2746BFE8C7C}" type="presParOf" srcId="{58834AB1-B9AA-4A0C-A824-36A510717B01}" destId="{C841BF15-A9AC-4A9D-B053-1650B337B390}" srcOrd="2" destOrd="0" presId="urn:microsoft.com/office/officeart/2005/8/layout/vProcess5"/>
    <dgm:cxn modelId="{768390B9-BC87-4025-8DD5-7FF52195EFAE}" type="presParOf" srcId="{58834AB1-B9AA-4A0C-A824-36A510717B01}" destId="{DD07776E-7774-49DA-8DB0-F6526EBEC619}" srcOrd="3" destOrd="0" presId="urn:microsoft.com/office/officeart/2005/8/layout/vProcess5"/>
    <dgm:cxn modelId="{951F0439-DB00-4CEF-AB71-39FC2474782C}" type="presParOf" srcId="{58834AB1-B9AA-4A0C-A824-36A510717B01}" destId="{411F25A8-8BBF-498B-A73E-F180C217A5F3}" srcOrd="4" destOrd="0" presId="urn:microsoft.com/office/officeart/2005/8/layout/vProcess5"/>
    <dgm:cxn modelId="{1EE77BA3-EDAA-4CE4-95AA-012610D2CA63}" type="presParOf" srcId="{58834AB1-B9AA-4A0C-A824-36A510717B01}" destId="{737444FC-3705-4434-91E2-7510CA3FB261}" srcOrd="5" destOrd="0" presId="urn:microsoft.com/office/officeart/2005/8/layout/vProcess5"/>
    <dgm:cxn modelId="{E3D7754C-66AD-4641-8D15-914F3350AE5F}" type="presParOf" srcId="{58834AB1-B9AA-4A0C-A824-36A510717B01}" destId="{C739D5C5-C55F-44CB-ABD1-228FB1DC4C4B}" srcOrd="6" destOrd="0" presId="urn:microsoft.com/office/officeart/2005/8/layout/vProcess5"/>
    <dgm:cxn modelId="{B1D433C5-D0B4-4936-88E3-07DDDBC10FF0}" type="presParOf" srcId="{58834AB1-B9AA-4A0C-A824-36A510717B01}" destId="{61E61280-C6F6-4DE0-986C-25EC0AB31927}" srcOrd="7" destOrd="0" presId="urn:microsoft.com/office/officeart/2005/8/layout/vProcess5"/>
    <dgm:cxn modelId="{365E7758-FA7E-4F21-92D8-A2E8CD6FCBF6}" type="presParOf" srcId="{58834AB1-B9AA-4A0C-A824-36A510717B01}" destId="{0BB63E0E-6EB6-4A35-BEAD-D5BCD90D40C6}" srcOrd="8" destOrd="0" presId="urn:microsoft.com/office/officeart/2005/8/layout/vProcess5"/>
    <dgm:cxn modelId="{820EE3FB-5D10-4B80-BDE5-6E14C1865E02}" type="presParOf" srcId="{58834AB1-B9AA-4A0C-A824-36A510717B01}" destId="{48F88B33-D3D8-40AA-9E78-7E060698B1DE}" srcOrd="9" destOrd="0" presId="urn:microsoft.com/office/officeart/2005/8/layout/vProcess5"/>
    <dgm:cxn modelId="{3DF38FE8-06FC-4B58-BE1F-F53F578295F1}" type="presParOf" srcId="{58834AB1-B9AA-4A0C-A824-36A510717B01}" destId="{8995873C-F19C-4482-86EB-E5DFF813A762}" srcOrd="10" destOrd="0" presId="urn:microsoft.com/office/officeart/2005/8/layout/vProcess5"/>
    <dgm:cxn modelId="{5323FCBB-CB1A-4F94-9501-C1986F9177FF}" type="presParOf" srcId="{58834AB1-B9AA-4A0C-A824-36A510717B01}" destId="{5B7450C4-A29C-4132-9CBB-C9CC91D8F562}"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D053A-0CB0-4366-8F54-E5A6710499CC}">
      <dsp:nvSpPr>
        <dsp:cNvPr id="0" name=""/>
        <dsp:cNvSpPr/>
      </dsp:nvSpPr>
      <dsp:spPr>
        <a:xfrm>
          <a:off x="0" y="0"/>
          <a:ext cx="7985760" cy="1005840"/>
        </a:xfrm>
        <a:prstGeom prst="roundRect">
          <a:avLst>
            <a:gd name="adj" fmla="val 10000"/>
          </a:avLst>
        </a:prstGeom>
        <a:solidFill>
          <a:schemeClr val="accent3">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Place (Appraisal)</a:t>
          </a:r>
        </a:p>
      </dsp:txBody>
      <dsp:txXfrm>
        <a:off x="29460" y="29460"/>
        <a:ext cx="6815386" cy="946920"/>
      </dsp:txXfrm>
    </dsp:sp>
    <dsp:sp modelId="{C841BF15-A9AC-4A9D-B053-1650B337B390}">
      <dsp:nvSpPr>
        <dsp:cNvPr id="0" name=""/>
        <dsp:cNvSpPr/>
      </dsp:nvSpPr>
      <dsp:spPr>
        <a:xfrm>
          <a:off x="668807" y="1188720"/>
          <a:ext cx="7985760" cy="1005840"/>
        </a:xfrm>
        <a:prstGeom prst="roundRect">
          <a:avLst>
            <a:gd name="adj" fmla="val 10000"/>
          </a:avLst>
        </a:prstGeom>
        <a:solidFill>
          <a:schemeClr val="accent3">
            <a:hueOff val="-3885836"/>
            <a:satOff val="-232"/>
            <a:lumOff val="2876"/>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Pre-Test</a:t>
          </a:r>
        </a:p>
      </dsp:txBody>
      <dsp:txXfrm>
        <a:off x="698267" y="1218180"/>
        <a:ext cx="6604236" cy="946920"/>
      </dsp:txXfrm>
    </dsp:sp>
    <dsp:sp modelId="{DD07776E-7774-49DA-8DB0-F6526EBEC619}">
      <dsp:nvSpPr>
        <dsp:cNvPr id="0" name=""/>
        <dsp:cNvSpPr/>
      </dsp:nvSpPr>
      <dsp:spPr>
        <a:xfrm>
          <a:off x="1347517" y="2345856"/>
          <a:ext cx="7985760" cy="1005840"/>
        </a:xfrm>
        <a:prstGeom prst="roundRect">
          <a:avLst>
            <a:gd name="adj" fmla="val 10000"/>
          </a:avLst>
        </a:prstGeom>
        <a:solidFill>
          <a:schemeClr val="accent3">
            <a:hueOff val="-7771673"/>
            <a:satOff val="-464"/>
            <a:lumOff val="5751"/>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Informal Assessment</a:t>
          </a:r>
        </a:p>
      </dsp:txBody>
      <dsp:txXfrm>
        <a:off x="1376977" y="2375316"/>
        <a:ext cx="6614218" cy="946920"/>
      </dsp:txXfrm>
    </dsp:sp>
    <dsp:sp modelId="{411F25A8-8BBF-498B-A73E-F180C217A5F3}">
      <dsp:nvSpPr>
        <dsp:cNvPr id="0" name=""/>
        <dsp:cNvSpPr/>
      </dsp:nvSpPr>
      <dsp:spPr>
        <a:xfrm>
          <a:off x="1944133" y="3566160"/>
          <a:ext cx="7985760" cy="1005840"/>
        </a:xfrm>
        <a:prstGeom prst="roundRect">
          <a:avLst>
            <a:gd name="adj" fmla="val 10000"/>
          </a:avLst>
        </a:prstGeom>
        <a:solidFill>
          <a:schemeClr val="accent3">
            <a:hueOff val="-11657509"/>
            <a:satOff val="-696"/>
            <a:lumOff val="8627"/>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Post-Test</a:t>
          </a:r>
        </a:p>
      </dsp:txBody>
      <dsp:txXfrm>
        <a:off x="1973593" y="3595620"/>
        <a:ext cx="6604236" cy="946920"/>
      </dsp:txXfrm>
    </dsp:sp>
    <dsp:sp modelId="{737444FC-3705-4434-91E2-7510CA3FB261}">
      <dsp:nvSpPr>
        <dsp:cNvPr id="0" name=""/>
        <dsp:cNvSpPr/>
      </dsp:nvSpPr>
      <dsp:spPr>
        <a:xfrm>
          <a:off x="7331964" y="770382"/>
          <a:ext cx="653796" cy="653796"/>
        </a:xfrm>
        <a:prstGeom prst="downArrow">
          <a:avLst>
            <a:gd name="adj1" fmla="val 55000"/>
            <a:gd name="adj2" fmla="val 45000"/>
          </a:avLst>
        </a:prstGeom>
        <a:solidFill>
          <a:schemeClr val="accent3">
            <a:tint val="40000"/>
            <a:alpha val="90000"/>
            <a:hueOff val="0"/>
            <a:satOff val="0"/>
            <a:lumOff val="0"/>
            <a:alphaOff val="0"/>
          </a:schemeClr>
        </a:solidFill>
        <a:ln w="48000" cap="flat" cmpd="thickThin"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479068" y="770382"/>
        <a:ext cx="359588" cy="491981"/>
      </dsp:txXfrm>
    </dsp:sp>
    <dsp:sp modelId="{C739D5C5-C55F-44CB-ABD1-228FB1DC4C4B}">
      <dsp:nvSpPr>
        <dsp:cNvPr id="0" name=""/>
        <dsp:cNvSpPr/>
      </dsp:nvSpPr>
      <dsp:spPr>
        <a:xfrm>
          <a:off x="8000771" y="1959102"/>
          <a:ext cx="653796" cy="653796"/>
        </a:xfrm>
        <a:prstGeom prst="downArrow">
          <a:avLst>
            <a:gd name="adj1" fmla="val 55000"/>
            <a:gd name="adj2" fmla="val 45000"/>
          </a:avLst>
        </a:prstGeom>
        <a:solidFill>
          <a:schemeClr val="accent3">
            <a:tint val="40000"/>
            <a:alpha val="90000"/>
            <a:hueOff val="-5945403"/>
            <a:satOff val="1175"/>
            <a:lumOff val="714"/>
            <a:alphaOff val="0"/>
          </a:schemeClr>
        </a:solidFill>
        <a:ln w="48000" cap="flat" cmpd="thickThin" algn="ctr">
          <a:solidFill>
            <a:schemeClr val="accent3">
              <a:tint val="40000"/>
              <a:alpha val="90000"/>
              <a:hueOff val="-5945403"/>
              <a:satOff val="1175"/>
              <a:lumOff val="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147875" y="1959102"/>
        <a:ext cx="359588" cy="491981"/>
      </dsp:txXfrm>
    </dsp:sp>
    <dsp:sp modelId="{61E61280-C6F6-4DE0-986C-25EC0AB31927}">
      <dsp:nvSpPr>
        <dsp:cNvPr id="0" name=""/>
        <dsp:cNvSpPr/>
      </dsp:nvSpPr>
      <dsp:spPr>
        <a:xfrm>
          <a:off x="8659596" y="3147822"/>
          <a:ext cx="653796" cy="653796"/>
        </a:xfrm>
        <a:prstGeom prst="downArrow">
          <a:avLst>
            <a:gd name="adj1" fmla="val 55000"/>
            <a:gd name="adj2" fmla="val 45000"/>
          </a:avLst>
        </a:prstGeom>
        <a:solidFill>
          <a:schemeClr val="accent3">
            <a:tint val="40000"/>
            <a:alpha val="90000"/>
            <a:hueOff val="-11890806"/>
            <a:satOff val="2349"/>
            <a:lumOff val="1427"/>
            <a:alphaOff val="0"/>
          </a:schemeClr>
        </a:solidFill>
        <a:ln w="48000" cap="flat" cmpd="thickThin" algn="ctr">
          <a:solidFill>
            <a:schemeClr val="accent3">
              <a:tint val="40000"/>
              <a:alpha val="90000"/>
              <a:hueOff val="-11890806"/>
              <a:satOff val="2349"/>
              <a:lumOff val="14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806700" y="3147822"/>
        <a:ext cx="359588" cy="49198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3CEAAF3-9831-450B-8D59-2C09DB96C8FC}" type="datetimeFigureOut">
              <a:rPr lang="en-US"/>
              <a:t>6/26/2021</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D50CD79-FC16-4410-AB61-17F26E6D3BC8}" type="datetimeFigureOut">
              <a:rPr lang="en-US"/>
              <a:t>6/26/2021</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training.casas.org/course/view.php?id=129"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3</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5</a:t>
            </a:fld>
            <a:endParaRPr lang="en-US"/>
          </a:p>
        </p:txBody>
      </p:sp>
    </p:spTree>
    <p:extLst>
      <p:ext uri="{BB962C8B-B14F-4D97-AF65-F5344CB8AC3E}">
        <p14:creationId xmlns:p14="http://schemas.microsoft.com/office/powerpoint/2010/main" val="3462570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sz="1200" b="1" baseline="0" dirty="0">
                <a:solidFill>
                  <a:srgbClr val="000000"/>
                </a:solidFill>
                <a:latin typeface="Arial" panose="020B0604020202020204" pitchFamily="34" charset="0"/>
                <a:ea typeface="Calibri" panose="020F0502020204030204" pitchFamily="34" charset="0"/>
                <a:cs typeface="Arial" panose="020B0604020202020204" pitchFamily="34" charset="0"/>
              </a:rPr>
              <a:t>1. Placement:</a:t>
            </a:r>
            <a:endParaRPr lang="en-US" sz="1200" baseline="0" dirty="0">
              <a:solidFill>
                <a:srgbClr val="000000"/>
              </a:solidFill>
              <a:latin typeface="Arial" panose="020B0604020202020204" pitchFamily="34" charset="0"/>
              <a:ea typeface="Calibri" panose="020F0502020204030204" pitchFamily="34" charset="0"/>
            </a:endParaRPr>
          </a:p>
          <a:p>
            <a:pPr marL="228597" indent="-57149">
              <a:lnSpc>
                <a:spcPct val="120000"/>
              </a:lnSpc>
            </a:pPr>
            <a:r>
              <a:rPr lang="en-US" sz="1200" baseline="0" dirty="0">
                <a:solidFill>
                  <a:srgbClr val="000000"/>
                </a:solidFill>
                <a:latin typeface="Arial" panose="020B0604020202020204" pitchFamily="34" charset="0"/>
                <a:ea typeface="Calibri" panose="020F0502020204030204" pitchFamily="34" charset="0"/>
              </a:rPr>
              <a:t>The Locator available only for computer-based testing (CASAS </a:t>
            </a:r>
            <a:r>
              <a:rPr lang="en-US" sz="1200" baseline="0" dirty="0" err="1">
                <a:solidFill>
                  <a:srgbClr val="000000"/>
                </a:solidFill>
                <a:latin typeface="Arial" panose="020B0604020202020204" pitchFamily="34" charset="0"/>
                <a:ea typeface="Calibri" panose="020F0502020204030204" pitchFamily="34" charset="0"/>
              </a:rPr>
              <a:t>eTests</a:t>
            </a:r>
            <a:r>
              <a:rPr lang="en-US" sz="1200" baseline="0" dirty="0">
                <a:solidFill>
                  <a:srgbClr val="000000"/>
                </a:solidFill>
                <a:latin typeface="Arial" panose="020B0604020202020204" pitchFamily="34" charset="0"/>
                <a:ea typeface="Calibri" panose="020F0502020204030204" pitchFamily="34" charset="0"/>
              </a:rPr>
              <a:t>).</a:t>
            </a:r>
          </a:p>
          <a:p>
            <a:pPr marL="228597" indent="-57149">
              <a:lnSpc>
                <a:spcPct val="120000"/>
              </a:lnSpc>
            </a:pPr>
            <a:r>
              <a:rPr lang="en-US" sz="1200" baseline="0" dirty="0">
                <a:solidFill>
                  <a:srgbClr val="000000"/>
                </a:solidFill>
                <a:latin typeface="Arial" panose="020B0604020202020204" pitchFamily="34" charset="0"/>
                <a:ea typeface="Calibri" panose="020F0502020204030204" pitchFamily="34" charset="0"/>
              </a:rPr>
              <a:t>The locator test takes up to 15 minutes. An Appraisal test is typically 30-40 minutes.</a:t>
            </a:r>
          </a:p>
          <a:p>
            <a:pPr>
              <a:lnSpc>
                <a:spcPct val="120000"/>
              </a:lnSpc>
            </a:pPr>
            <a:r>
              <a:rPr lang="en-US" sz="1200" b="1" baseline="0" dirty="0">
                <a:solidFill>
                  <a:srgbClr val="000000"/>
                </a:solidFill>
                <a:latin typeface="Arial" panose="020B0604020202020204" pitchFamily="34" charset="0"/>
                <a:ea typeface="Calibri" panose="020F0502020204030204" pitchFamily="34" charset="0"/>
                <a:cs typeface="Arial" panose="020B0604020202020204" pitchFamily="34" charset="0"/>
              </a:rPr>
              <a:t>2. Pretest:</a:t>
            </a:r>
            <a:endParaRPr lang="en-US" sz="1200" baseline="0" dirty="0">
              <a:solidFill>
                <a:srgbClr val="000000"/>
              </a:solidFill>
              <a:latin typeface="Arial" panose="020B0604020202020204" pitchFamily="34" charset="0"/>
              <a:ea typeface="Calibri" panose="020F0502020204030204" pitchFamily="34" charset="0"/>
            </a:endParaRPr>
          </a:p>
          <a:p>
            <a:pPr marL="228597" indent="-57149">
              <a:lnSpc>
                <a:spcPct val="120000"/>
              </a:lnSpc>
            </a:pPr>
            <a:r>
              <a:rPr lang="en-US" sz="1200" baseline="0" dirty="0">
                <a:solidFill>
                  <a:srgbClr val="000000"/>
                </a:solidFill>
                <a:latin typeface="Arial" panose="020B0604020202020204" pitchFamily="34" charset="0"/>
                <a:ea typeface="Calibri" panose="020F0502020204030204" pitchFamily="34" charset="0"/>
              </a:rPr>
              <a:t>Be sure to assess students in the same assessment series for their pretest and subsequent post-tests.</a:t>
            </a:r>
          </a:p>
          <a:p>
            <a:pPr>
              <a:lnSpc>
                <a:spcPct val="120000"/>
              </a:lnSpc>
            </a:pPr>
            <a:r>
              <a:rPr lang="en-US" sz="1200" b="1" baseline="0" dirty="0">
                <a:solidFill>
                  <a:srgbClr val="000000"/>
                </a:solidFill>
                <a:latin typeface="Arial" panose="020B0604020202020204" pitchFamily="34" charset="0"/>
                <a:ea typeface="Calibri" panose="020F0502020204030204" pitchFamily="34" charset="0"/>
                <a:cs typeface="Arial" panose="020B0604020202020204" pitchFamily="34" charset="0"/>
              </a:rPr>
              <a:t>3. Instruct:</a:t>
            </a:r>
            <a:endParaRPr lang="en-US" sz="1200" baseline="0" dirty="0">
              <a:solidFill>
                <a:srgbClr val="000000"/>
              </a:solidFill>
              <a:latin typeface="Arial" panose="020B0604020202020204" pitchFamily="34" charset="0"/>
              <a:ea typeface="Calibri" panose="020F0502020204030204" pitchFamily="34" charset="0"/>
            </a:endParaRPr>
          </a:p>
          <a:p>
            <a:pPr marL="228597" indent="-57149">
              <a:lnSpc>
                <a:spcPct val="120000"/>
              </a:lnSpc>
            </a:pPr>
            <a:r>
              <a:rPr lang="en-US" sz="1200" baseline="0" dirty="0">
                <a:solidFill>
                  <a:srgbClr val="000000"/>
                </a:solidFill>
                <a:latin typeface="Arial" panose="020B0604020202020204" pitchFamily="34" charset="0"/>
                <a:ea typeface="Calibri" panose="020F0502020204030204" pitchFamily="34" charset="0"/>
              </a:rPr>
              <a:t>CASAS offers an online tool, </a:t>
            </a:r>
            <a:r>
              <a:rPr lang="en-US" sz="1200" baseline="0" dirty="0" err="1">
                <a:solidFill>
                  <a:srgbClr val="000000"/>
                </a:solidFill>
                <a:latin typeface="Arial" panose="020B0604020202020204" pitchFamily="34" charset="0"/>
                <a:ea typeface="Calibri" panose="020F0502020204030204" pitchFamily="34" charset="0"/>
              </a:rPr>
              <a:t>QuickSearch</a:t>
            </a:r>
            <a:r>
              <a:rPr lang="en-US" sz="1200" baseline="0" dirty="0">
                <a:solidFill>
                  <a:srgbClr val="000000"/>
                </a:solidFill>
                <a:latin typeface="Arial" panose="020B0604020202020204" pitchFamily="34" charset="0"/>
                <a:ea typeface="Calibri" panose="020F0502020204030204" pitchFamily="34" charset="0"/>
              </a:rPr>
              <a:t> Online, to locate instructor-recommended resources for classroom teachers.</a:t>
            </a:r>
          </a:p>
          <a:p>
            <a:pPr>
              <a:lnSpc>
                <a:spcPct val="120000"/>
              </a:lnSpc>
            </a:pPr>
            <a:r>
              <a:rPr lang="en-US" sz="1200" b="1" baseline="0" dirty="0">
                <a:solidFill>
                  <a:srgbClr val="000000"/>
                </a:solidFill>
                <a:latin typeface="Arial" panose="020B0604020202020204" pitchFamily="34" charset="0"/>
                <a:ea typeface="Calibri" panose="020F0502020204030204" pitchFamily="34" charset="0"/>
                <a:cs typeface="Arial" panose="020B0604020202020204" pitchFamily="34" charset="0"/>
              </a:rPr>
              <a:t>4. Post-test:</a:t>
            </a:r>
            <a:endParaRPr lang="en-US" sz="1200" baseline="0" dirty="0">
              <a:solidFill>
                <a:srgbClr val="000000"/>
              </a:solidFill>
              <a:latin typeface="Arial" panose="020B0604020202020204" pitchFamily="34" charset="0"/>
              <a:ea typeface="Calibri" panose="020F0502020204030204" pitchFamily="34" charset="0"/>
            </a:endParaRPr>
          </a:p>
          <a:p>
            <a:pPr marL="228597" indent="-57149">
              <a:lnSpc>
                <a:spcPct val="120000"/>
              </a:lnSpc>
            </a:pPr>
            <a:r>
              <a:rPr lang="en-US" sz="1200" baseline="0" dirty="0">
                <a:solidFill>
                  <a:srgbClr val="000000"/>
                </a:solidFill>
                <a:latin typeface="Arial" panose="020B0604020202020204" pitchFamily="34" charset="0"/>
                <a:ea typeface="Calibri" panose="020F0502020204030204" pitchFamily="34" charset="0"/>
              </a:rPr>
              <a:t>CASAS recommends post-testing students after 70-100 instructional hours (or a minimum of 40 hours).</a:t>
            </a:r>
          </a:p>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3077846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1851773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16</a:t>
            </a:fld>
            <a:endParaRPr lang="en-US"/>
          </a:p>
        </p:txBody>
      </p:sp>
    </p:spTree>
    <p:extLst>
      <p:ext uri="{BB962C8B-B14F-4D97-AF65-F5344CB8AC3E}">
        <p14:creationId xmlns:p14="http://schemas.microsoft.com/office/powerpoint/2010/main" val="3736183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latest information CASAS Policies on Accommodations is posted on the CASAS website.</a:t>
            </a:r>
          </a:p>
          <a:p>
            <a:r>
              <a:rPr lang="en-US" dirty="0"/>
              <a:t>There are many different types of</a:t>
            </a:r>
            <a:r>
              <a:rPr lang="en-US" baseline="0" dirty="0"/>
              <a:t> accommodations. If the information you need on the accommodations is not on the website, contact CASAS. </a:t>
            </a:r>
          </a:p>
          <a:p>
            <a:r>
              <a:rPr lang="en-US" baseline="0" dirty="0"/>
              <a:t>Point out that the MN Disabilities website has specific details about accommodations.</a:t>
            </a:r>
          </a:p>
        </p:txBody>
      </p:sp>
      <p:sp>
        <p:nvSpPr>
          <p:cNvPr id="4" name="Slide Number Placeholder 3"/>
          <p:cNvSpPr>
            <a:spLocks noGrp="1"/>
          </p:cNvSpPr>
          <p:nvPr>
            <p:ph type="sldNum" sz="quarter" idx="10"/>
          </p:nvPr>
        </p:nvSpPr>
        <p:spPr/>
        <p:txBody>
          <a:bodyPr/>
          <a:lstStyle/>
          <a:p>
            <a:fld id="{E56EF10B-C02B-4535-89AD-C3F9C6D55C9A}" type="slidenum">
              <a:rPr lang="en-US" smtClean="0"/>
              <a:t>19</a:t>
            </a:fld>
            <a:endParaRPr lang="en-US"/>
          </a:p>
        </p:txBody>
      </p:sp>
    </p:spTree>
    <p:extLst>
      <p:ext uri="{BB962C8B-B14F-4D97-AF65-F5344CB8AC3E}">
        <p14:creationId xmlns:p14="http://schemas.microsoft.com/office/powerpoint/2010/main" val="2863782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6EF10B-C02B-4535-89AD-C3F9C6D55C9A}" type="slidenum">
              <a:rPr lang="en-US" smtClean="0"/>
              <a:t>24</a:t>
            </a:fld>
            <a:endParaRPr lang="en-US"/>
          </a:p>
        </p:txBody>
      </p:sp>
    </p:spTree>
    <p:extLst>
      <p:ext uri="{BB962C8B-B14F-4D97-AF65-F5344CB8AC3E}">
        <p14:creationId xmlns:p14="http://schemas.microsoft.com/office/powerpoint/2010/main" val="3921128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25</a:t>
            </a:fld>
            <a:endParaRPr lang="en-US"/>
          </a:p>
        </p:txBody>
      </p:sp>
    </p:spTree>
    <p:extLst>
      <p:ext uri="{BB962C8B-B14F-4D97-AF65-F5344CB8AC3E}">
        <p14:creationId xmlns:p14="http://schemas.microsoft.com/office/powerpoint/2010/main" val="2047112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26</a:t>
            </a:fld>
            <a:endParaRPr lang="en-US"/>
          </a:p>
        </p:txBody>
      </p:sp>
    </p:spTree>
    <p:extLst>
      <p:ext uri="{BB962C8B-B14F-4D97-AF65-F5344CB8AC3E}">
        <p14:creationId xmlns:p14="http://schemas.microsoft.com/office/powerpoint/2010/main" val="11169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27</a:t>
            </a:fld>
            <a:endParaRPr lang="en-US"/>
          </a:p>
        </p:txBody>
      </p:sp>
    </p:spTree>
    <p:extLst>
      <p:ext uri="{BB962C8B-B14F-4D97-AF65-F5344CB8AC3E}">
        <p14:creationId xmlns:p14="http://schemas.microsoft.com/office/powerpoint/2010/main" val="3151669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80 Appraisal – for learners whom you have determined to be English Language Learners</a:t>
            </a:r>
          </a:p>
          <a:p>
            <a:r>
              <a:rPr lang="en-US" dirty="0"/>
              <a:t>Form 900 Reading – for learners whom you have determined to be above 236 (ELL) or ALL English as a first language learners</a:t>
            </a:r>
          </a:p>
          <a:p>
            <a:r>
              <a:rPr lang="en-US" dirty="0"/>
              <a:t>Form 900 Math – ALL learners that need a math test need to use this form</a:t>
            </a:r>
          </a:p>
        </p:txBody>
      </p:sp>
      <p:sp>
        <p:nvSpPr>
          <p:cNvPr id="4" name="Slide Number Placeholder 3"/>
          <p:cNvSpPr>
            <a:spLocks noGrp="1"/>
          </p:cNvSpPr>
          <p:nvPr>
            <p:ph type="sldNum" sz="quarter" idx="5"/>
          </p:nvPr>
        </p:nvSpPr>
        <p:spPr/>
        <p:txBody>
          <a:bodyPr/>
          <a:lstStyle/>
          <a:p>
            <a:fld id="{0A3C37BE-C303-496D-B5CD-85F2937540FC}" type="slidenum">
              <a:rPr lang="en-US" smtClean="0"/>
              <a:t>30</a:t>
            </a:fld>
            <a:endParaRPr lang="en-US"/>
          </a:p>
        </p:txBody>
      </p:sp>
    </p:spTree>
    <p:extLst>
      <p:ext uri="{BB962C8B-B14F-4D97-AF65-F5344CB8AC3E}">
        <p14:creationId xmlns:p14="http://schemas.microsoft.com/office/powerpoint/2010/main" val="2548045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80 Appraisal – for learners whom you have determined to be English Language Learners</a:t>
            </a:r>
          </a:p>
          <a:p>
            <a:r>
              <a:rPr lang="en-US" dirty="0"/>
              <a:t>Form 900 Reading – for learners whom you have determined to be above 236 (ELL) or ALL English as a first language learners</a:t>
            </a:r>
          </a:p>
          <a:p>
            <a:r>
              <a:rPr lang="en-US" dirty="0"/>
              <a:t>Form 900 Math – ALL learners that need a math test need to use this form</a:t>
            </a:r>
          </a:p>
        </p:txBody>
      </p:sp>
      <p:sp>
        <p:nvSpPr>
          <p:cNvPr id="4" name="Slide Number Placeholder 3"/>
          <p:cNvSpPr>
            <a:spLocks noGrp="1"/>
          </p:cNvSpPr>
          <p:nvPr>
            <p:ph type="sldNum" sz="quarter" idx="5"/>
          </p:nvPr>
        </p:nvSpPr>
        <p:spPr/>
        <p:txBody>
          <a:bodyPr/>
          <a:lstStyle/>
          <a:p>
            <a:fld id="{0A3C37BE-C303-496D-B5CD-85F2937540FC}" type="slidenum">
              <a:rPr lang="en-US" smtClean="0"/>
              <a:t>31</a:t>
            </a:fld>
            <a:endParaRPr lang="en-US"/>
          </a:p>
        </p:txBody>
      </p:sp>
    </p:spTree>
    <p:extLst>
      <p:ext uri="{BB962C8B-B14F-4D97-AF65-F5344CB8AC3E}">
        <p14:creationId xmlns:p14="http://schemas.microsoft.com/office/powerpoint/2010/main" val="3966460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 What do you remember about taking standardized tests in school?</a:t>
            </a:r>
          </a:p>
          <a:p>
            <a:endParaRPr lang="en-US" baseline="0" dirty="0"/>
          </a:p>
          <a:p>
            <a:r>
              <a:rPr lang="en-US" baseline="0" dirty="0"/>
              <a:t>Remind them that CASAS tests are standardized, government approved with strict testing policies.</a:t>
            </a:r>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33</a:t>
            </a:fld>
            <a:endParaRPr lang="en-US"/>
          </a:p>
        </p:txBody>
      </p:sp>
    </p:spTree>
    <p:extLst>
      <p:ext uri="{BB962C8B-B14F-4D97-AF65-F5344CB8AC3E}">
        <p14:creationId xmlns:p14="http://schemas.microsoft.com/office/powerpoint/2010/main" val="3375817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5265809" y="6658664"/>
            <a:ext cx="4028440" cy="351736"/>
          </a:xfrm>
          <a:prstGeom prst="rect">
            <a:avLst/>
          </a:prstGeom>
        </p:spPr>
        <p:txBody>
          <a:bodyPr/>
          <a:lstStyle/>
          <a:p>
            <a:fld id="{E56EF10B-C02B-4535-89AD-C3F9C6D55C9A}" type="slidenum">
              <a:rPr lang="en-US" smtClean="0"/>
              <a:t>34</a:t>
            </a:fld>
            <a:endParaRPr lang="en-US"/>
          </a:p>
        </p:txBody>
      </p:sp>
    </p:spTree>
    <p:extLst>
      <p:ext uri="{BB962C8B-B14F-4D97-AF65-F5344CB8AC3E}">
        <p14:creationId xmlns:p14="http://schemas.microsoft.com/office/powerpoint/2010/main" val="1089985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78075" y="533400"/>
            <a:ext cx="4751388" cy="2673350"/>
          </a:xfrm>
        </p:spPr>
      </p:sp>
      <p:sp>
        <p:nvSpPr>
          <p:cNvPr id="3" name="Notes Placeholder 2"/>
          <p:cNvSpPr>
            <a:spLocks noGrp="1"/>
          </p:cNvSpPr>
          <p:nvPr>
            <p:ph type="body" idx="1"/>
          </p:nvPr>
        </p:nvSpPr>
        <p:spPr/>
        <p:txBody>
          <a:bodyPr/>
          <a:lstStyle/>
          <a:p>
            <a:r>
              <a:rPr lang="en-US" dirty="0"/>
              <a:t>Ask participants “Why?” to most of these instructions – don’t</a:t>
            </a:r>
            <a:r>
              <a:rPr lang="en-US" baseline="0" dirty="0"/>
              <a:t> assume they know or understand the importance of each</a:t>
            </a:r>
          </a:p>
          <a:p>
            <a:endParaRPr lang="en-US" dirty="0"/>
          </a:p>
        </p:txBody>
      </p:sp>
      <p:sp>
        <p:nvSpPr>
          <p:cNvPr id="4" name="Slide Number Placeholder 3"/>
          <p:cNvSpPr>
            <a:spLocks noGrp="1"/>
          </p:cNvSpPr>
          <p:nvPr>
            <p:ph type="sldNum" sz="quarter" idx="10"/>
          </p:nvPr>
        </p:nvSpPr>
        <p:spPr>
          <a:xfrm>
            <a:off x="5265809" y="6658664"/>
            <a:ext cx="4028440" cy="351736"/>
          </a:xfrm>
          <a:prstGeom prst="rect">
            <a:avLst/>
          </a:prstGeom>
        </p:spPr>
        <p:txBody>
          <a:bodyPr/>
          <a:lstStyle/>
          <a:p>
            <a:fld id="{ECFC3877-D388-4A7C-8AB6-1A434694CFB8}" type="slidenum">
              <a:rPr lang="en-US" smtClean="0"/>
              <a:t>35</a:t>
            </a:fld>
            <a:endParaRPr lang="en-US"/>
          </a:p>
        </p:txBody>
      </p:sp>
    </p:spTree>
    <p:extLst>
      <p:ext uri="{BB962C8B-B14F-4D97-AF65-F5344CB8AC3E}">
        <p14:creationId xmlns:p14="http://schemas.microsoft.com/office/powerpoint/2010/main" val="3143320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baseline="0" dirty="0"/>
              <a:t>Remind participants that standardized tests means standardized administration of tests, too.</a:t>
            </a:r>
          </a:p>
        </p:txBody>
      </p:sp>
      <p:sp>
        <p:nvSpPr>
          <p:cNvPr id="4" name="Slide Number Placeholder 3"/>
          <p:cNvSpPr>
            <a:spLocks noGrp="1"/>
          </p:cNvSpPr>
          <p:nvPr>
            <p:ph type="sldNum" sz="quarter" idx="10"/>
          </p:nvPr>
        </p:nvSpPr>
        <p:spPr>
          <a:xfrm>
            <a:off x="5265809" y="6658664"/>
            <a:ext cx="4028440" cy="351736"/>
          </a:xfrm>
          <a:prstGeom prst="rect">
            <a:avLst/>
          </a:prstGeom>
        </p:spPr>
        <p:txBody>
          <a:bodyPr/>
          <a:lstStyle/>
          <a:p>
            <a:fld id="{E56EF10B-C02B-4535-89AD-C3F9C6D55C9A}" type="slidenum">
              <a:rPr lang="en-US" smtClean="0"/>
              <a:t>36</a:t>
            </a:fld>
            <a:endParaRPr lang="en-US"/>
          </a:p>
        </p:txBody>
      </p:sp>
    </p:spTree>
    <p:extLst>
      <p:ext uri="{BB962C8B-B14F-4D97-AF65-F5344CB8AC3E}">
        <p14:creationId xmlns:p14="http://schemas.microsoft.com/office/powerpoint/2010/main" val="3164797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baseline="0" dirty="0"/>
              <a:t>Remind participants that standardized tests means standardized administration of tests, too.</a:t>
            </a:r>
          </a:p>
        </p:txBody>
      </p:sp>
      <p:sp>
        <p:nvSpPr>
          <p:cNvPr id="4" name="Slide Number Placeholder 3"/>
          <p:cNvSpPr>
            <a:spLocks noGrp="1"/>
          </p:cNvSpPr>
          <p:nvPr>
            <p:ph type="sldNum" sz="quarter" idx="10"/>
          </p:nvPr>
        </p:nvSpPr>
        <p:spPr>
          <a:xfrm>
            <a:off x="5265809" y="6658664"/>
            <a:ext cx="4028440" cy="351736"/>
          </a:xfrm>
          <a:prstGeom prst="rect">
            <a:avLst/>
          </a:prstGeom>
        </p:spPr>
        <p:txBody>
          <a:bodyPr/>
          <a:lstStyle/>
          <a:p>
            <a:fld id="{E56EF10B-C02B-4535-89AD-C3F9C6D55C9A}" type="slidenum">
              <a:rPr lang="en-US" smtClean="0"/>
              <a:t>37</a:t>
            </a:fld>
            <a:endParaRPr lang="en-US"/>
          </a:p>
        </p:txBody>
      </p:sp>
    </p:spTree>
    <p:extLst>
      <p:ext uri="{BB962C8B-B14F-4D97-AF65-F5344CB8AC3E}">
        <p14:creationId xmlns:p14="http://schemas.microsoft.com/office/powerpoint/2010/main" val="2697686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xfrm>
            <a:off x="5265809" y="6658664"/>
            <a:ext cx="4028440" cy="351736"/>
          </a:xfrm>
          <a:prstGeom prst="rect">
            <a:avLst/>
          </a:prstGeom>
          <a:noFill/>
        </p:spPr>
        <p:txBody>
          <a:bodyPr/>
          <a:lstStyle>
            <a:lvl1pPr eaLnBrk="0" hangingPunct="0">
              <a:defRPr>
                <a:solidFill>
                  <a:schemeClr val="tx1"/>
                </a:solidFill>
                <a:latin typeface="Cambria" pitchFamily="18" charset="0"/>
                <a:cs typeface="Arial" pitchFamily="34" charset="0"/>
              </a:defRPr>
            </a:lvl1pPr>
            <a:lvl2pPr marL="788721" indent="-303354" eaLnBrk="0" hangingPunct="0">
              <a:defRPr>
                <a:solidFill>
                  <a:schemeClr val="tx1"/>
                </a:solidFill>
                <a:latin typeface="Cambria" pitchFamily="18" charset="0"/>
                <a:cs typeface="Arial" pitchFamily="34" charset="0"/>
              </a:defRPr>
            </a:lvl2pPr>
            <a:lvl3pPr marL="1213419" indent="-242684" eaLnBrk="0" hangingPunct="0">
              <a:defRPr>
                <a:solidFill>
                  <a:schemeClr val="tx1"/>
                </a:solidFill>
                <a:latin typeface="Cambria" pitchFamily="18" charset="0"/>
                <a:cs typeface="Arial" pitchFamily="34" charset="0"/>
              </a:defRPr>
            </a:lvl3pPr>
            <a:lvl4pPr marL="1698786" indent="-242684" eaLnBrk="0" hangingPunct="0">
              <a:defRPr>
                <a:solidFill>
                  <a:schemeClr val="tx1"/>
                </a:solidFill>
                <a:latin typeface="Cambria" pitchFamily="18" charset="0"/>
                <a:cs typeface="Arial" pitchFamily="34" charset="0"/>
              </a:defRPr>
            </a:lvl4pPr>
            <a:lvl5pPr marL="2184154" indent="-242684" eaLnBrk="0" hangingPunct="0">
              <a:defRPr>
                <a:solidFill>
                  <a:schemeClr val="tx1"/>
                </a:solidFill>
                <a:latin typeface="Cambria" pitchFamily="18" charset="0"/>
                <a:cs typeface="Arial" pitchFamily="34" charset="0"/>
              </a:defRPr>
            </a:lvl5pPr>
            <a:lvl6pPr marL="2669522" indent="-242684" eaLnBrk="0" fontAlgn="base" hangingPunct="0">
              <a:spcBef>
                <a:spcPct val="0"/>
              </a:spcBef>
              <a:spcAft>
                <a:spcPct val="0"/>
              </a:spcAft>
              <a:defRPr>
                <a:solidFill>
                  <a:schemeClr val="tx1"/>
                </a:solidFill>
                <a:latin typeface="Cambria" pitchFamily="18" charset="0"/>
                <a:cs typeface="Arial" pitchFamily="34" charset="0"/>
              </a:defRPr>
            </a:lvl6pPr>
            <a:lvl7pPr marL="3154889" indent="-242684" eaLnBrk="0" fontAlgn="base" hangingPunct="0">
              <a:spcBef>
                <a:spcPct val="0"/>
              </a:spcBef>
              <a:spcAft>
                <a:spcPct val="0"/>
              </a:spcAft>
              <a:defRPr>
                <a:solidFill>
                  <a:schemeClr val="tx1"/>
                </a:solidFill>
                <a:latin typeface="Cambria" pitchFamily="18" charset="0"/>
                <a:cs typeface="Arial" pitchFamily="34" charset="0"/>
              </a:defRPr>
            </a:lvl7pPr>
            <a:lvl8pPr marL="3640257" indent="-242684" eaLnBrk="0" fontAlgn="base" hangingPunct="0">
              <a:spcBef>
                <a:spcPct val="0"/>
              </a:spcBef>
              <a:spcAft>
                <a:spcPct val="0"/>
              </a:spcAft>
              <a:defRPr>
                <a:solidFill>
                  <a:schemeClr val="tx1"/>
                </a:solidFill>
                <a:latin typeface="Cambria" pitchFamily="18" charset="0"/>
                <a:cs typeface="Arial" pitchFamily="34" charset="0"/>
              </a:defRPr>
            </a:lvl8pPr>
            <a:lvl9pPr marL="4125624" indent="-242684" eaLnBrk="0" fontAlgn="base" hangingPunct="0">
              <a:spcBef>
                <a:spcPct val="0"/>
              </a:spcBef>
              <a:spcAft>
                <a:spcPct val="0"/>
              </a:spcAft>
              <a:defRPr>
                <a:solidFill>
                  <a:schemeClr val="tx1"/>
                </a:solidFill>
                <a:latin typeface="Cambria" pitchFamily="18" charset="0"/>
                <a:cs typeface="Arial" pitchFamily="34" charset="0"/>
              </a:defRPr>
            </a:lvl9pPr>
          </a:lstStyle>
          <a:p>
            <a:pPr defTabSz="970830" eaLnBrk="1" hangingPunct="1">
              <a:defRPr/>
            </a:pPr>
            <a:fld id="{61A47826-719B-4E0F-9264-D2C25D5EBE56}" type="slidenum">
              <a:rPr lang="en-US">
                <a:solidFill>
                  <a:prstClr val="black"/>
                </a:solidFill>
                <a:latin typeface="Arial" pitchFamily="34" charset="0"/>
              </a:rPr>
              <a:pPr defTabSz="970830" eaLnBrk="1" hangingPunct="1">
                <a:defRPr/>
              </a:pPr>
              <a:t>38</a:t>
            </a:fld>
            <a:endParaRPr lang="en-US">
              <a:solidFill>
                <a:prstClr val="black"/>
              </a:solidFill>
              <a:latin typeface="Arial" pitchFamily="34" charset="0"/>
            </a:endParaRPr>
          </a:p>
        </p:txBody>
      </p:sp>
      <p:sp>
        <p:nvSpPr>
          <p:cNvPr id="102403" name="Rectangle 2"/>
          <p:cNvSpPr>
            <a:spLocks noGrp="1" noRot="1" noChangeAspect="1" noChangeArrowheads="1" noTextEdit="1"/>
          </p:cNvSpPr>
          <p:nvPr>
            <p:ph type="sldImg"/>
          </p:nvPr>
        </p:nvSpPr>
        <p:spPr>
          <a:xfrm>
            <a:off x="2474913" y="549275"/>
            <a:ext cx="4821237" cy="2713038"/>
          </a:xfrm>
          <a:ln/>
        </p:spPr>
      </p:sp>
      <p:sp>
        <p:nvSpPr>
          <p:cNvPr id="102404" name="Rectangle 3"/>
          <p:cNvSpPr>
            <a:spLocks noGrp="1" noChangeArrowheads="1"/>
          </p:cNvSpPr>
          <p:nvPr>
            <p:ph type="body" idx="1"/>
          </p:nvPr>
        </p:nvSpPr>
        <p:spPr>
          <a:xfrm>
            <a:off x="1298619" y="3446567"/>
            <a:ext cx="7176326" cy="3265167"/>
          </a:xfrm>
          <a:noFill/>
        </p:spPr>
        <p:txBody>
          <a:bodyPr lIns="98752" tIns="49377" rIns="98752" bIns="49377"/>
          <a:lstStyle/>
          <a:p>
            <a:pPr defTabSz="952728">
              <a:defRPr/>
            </a:pPr>
            <a:r>
              <a:rPr lang="en-US" sz="1400" dirty="0"/>
              <a:t>When paper-testing different levels at the same time, start with the highest level. </a:t>
            </a:r>
          </a:p>
          <a:p>
            <a:pPr defTabSz="952728">
              <a:defRPr/>
            </a:pPr>
            <a:r>
              <a:rPr lang="en-US" sz="1400" dirty="0"/>
              <a:t>For example, hand out booklets for students taking the D Level, go over practice items and then have them start.  Then do the same with each level.</a:t>
            </a:r>
          </a:p>
          <a:p>
            <a:pPr defTabSz="952728">
              <a:defRPr/>
            </a:pPr>
            <a:r>
              <a:rPr lang="en-US" sz="1400" dirty="0"/>
              <a:t>This will allow you to give more time to help beginning level test takers without holding up the more advanced test takers.</a:t>
            </a:r>
          </a:p>
          <a:p>
            <a:pPr defTabSz="952728">
              <a:defRPr/>
            </a:pPr>
            <a:endParaRPr lang="en-US" sz="1400" dirty="0"/>
          </a:p>
          <a:p>
            <a:pPr defTabSz="952728">
              <a:defRPr/>
            </a:pPr>
            <a:r>
              <a:rPr lang="en-US" sz="1400" dirty="0"/>
              <a:t>Some students may finish before time is up.  </a:t>
            </a:r>
          </a:p>
        </p:txBody>
      </p:sp>
    </p:spTree>
    <p:extLst>
      <p:ext uri="{BB962C8B-B14F-4D97-AF65-F5344CB8AC3E}">
        <p14:creationId xmlns:p14="http://schemas.microsoft.com/office/powerpoint/2010/main" val="1270288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baseline="0" dirty="0"/>
              <a:t>Some students may finish before time is up.  </a:t>
            </a:r>
            <a:endParaRPr lang="en-US" dirty="0"/>
          </a:p>
        </p:txBody>
      </p:sp>
      <p:sp>
        <p:nvSpPr>
          <p:cNvPr id="4" name="Slide Number Placeholder 3"/>
          <p:cNvSpPr>
            <a:spLocks noGrp="1"/>
          </p:cNvSpPr>
          <p:nvPr>
            <p:ph type="sldNum" sz="quarter" idx="10"/>
          </p:nvPr>
        </p:nvSpPr>
        <p:spPr>
          <a:xfrm>
            <a:off x="5265809" y="6658664"/>
            <a:ext cx="4028440" cy="351736"/>
          </a:xfrm>
          <a:prstGeom prst="rect">
            <a:avLst/>
          </a:prstGeom>
        </p:spPr>
        <p:txBody>
          <a:bodyPr/>
          <a:lstStyle/>
          <a:p>
            <a:fld id="{E56EF10B-C02B-4535-89AD-C3F9C6D55C9A}" type="slidenum">
              <a:rPr lang="en-US" smtClean="0"/>
              <a:t>39</a:t>
            </a:fld>
            <a:endParaRPr lang="en-US"/>
          </a:p>
        </p:txBody>
      </p:sp>
    </p:spTree>
    <p:extLst>
      <p:ext uri="{BB962C8B-B14F-4D97-AF65-F5344CB8AC3E}">
        <p14:creationId xmlns:p14="http://schemas.microsoft.com/office/powerpoint/2010/main" val="3734098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dirty="0"/>
              <a:t>Paper-based</a:t>
            </a:r>
            <a:r>
              <a:rPr lang="en-US" baseline="0" dirty="0"/>
              <a:t> tests</a:t>
            </a:r>
            <a:endParaRPr lang="en-US" dirty="0"/>
          </a:p>
        </p:txBody>
      </p:sp>
      <p:sp>
        <p:nvSpPr>
          <p:cNvPr id="4" name="Slide Number Placeholder 3"/>
          <p:cNvSpPr>
            <a:spLocks noGrp="1"/>
          </p:cNvSpPr>
          <p:nvPr>
            <p:ph type="sldNum" sz="quarter" idx="10"/>
          </p:nvPr>
        </p:nvSpPr>
        <p:spPr>
          <a:xfrm>
            <a:off x="5265809" y="6658664"/>
            <a:ext cx="4028440" cy="351736"/>
          </a:xfrm>
          <a:prstGeom prst="rect">
            <a:avLst/>
          </a:prstGeom>
        </p:spPr>
        <p:txBody>
          <a:bodyPr/>
          <a:lstStyle/>
          <a:p>
            <a:fld id="{E56EF10B-C02B-4535-89AD-C3F9C6D55C9A}" type="slidenum">
              <a:rPr lang="en-US" smtClean="0"/>
              <a:t>40</a:t>
            </a:fld>
            <a:endParaRPr lang="en-US"/>
          </a:p>
        </p:txBody>
      </p:sp>
    </p:spTree>
    <p:extLst>
      <p:ext uri="{BB962C8B-B14F-4D97-AF65-F5344CB8AC3E}">
        <p14:creationId xmlns:p14="http://schemas.microsoft.com/office/powerpoint/2010/main" val="233081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Paper-based</a:t>
            </a:r>
            <a:r>
              <a:rPr lang="en-US" baseline="0" dirty="0"/>
              <a:t> tests</a:t>
            </a:r>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43</a:t>
            </a:fld>
            <a:endParaRPr lang="en-US"/>
          </a:p>
        </p:txBody>
      </p:sp>
    </p:spTree>
    <p:extLst>
      <p:ext uri="{BB962C8B-B14F-4D97-AF65-F5344CB8AC3E}">
        <p14:creationId xmlns:p14="http://schemas.microsoft.com/office/powerpoint/2010/main" val="2193414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a:solidFill>
                  <a:schemeClr val="tx1"/>
                </a:solidFill>
                <a:latin typeface="Cambria" pitchFamily="18" charset="0"/>
                <a:cs typeface="Arial" pitchFamily="34" charset="0"/>
              </a:defRPr>
            </a:lvl1pPr>
            <a:lvl2pPr marL="757066" indent="-291179" eaLnBrk="0" hangingPunct="0">
              <a:defRPr>
                <a:solidFill>
                  <a:schemeClr val="tx1"/>
                </a:solidFill>
                <a:latin typeface="Cambria" pitchFamily="18" charset="0"/>
                <a:cs typeface="Arial" pitchFamily="34" charset="0"/>
              </a:defRPr>
            </a:lvl2pPr>
            <a:lvl3pPr marL="1164717" indent="-232943" eaLnBrk="0" hangingPunct="0">
              <a:defRPr>
                <a:solidFill>
                  <a:schemeClr val="tx1"/>
                </a:solidFill>
                <a:latin typeface="Cambria" pitchFamily="18" charset="0"/>
                <a:cs typeface="Arial" pitchFamily="34" charset="0"/>
              </a:defRPr>
            </a:lvl3pPr>
            <a:lvl4pPr marL="1630604" indent="-232943" eaLnBrk="0" hangingPunct="0">
              <a:defRPr>
                <a:solidFill>
                  <a:schemeClr val="tx1"/>
                </a:solidFill>
                <a:latin typeface="Cambria" pitchFamily="18" charset="0"/>
                <a:cs typeface="Arial" pitchFamily="34" charset="0"/>
              </a:defRPr>
            </a:lvl4pPr>
            <a:lvl5pPr marL="2096491" indent="-232943" eaLnBrk="0" hangingPunct="0">
              <a:defRPr>
                <a:solidFill>
                  <a:schemeClr val="tx1"/>
                </a:solidFill>
                <a:latin typeface="Cambria" pitchFamily="18" charset="0"/>
                <a:cs typeface="Arial" pitchFamily="34" charset="0"/>
              </a:defRPr>
            </a:lvl5pPr>
            <a:lvl6pPr marL="2562377" indent="-232943" eaLnBrk="0" fontAlgn="base" hangingPunct="0">
              <a:spcBef>
                <a:spcPct val="0"/>
              </a:spcBef>
              <a:spcAft>
                <a:spcPct val="0"/>
              </a:spcAft>
              <a:defRPr>
                <a:solidFill>
                  <a:schemeClr val="tx1"/>
                </a:solidFill>
                <a:latin typeface="Cambria" pitchFamily="18" charset="0"/>
                <a:cs typeface="Arial" pitchFamily="34" charset="0"/>
              </a:defRPr>
            </a:lvl6pPr>
            <a:lvl7pPr marL="3028264" indent="-232943" eaLnBrk="0" fontAlgn="base" hangingPunct="0">
              <a:spcBef>
                <a:spcPct val="0"/>
              </a:spcBef>
              <a:spcAft>
                <a:spcPct val="0"/>
              </a:spcAft>
              <a:defRPr>
                <a:solidFill>
                  <a:schemeClr val="tx1"/>
                </a:solidFill>
                <a:latin typeface="Cambria" pitchFamily="18" charset="0"/>
                <a:cs typeface="Arial" pitchFamily="34" charset="0"/>
              </a:defRPr>
            </a:lvl7pPr>
            <a:lvl8pPr marL="3494151" indent="-232943" eaLnBrk="0" fontAlgn="base" hangingPunct="0">
              <a:spcBef>
                <a:spcPct val="0"/>
              </a:spcBef>
              <a:spcAft>
                <a:spcPct val="0"/>
              </a:spcAft>
              <a:defRPr>
                <a:solidFill>
                  <a:schemeClr val="tx1"/>
                </a:solidFill>
                <a:latin typeface="Cambria" pitchFamily="18" charset="0"/>
                <a:cs typeface="Arial" pitchFamily="34" charset="0"/>
              </a:defRPr>
            </a:lvl8pPr>
            <a:lvl9pPr marL="3960038" indent="-232943" eaLnBrk="0" fontAlgn="base" hangingPunct="0">
              <a:spcBef>
                <a:spcPct val="0"/>
              </a:spcBef>
              <a:spcAft>
                <a:spcPct val="0"/>
              </a:spcAft>
              <a:defRPr>
                <a:solidFill>
                  <a:schemeClr val="tx1"/>
                </a:solidFill>
                <a:latin typeface="Cambria" pitchFamily="18" charset="0"/>
                <a:cs typeface="Arial" pitchFamily="34" charset="0"/>
              </a:defRPr>
            </a:lvl9pPr>
          </a:lstStyle>
          <a:p>
            <a:pPr eaLnBrk="1" hangingPunct="1"/>
            <a:fld id="{FF6735E1-AE47-44EE-ABBC-AABD9BEC63F0}" type="slidenum">
              <a:rPr lang="en-US" smtClean="0">
                <a:latin typeface="Arial" pitchFamily="34" charset="0"/>
              </a:rPr>
              <a:pPr eaLnBrk="1" hangingPunct="1"/>
              <a:t>45</a:t>
            </a:fld>
            <a:endParaRPr lang="en-US">
              <a:latin typeface="Arial" pitchFamily="34" charset="0"/>
            </a:endParaRPr>
          </a:p>
        </p:txBody>
      </p:sp>
      <p:sp>
        <p:nvSpPr>
          <p:cNvPr id="104451" name="Rectangle 2"/>
          <p:cNvSpPr>
            <a:spLocks noGrp="1" noRot="1" noChangeAspect="1" noChangeArrowheads="1" noTextEdit="1"/>
          </p:cNvSpPr>
          <p:nvPr>
            <p:ph type="sldImg"/>
          </p:nvPr>
        </p:nvSpPr>
        <p:spPr>
          <a:xfrm>
            <a:off x="417513" y="703263"/>
            <a:ext cx="6176962" cy="3475037"/>
          </a:xfrm>
          <a:ln/>
        </p:spPr>
      </p:sp>
      <p:sp>
        <p:nvSpPr>
          <p:cNvPr id="104452" name="Rectangle 3"/>
          <p:cNvSpPr>
            <a:spLocks noGrp="1" noChangeArrowheads="1"/>
          </p:cNvSpPr>
          <p:nvPr>
            <p:ph type="body" idx="1"/>
          </p:nvPr>
        </p:nvSpPr>
        <p:spPr>
          <a:xfrm>
            <a:off x="931475" y="4415790"/>
            <a:ext cx="5147451" cy="4183380"/>
          </a:xfrm>
          <a:noFill/>
        </p:spPr>
        <p:txBody>
          <a:bodyPr lIns="94788" tIns="47395" rIns="94788" bIns="47395"/>
          <a:lstStyle/>
          <a:p>
            <a:pPr eaLnBrk="1" hangingPunct="1"/>
            <a:r>
              <a:rPr lang="en-US" b="0" dirty="0"/>
              <a:t>Converting the Raw Score</a:t>
            </a:r>
          </a:p>
          <a:p>
            <a:pPr eaLnBrk="1" hangingPunct="1"/>
            <a:endParaRPr lang="en-US" b="0" dirty="0"/>
          </a:p>
          <a:p>
            <a:pPr eaLnBrk="1" hangingPunct="1"/>
            <a:r>
              <a:rPr lang="en-US" dirty="0"/>
              <a:t>Remember, the raw score is the number correct on the test. But this is not the score you will use. You will use a “scale score”. Convert the raw score to a scale score using a chart like this one. </a:t>
            </a:r>
          </a:p>
          <a:p>
            <a:pPr eaLnBrk="1" hangingPunct="1"/>
            <a:endParaRPr lang="en-US" dirty="0"/>
          </a:p>
          <a:p>
            <a:pPr eaLnBrk="1" hangingPunct="1"/>
            <a:r>
              <a:rPr lang="en-US" b="1" dirty="0"/>
              <a:t>NOTE – eTests</a:t>
            </a:r>
            <a:r>
              <a:rPr lang="en-US" b="1" baseline="0" dirty="0"/>
              <a:t> automatically scores each test and calculates the raw and scale score</a:t>
            </a:r>
            <a:r>
              <a:rPr lang="en-US" baseline="0" dirty="0"/>
              <a:t>.</a:t>
            </a:r>
          </a:p>
          <a:p>
            <a:pPr eaLnBrk="1" hangingPunct="1"/>
            <a:endParaRPr lang="en-US" dirty="0"/>
          </a:p>
          <a:p>
            <a:pPr eaLnBrk="1" hangingPunct="1"/>
            <a:r>
              <a:rPr lang="en-US" dirty="0"/>
              <a:t>This is a key training point. </a:t>
            </a:r>
          </a:p>
          <a:p>
            <a:pPr eaLnBrk="1" hangingPunct="1"/>
            <a:endParaRPr lang="en-US" dirty="0"/>
          </a:p>
          <a:p>
            <a:pPr eaLnBrk="1" hangingPunct="1"/>
            <a:endParaRPr lang="en-US" dirty="0"/>
          </a:p>
        </p:txBody>
      </p:sp>
    </p:spTree>
    <p:extLst>
      <p:ext uri="{BB962C8B-B14F-4D97-AF65-F5344CB8AC3E}">
        <p14:creationId xmlns:p14="http://schemas.microsoft.com/office/powerpoint/2010/main" val="8573744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46</a:t>
            </a:fld>
            <a:endParaRPr lang="en-US"/>
          </a:p>
        </p:txBody>
      </p:sp>
    </p:spTree>
    <p:extLst>
      <p:ext uri="{BB962C8B-B14F-4D97-AF65-F5344CB8AC3E}">
        <p14:creationId xmlns:p14="http://schemas.microsoft.com/office/powerpoint/2010/main" val="3969089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See page </a:t>
            </a:r>
            <a:r>
              <a:rPr lang="en-US" baseline="0" dirty="0"/>
              <a:t>4 in </a:t>
            </a:r>
            <a:r>
              <a:rPr lang="en-US" dirty="0"/>
              <a:t>the Activity</a:t>
            </a:r>
            <a:r>
              <a:rPr lang="en-US" baseline="0" dirty="0"/>
              <a:t> Packet for an </a:t>
            </a:r>
            <a:r>
              <a:rPr lang="en-US" dirty="0"/>
              <a:t>appraisal activity.</a:t>
            </a:r>
          </a:p>
          <a:p>
            <a:endParaRPr lang="en-US" dirty="0"/>
          </a:p>
          <a:p>
            <a:r>
              <a:rPr lang="en-US" b="1" dirty="0"/>
              <a:t>ANSWERS</a:t>
            </a:r>
          </a:p>
          <a:p>
            <a:pPr lvl="0"/>
            <a:r>
              <a:rPr lang="en-US" dirty="0"/>
              <a:t>1. </a:t>
            </a:r>
            <a:r>
              <a:rPr lang="en-US" dirty="0" err="1"/>
              <a:t>Malia</a:t>
            </a:r>
            <a:r>
              <a:rPr lang="en-US" dirty="0"/>
              <a:t> Sanchez got 9 correct on her GOALS 900 appraisal. What is her scale score? </a:t>
            </a:r>
            <a:r>
              <a:rPr lang="en-US" b="1" dirty="0"/>
              <a:t>206</a:t>
            </a:r>
            <a:endParaRPr lang="en-US" dirty="0"/>
          </a:p>
          <a:p>
            <a:pPr lvl="0"/>
            <a:r>
              <a:rPr lang="en-US" dirty="0"/>
              <a:t>2. What pretest form should she take? </a:t>
            </a:r>
            <a:r>
              <a:rPr lang="en-US" b="1" dirty="0"/>
              <a:t>901 or 902 </a:t>
            </a:r>
            <a:endParaRPr lang="en-US" dirty="0"/>
          </a:p>
          <a:p>
            <a:pPr lvl="0"/>
            <a:r>
              <a:rPr lang="en-US" dirty="0"/>
              <a:t>3. Moo </a:t>
            </a:r>
            <a:r>
              <a:rPr lang="en-US" dirty="0" err="1"/>
              <a:t>Htoo’s</a:t>
            </a:r>
            <a:r>
              <a:rPr lang="en-US" dirty="0"/>
              <a:t> appraisal raw score was 14. What is his scaled score?  </a:t>
            </a:r>
            <a:r>
              <a:rPr lang="en-US" b="1" dirty="0"/>
              <a:t>218</a:t>
            </a:r>
            <a:endParaRPr lang="en-US" b="1" baseline="0" dirty="0"/>
          </a:p>
          <a:p>
            <a:pPr lvl="0"/>
            <a:r>
              <a:rPr lang="en-US" b="0" baseline="0" dirty="0"/>
              <a:t>4. What pretest form could he take?  </a:t>
            </a:r>
            <a:r>
              <a:rPr lang="en-US" b="1" baseline="0" dirty="0"/>
              <a:t>903 or 904</a:t>
            </a:r>
          </a:p>
          <a:p>
            <a:pPr lvl="0"/>
            <a:r>
              <a:rPr lang="en-US" b="0" dirty="0"/>
              <a:t>5. Sarah Jones’ appraisal raw score was 19. What is her scaled score?  </a:t>
            </a:r>
            <a:r>
              <a:rPr lang="en-US" b="1" dirty="0"/>
              <a:t>231</a:t>
            </a:r>
          </a:p>
          <a:p>
            <a:pPr lvl="0"/>
            <a:r>
              <a:rPr lang="en-US" b="0" dirty="0"/>
              <a:t>6. What pretest form could she take?  </a:t>
            </a:r>
            <a:r>
              <a:rPr lang="en-US" b="1" dirty="0"/>
              <a:t>905 or 906</a:t>
            </a:r>
          </a:p>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47</a:t>
            </a:fld>
            <a:endParaRPr lang="en-US"/>
          </a:p>
        </p:txBody>
      </p:sp>
    </p:spTree>
    <p:extLst>
      <p:ext uri="{BB962C8B-B14F-4D97-AF65-F5344CB8AC3E}">
        <p14:creationId xmlns:p14="http://schemas.microsoft.com/office/powerpoint/2010/main" val="239168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6EF10B-C02B-4535-89AD-C3F9C6D55C9A}" type="slidenum">
              <a:rPr lang="en-US" smtClean="0"/>
              <a:t>48</a:t>
            </a:fld>
            <a:endParaRPr lang="en-US"/>
          </a:p>
        </p:txBody>
      </p:sp>
    </p:spTree>
    <p:extLst>
      <p:ext uri="{BB962C8B-B14F-4D97-AF65-F5344CB8AC3E}">
        <p14:creationId xmlns:p14="http://schemas.microsoft.com/office/powerpoint/2010/main" val="1273218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defTabSz="931774">
              <a:defRPr/>
            </a:pPr>
            <a:fld id="{0A3B01A1-8B36-4785-9CC1-4F4162AD1543}" type="slidenum">
              <a:rPr lang="en-US">
                <a:solidFill>
                  <a:prstClr val="black"/>
                </a:solidFill>
                <a:latin typeface="Arial" pitchFamily="34" charset="0"/>
              </a:rPr>
              <a:pPr defTabSz="931774">
                <a:defRPr/>
              </a:pPr>
              <a:t>49</a:t>
            </a:fld>
            <a:endParaRPr lang="en-US">
              <a:solidFill>
                <a:prstClr val="black"/>
              </a:solidFill>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dirty="0">
              <a:cs typeface="Arial" charset="0"/>
            </a:endParaRPr>
          </a:p>
        </p:txBody>
      </p:sp>
      <p:sp>
        <p:nvSpPr>
          <p:cNvPr id="5" name="Footer Placeholder 4"/>
          <p:cNvSpPr>
            <a:spLocks noGrp="1"/>
          </p:cNvSpPr>
          <p:nvPr>
            <p:ph type="ftr" sz="quarter" idx="4"/>
          </p:nvPr>
        </p:nvSpPr>
        <p:spPr/>
        <p:txBody>
          <a:bodyPr/>
          <a:lstStyle/>
          <a:p>
            <a:pPr defTabSz="931774">
              <a:defRPr/>
            </a:pPr>
            <a:r>
              <a:rPr lang="en-US">
                <a:solidFill>
                  <a:prstClr val="black"/>
                </a:solidFill>
                <a:latin typeface="Calibri"/>
              </a:rPr>
              <a:t>CASAS 2010</a:t>
            </a:r>
          </a:p>
        </p:txBody>
      </p:sp>
    </p:spTree>
    <p:extLst>
      <p:ext uri="{BB962C8B-B14F-4D97-AF65-F5344CB8AC3E}">
        <p14:creationId xmlns:p14="http://schemas.microsoft.com/office/powerpoint/2010/main" val="3618763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defTabSz="931774">
              <a:defRPr/>
            </a:pPr>
            <a:fld id="{0A3B01A1-8B36-4785-9CC1-4F4162AD1543}" type="slidenum">
              <a:rPr lang="en-US">
                <a:solidFill>
                  <a:prstClr val="black"/>
                </a:solidFill>
                <a:latin typeface="Arial" pitchFamily="34" charset="0"/>
              </a:rPr>
              <a:pPr defTabSz="931774">
                <a:defRPr/>
              </a:pPr>
              <a:t>50</a:t>
            </a:fld>
            <a:endParaRPr lang="en-US">
              <a:solidFill>
                <a:prstClr val="black"/>
              </a:solidFill>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dirty="0">
              <a:cs typeface="Arial" charset="0"/>
            </a:endParaRPr>
          </a:p>
        </p:txBody>
      </p:sp>
      <p:sp>
        <p:nvSpPr>
          <p:cNvPr id="5" name="Footer Placeholder 4"/>
          <p:cNvSpPr>
            <a:spLocks noGrp="1"/>
          </p:cNvSpPr>
          <p:nvPr>
            <p:ph type="ftr" sz="quarter" idx="4"/>
          </p:nvPr>
        </p:nvSpPr>
        <p:spPr/>
        <p:txBody>
          <a:bodyPr/>
          <a:lstStyle/>
          <a:p>
            <a:pPr defTabSz="931774">
              <a:defRPr/>
            </a:pPr>
            <a:r>
              <a:rPr lang="en-US">
                <a:solidFill>
                  <a:prstClr val="black"/>
                </a:solidFill>
                <a:latin typeface="Calibri"/>
              </a:rPr>
              <a:t>CASAS 2010</a:t>
            </a:r>
          </a:p>
        </p:txBody>
      </p:sp>
    </p:spTree>
    <p:extLst>
      <p:ext uri="{BB962C8B-B14F-4D97-AF65-F5344CB8AC3E}">
        <p14:creationId xmlns:p14="http://schemas.microsoft.com/office/powerpoint/2010/main" val="27097965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See page 5 </a:t>
            </a:r>
            <a:r>
              <a:rPr lang="en-US" baseline="0" dirty="0"/>
              <a:t>in </a:t>
            </a:r>
            <a:r>
              <a:rPr lang="en-US" dirty="0"/>
              <a:t>the Activity</a:t>
            </a:r>
            <a:r>
              <a:rPr lang="en-US" baseline="0" dirty="0"/>
              <a:t> Packet for this activity</a:t>
            </a:r>
            <a:r>
              <a:rPr lang="en-US" dirty="0"/>
              <a:t>.</a:t>
            </a:r>
          </a:p>
          <a:p>
            <a:endParaRPr lang="en-US" dirty="0"/>
          </a:p>
          <a:p>
            <a:r>
              <a:rPr lang="en-US" b="1" dirty="0"/>
              <a:t>ANSWERS</a:t>
            </a:r>
          </a:p>
          <a:p>
            <a:pPr lvl="0"/>
            <a:r>
              <a:rPr lang="en-US" dirty="0"/>
              <a:t>1. </a:t>
            </a:r>
            <a:r>
              <a:rPr lang="en-US" b="1" dirty="0"/>
              <a:t>213; Yes</a:t>
            </a:r>
            <a:endParaRPr lang="en-US" dirty="0"/>
          </a:p>
          <a:p>
            <a:pPr lvl="0"/>
            <a:r>
              <a:rPr lang="en-US" dirty="0"/>
              <a:t>2. </a:t>
            </a:r>
            <a:r>
              <a:rPr lang="en-US" b="1" dirty="0"/>
              <a:t>--; No; Retest with 903 or 904</a:t>
            </a:r>
          </a:p>
          <a:p>
            <a:pPr lvl="0"/>
            <a:r>
              <a:rPr lang="en-US" dirty="0"/>
              <a:t>3. </a:t>
            </a:r>
            <a:r>
              <a:rPr lang="en-US" b="1" dirty="0"/>
              <a:t>229; 907 or 908</a:t>
            </a:r>
            <a:endParaRPr lang="en-US" b="1" baseline="0" dirty="0"/>
          </a:p>
          <a:p>
            <a:pPr lvl="0"/>
            <a:r>
              <a:rPr lang="en-US" b="0" baseline="0" dirty="0"/>
              <a:t>4. </a:t>
            </a:r>
            <a:r>
              <a:rPr lang="en-US" b="1" baseline="0" dirty="0"/>
              <a:t>238; Yes</a:t>
            </a:r>
            <a:endParaRPr lang="en-US" b="1" dirty="0"/>
          </a:p>
          <a:p>
            <a:endParaRPr lang="en-US" dirty="0"/>
          </a:p>
        </p:txBody>
      </p:sp>
      <p:sp>
        <p:nvSpPr>
          <p:cNvPr id="4" name="Slide Number Placeholder 3"/>
          <p:cNvSpPr>
            <a:spLocks noGrp="1"/>
          </p:cNvSpPr>
          <p:nvPr>
            <p:ph type="sldNum" sz="quarter" idx="10"/>
          </p:nvPr>
        </p:nvSpPr>
        <p:spPr/>
        <p:txBody>
          <a:bodyPr/>
          <a:lstStyle/>
          <a:p>
            <a:fld id="{E56EF10B-C02B-4535-89AD-C3F9C6D55C9A}" type="slidenum">
              <a:rPr lang="en-US" smtClean="0"/>
              <a:t>51</a:t>
            </a:fld>
            <a:endParaRPr lang="en-US"/>
          </a:p>
        </p:txBody>
      </p:sp>
    </p:spTree>
    <p:extLst>
      <p:ext uri="{BB962C8B-B14F-4D97-AF65-F5344CB8AC3E}">
        <p14:creationId xmlns:p14="http://schemas.microsoft.com/office/powerpoint/2010/main" val="3639181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a:buAutoNum type="arabicPeriod"/>
            </a:pPr>
            <a:r>
              <a:rPr lang="en-US" dirty="0"/>
              <a:t>This is not a level gain because it was two different test series.</a:t>
            </a:r>
          </a:p>
          <a:p>
            <a:pPr marL="228600" indent="-228600">
              <a:buAutoNum type="arabicPeriod"/>
            </a:pPr>
            <a:r>
              <a:rPr lang="en-US" dirty="0"/>
              <a:t>Since</a:t>
            </a:r>
            <a:r>
              <a:rPr lang="en-US" baseline="0" dirty="0"/>
              <a:t> the learner is an English language learner, the appropriate post-test would be a CASAS Life &amp; Work, Level D. If the learner score 236 on that test, they would earn a level completion.</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57</a:t>
            </a:fld>
            <a:endParaRPr lang="en-US"/>
          </a:p>
        </p:txBody>
      </p:sp>
    </p:spTree>
    <p:extLst>
      <p:ext uri="{BB962C8B-B14F-4D97-AF65-F5344CB8AC3E}">
        <p14:creationId xmlns:p14="http://schemas.microsoft.com/office/powerpoint/2010/main" val="550435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a:t>
            </a:r>
          </a:p>
          <a:p>
            <a:endParaRPr lang="en-US" dirty="0"/>
          </a:p>
          <a:p>
            <a:r>
              <a:rPr lang="en-US" dirty="0"/>
              <a:t>Even though the student achieved a level completion the new level they entered was</a:t>
            </a:r>
            <a:r>
              <a:rPr lang="en-US" baseline="0" dirty="0"/>
              <a:t> low adult secondary, based on the Life &amp; Work series, which, as of July 1, 2019, is no longer approved for ABE learners. Therefore, they no longer have a valid </a:t>
            </a:r>
            <a:r>
              <a:rPr lang="en-US" baseline="0" dirty="0" err="1"/>
              <a:t>Edudational</a:t>
            </a:r>
            <a:r>
              <a:rPr lang="en-US" baseline="0" dirty="0"/>
              <a:t> Functioning Level. Only 12 hours of attendance can be entered.</a:t>
            </a:r>
          </a:p>
          <a:p>
            <a:endParaRPr lang="en-US" baseline="0" dirty="0"/>
          </a:p>
          <a:p>
            <a:r>
              <a:rPr lang="en-US" baseline="0" dirty="0"/>
              <a:t>To avoid this, when an ESL student completed level 6, you should immediately do a CASAS GOALS appraisal and pretest – no need to wait 40 hours. Also, test all ABE students on CASAS GOALS by July 1.</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58</a:t>
            </a:fld>
            <a:endParaRPr lang="en-US"/>
          </a:p>
        </p:txBody>
      </p:sp>
    </p:spTree>
    <p:extLst>
      <p:ext uri="{BB962C8B-B14F-4D97-AF65-F5344CB8AC3E}">
        <p14:creationId xmlns:p14="http://schemas.microsoft.com/office/powerpoint/2010/main" val="1010859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Estela</a:t>
            </a:r>
            <a:r>
              <a:rPr lang="en-US" dirty="0"/>
              <a:t> – Life &amp; Work (unless she is proficient in English)</a:t>
            </a:r>
          </a:p>
          <a:p>
            <a:r>
              <a:rPr lang="en-US" b="1" dirty="0"/>
              <a:t>Sandra</a:t>
            </a:r>
            <a:r>
              <a:rPr lang="en-US" dirty="0"/>
              <a:t> – GOALS</a:t>
            </a:r>
          </a:p>
          <a:p>
            <a:r>
              <a:rPr lang="en-US" b="1" dirty="0"/>
              <a:t>Solomon</a:t>
            </a:r>
            <a:r>
              <a:rPr lang="en-US" dirty="0"/>
              <a:t> – Possibly </a:t>
            </a:r>
            <a:r>
              <a:rPr lang="en-US" baseline="0" dirty="0"/>
              <a:t>GOALS (How is his English? How many years in U.S. high school? If English skills are lacking, might recommend English before studying for GED.)</a:t>
            </a:r>
          </a:p>
          <a:p>
            <a:r>
              <a:rPr lang="en-US" b="1" baseline="0" dirty="0"/>
              <a:t>Fernando</a:t>
            </a:r>
            <a:r>
              <a:rPr lang="en-US" baseline="0" dirty="0"/>
              <a:t> – Probably GOALS (assuming he is wanting to earn a GED)</a:t>
            </a:r>
          </a:p>
          <a:p>
            <a:r>
              <a:rPr lang="en-US" b="1" baseline="0" dirty="0"/>
              <a:t>Thelma</a:t>
            </a:r>
            <a:r>
              <a:rPr lang="en-US" baseline="0" dirty="0"/>
              <a:t> – Probably Life &amp; Work (needs to build English skills, but wants Spanish GED right now)</a:t>
            </a:r>
          </a:p>
          <a:p>
            <a:r>
              <a:rPr lang="en-US" b="1" baseline="0" dirty="0"/>
              <a:t>Martin</a:t>
            </a:r>
            <a:r>
              <a:rPr lang="en-US" baseline="0" dirty="0"/>
              <a:t> – Probably Life &amp; Work (speaking and listening skills may be good, but not having formal education, reading skills may still merit ESL instruction)</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59</a:t>
            </a:fld>
            <a:endParaRPr lang="en-US"/>
          </a:p>
        </p:txBody>
      </p:sp>
    </p:spTree>
    <p:extLst>
      <p:ext uri="{BB962C8B-B14F-4D97-AF65-F5344CB8AC3E}">
        <p14:creationId xmlns:p14="http://schemas.microsoft.com/office/powerpoint/2010/main" val="16289576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One way CASAS was able to maintain the shorter time frame and still have complexity was to have multiple questions/items for one passage (time is required for reading additional passages). CASAS has noted that students take the most time on the first item of any reading passage – reading the passage takes that extra time. So by having fewer passages, but more questions on each passage, they were able to address the rigor necessary without making the assessment time extended.</a:t>
            </a:r>
          </a:p>
        </p:txBody>
      </p:sp>
      <p:sp>
        <p:nvSpPr>
          <p:cNvPr id="4" name="Slide Number Placeholder 3"/>
          <p:cNvSpPr>
            <a:spLocks noGrp="1"/>
          </p:cNvSpPr>
          <p:nvPr>
            <p:ph type="sldNum" sz="quarter" idx="5"/>
          </p:nvPr>
        </p:nvSpPr>
        <p:spPr/>
        <p:txBody>
          <a:bodyPr/>
          <a:lstStyle/>
          <a:p>
            <a:fld id="{0A3C37BE-C303-496D-B5CD-85F2937540FC}" type="slidenum">
              <a:rPr lang="en-US" smtClean="0"/>
              <a:t>63</a:t>
            </a:fld>
            <a:endParaRPr lang="en-US"/>
          </a:p>
        </p:txBody>
      </p:sp>
    </p:spTree>
    <p:extLst>
      <p:ext uri="{BB962C8B-B14F-4D97-AF65-F5344CB8AC3E}">
        <p14:creationId xmlns:p14="http://schemas.microsoft.com/office/powerpoint/2010/main" val="3340939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able to assess DOK 4 in a multiple choice test, but the other 3 levels are assessed</a:t>
            </a:r>
          </a:p>
        </p:txBody>
      </p:sp>
      <p:sp>
        <p:nvSpPr>
          <p:cNvPr id="4" name="Slide Number Placeholder 3"/>
          <p:cNvSpPr>
            <a:spLocks noGrp="1"/>
          </p:cNvSpPr>
          <p:nvPr>
            <p:ph type="sldNum" sz="quarter" idx="5"/>
          </p:nvPr>
        </p:nvSpPr>
        <p:spPr/>
        <p:txBody>
          <a:bodyPr/>
          <a:lstStyle/>
          <a:p>
            <a:fld id="{0A3C37BE-C303-496D-B5CD-85F2937540FC}" type="slidenum">
              <a:rPr lang="en-US" smtClean="0"/>
              <a:t>66</a:t>
            </a:fld>
            <a:endParaRPr lang="en-US"/>
          </a:p>
        </p:txBody>
      </p:sp>
    </p:spTree>
    <p:extLst>
      <p:ext uri="{BB962C8B-B14F-4D97-AF65-F5344CB8AC3E}">
        <p14:creationId xmlns:p14="http://schemas.microsoft.com/office/powerpoint/2010/main" val="2435985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dirty="0">
                <a:solidFill>
                  <a:schemeClr val="tx1"/>
                </a:solidFill>
                <a:effectLst/>
                <a:latin typeface="+mn-lt"/>
                <a:ea typeface="+mn-ea"/>
                <a:cs typeface="+mn-cs"/>
              </a:rPr>
              <a:t>Steps 1 – 4 </a:t>
            </a:r>
            <a:r>
              <a:rPr lang="en-US" sz="1100" b="0" i="0" u="none" strike="noStrike" kern="1200" dirty="0">
                <a:solidFill>
                  <a:schemeClr val="tx1"/>
                </a:solidFill>
                <a:effectLst/>
                <a:latin typeface="+mn-lt"/>
                <a:ea typeface="+mn-ea"/>
                <a:cs typeface="+mn-cs"/>
              </a:rPr>
              <a:t>are prerequisites that </a:t>
            </a:r>
            <a:r>
              <a:rPr lang="en-US" sz="1100" b="0" i="0" u="none" strike="noStrike" kern="1200" baseline="0" dirty="0">
                <a:solidFill>
                  <a:schemeClr val="tx1"/>
                </a:solidFill>
                <a:effectLst/>
                <a:latin typeface="+mn-lt"/>
                <a:ea typeface="+mn-ea"/>
                <a:cs typeface="+mn-cs"/>
              </a:rPr>
              <a:t>agencies complete </a:t>
            </a:r>
            <a:r>
              <a:rPr lang="en-US" sz="1100" b="1" i="1" u="none" strike="noStrike" kern="1200" baseline="0" dirty="0">
                <a:solidFill>
                  <a:schemeClr val="tx1"/>
                </a:solidFill>
                <a:effectLst/>
                <a:latin typeface="+mn-lt"/>
                <a:ea typeface="+mn-ea"/>
                <a:cs typeface="+mn-cs"/>
              </a:rPr>
              <a:t>before access </a:t>
            </a:r>
            <a:r>
              <a:rPr lang="en-US" sz="1100" b="0" i="0" u="none" strike="noStrike" kern="1200" baseline="0" dirty="0">
                <a:solidFill>
                  <a:schemeClr val="tx1"/>
                </a:solidFill>
                <a:effectLst/>
                <a:latin typeface="+mn-lt"/>
                <a:ea typeface="+mn-ea"/>
                <a:cs typeface="+mn-cs"/>
              </a:rPr>
              <a:t>is granted to an online account.</a:t>
            </a:r>
            <a:endParaRPr lang="en-US" sz="1100" b="1" i="0" u="none" strike="noStrike" kern="1200" dirty="0">
              <a:solidFill>
                <a:schemeClr val="tx1"/>
              </a:solidFill>
              <a:effectLst/>
              <a:latin typeface="+mn-lt"/>
              <a:ea typeface="+mn-ea"/>
              <a:cs typeface="+mn-cs"/>
            </a:endParaRPr>
          </a:p>
          <a:p>
            <a:endParaRPr lang="en-US" sz="1100" b="1" i="0" u="none" strike="noStrike" kern="1200" dirty="0">
              <a:solidFill>
                <a:schemeClr val="tx1"/>
              </a:solidFill>
              <a:effectLst/>
              <a:latin typeface="+mn-lt"/>
              <a:ea typeface="+mn-ea"/>
              <a:cs typeface="+mn-cs"/>
            </a:endParaRPr>
          </a:p>
          <a:p>
            <a:r>
              <a:rPr lang="en-US" sz="1100" b="1" i="0" u="none" strike="noStrike" kern="1200" dirty="0">
                <a:solidFill>
                  <a:schemeClr val="tx1"/>
                </a:solidFill>
                <a:effectLst/>
                <a:latin typeface="+mn-lt"/>
                <a:ea typeface="+mn-ea"/>
                <a:cs typeface="+mn-cs"/>
              </a:rPr>
              <a:t>Steps 1 – 3 </a:t>
            </a:r>
            <a:r>
              <a:rPr lang="en-US" sz="1100" b="0" i="0" u="none" strike="noStrike" kern="1200" dirty="0">
                <a:solidFill>
                  <a:schemeClr val="tx1"/>
                </a:solidFill>
                <a:effectLst/>
                <a:latin typeface="+mn-lt"/>
                <a:ea typeface="+mn-ea"/>
                <a:cs typeface="+mn-cs"/>
              </a:rPr>
              <a:t>may be coordinated simultaneously. They are not sequential prerequisites.</a:t>
            </a:r>
          </a:p>
          <a:p>
            <a:endParaRPr lang="en-US" sz="1100" b="0" i="0" u="none" strike="noStrike" kern="1200" dirty="0">
              <a:solidFill>
                <a:schemeClr val="tx1"/>
              </a:solidFill>
              <a:effectLst/>
              <a:latin typeface="+mn-lt"/>
              <a:ea typeface="+mn-ea"/>
              <a:cs typeface="+mn-cs"/>
            </a:endParaRPr>
          </a:p>
          <a:p>
            <a:r>
              <a:rPr lang="en-US" sz="1100" b="1" i="0" u="none" strike="noStrike" kern="1200" dirty="0">
                <a:solidFill>
                  <a:schemeClr val="tx1"/>
                </a:solidFill>
                <a:effectLst/>
                <a:latin typeface="+mn-lt"/>
                <a:ea typeface="+mn-ea"/>
                <a:cs typeface="+mn-cs"/>
              </a:rPr>
              <a:t>Step 4</a:t>
            </a:r>
            <a:r>
              <a:rPr lang="en-US" sz="1100" b="0" i="0" u="none" strike="noStrike" kern="1200" dirty="0">
                <a:solidFill>
                  <a:schemeClr val="tx1"/>
                </a:solidFill>
                <a:effectLst/>
                <a:latin typeface="+mn-lt"/>
                <a:ea typeface="+mn-ea"/>
                <a:cs typeface="+mn-cs"/>
              </a:rPr>
              <a:t> is what alerts CASAS that your agency</a:t>
            </a:r>
            <a:r>
              <a:rPr lang="en-US" sz="1100" b="0" i="0" u="none" strike="noStrike" kern="1200" baseline="0" dirty="0">
                <a:solidFill>
                  <a:schemeClr val="tx1"/>
                </a:solidFill>
                <a:effectLst/>
                <a:latin typeface="+mn-lt"/>
                <a:ea typeface="+mn-ea"/>
                <a:cs typeface="+mn-cs"/>
              </a:rPr>
              <a:t> is ready to access an online account and complete remaining prerequisites to Going Live! with eTests Online.</a:t>
            </a:r>
            <a:endParaRPr lang="en-US" sz="1100" dirty="0"/>
          </a:p>
        </p:txBody>
      </p:sp>
      <p:sp>
        <p:nvSpPr>
          <p:cNvPr id="4" name="Slide Number Placeholder 3"/>
          <p:cNvSpPr>
            <a:spLocks noGrp="1"/>
          </p:cNvSpPr>
          <p:nvPr>
            <p:ph type="sldNum" sz="quarter" idx="10"/>
          </p:nvPr>
        </p:nvSpPr>
        <p:spPr/>
        <p:txBody>
          <a:bodyPr/>
          <a:lstStyle/>
          <a:p>
            <a:fld id="{93B767E6-6F09-4856-83D9-A33FBA1A67B4}" type="slidenum">
              <a:rPr lang="en-US" smtClean="0"/>
              <a:t>77</a:t>
            </a:fld>
            <a:endParaRPr lang="en-US"/>
          </a:p>
        </p:txBody>
      </p:sp>
    </p:spTree>
    <p:extLst>
      <p:ext uri="{BB962C8B-B14F-4D97-AF65-F5344CB8AC3E}">
        <p14:creationId xmlns:p14="http://schemas.microsoft.com/office/powerpoint/2010/main" val="31456731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The </a:t>
            </a:r>
            <a:r>
              <a:rPr lang="en-US" sz="1100" b="1" dirty="0"/>
              <a:t>CASAS Online System </a:t>
            </a:r>
            <a:r>
              <a:rPr lang="en-US" sz="1100" dirty="0"/>
              <a:t>uses two applications sharing the same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You will be using both online applications.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100" b="1" dirty="0"/>
              <a:t>CASAS eTests Online </a:t>
            </a:r>
            <a:r>
              <a:rPr lang="en-US" sz="1100" dirty="0"/>
              <a:t>presents appropriate level tests to each learner automatically, with option to collect demographic data.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1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100" b="1" dirty="0"/>
              <a:t>TOPSpro Enterprise Online </a:t>
            </a:r>
            <a:r>
              <a:rPr lang="en-US" sz="1100" dirty="0"/>
              <a:t>scores eTests, records results, tracks progress, and reports outcomes for local, state, and federal accountability. </a:t>
            </a:r>
          </a:p>
        </p:txBody>
      </p:sp>
      <p:sp>
        <p:nvSpPr>
          <p:cNvPr id="4" name="Slide Number Placeholder 3"/>
          <p:cNvSpPr>
            <a:spLocks noGrp="1"/>
          </p:cNvSpPr>
          <p:nvPr>
            <p:ph type="sldNum" sz="quarter" idx="10"/>
          </p:nvPr>
        </p:nvSpPr>
        <p:spPr/>
        <p:txBody>
          <a:bodyPr/>
          <a:lstStyle/>
          <a:p>
            <a:fld id="{93B767E6-6F09-4856-83D9-A33FBA1A67B4}" type="slidenum">
              <a:rPr lang="en-US" smtClean="0"/>
              <a:t>79</a:t>
            </a:fld>
            <a:endParaRPr lang="en-US"/>
          </a:p>
        </p:txBody>
      </p:sp>
    </p:spTree>
    <p:extLst>
      <p:ext uri="{BB962C8B-B14F-4D97-AF65-F5344CB8AC3E}">
        <p14:creationId xmlns:p14="http://schemas.microsoft.com/office/powerpoint/2010/main" val="9173416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The </a:t>
            </a:r>
            <a:r>
              <a:rPr lang="en-US" sz="1100" b="1" dirty="0"/>
              <a:t>CASAS Implementation</a:t>
            </a:r>
            <a:r>
              <a:rPr lang="en-US" sz="1100" b="1" baseline="0" dirty="0"/>
              <a:t> Agreement </a:t>
            </a:r>
            <a:r>
              <a:rPr lang="en-US" sz="1100" b="0" baseline="0" dirty="0"/>
              <a:t>is for </a:t>
            </a:r>
            <a:r>
              <a:rPr lang="en-US" sz="1100" b="1" baseline="0" dirty="0"/>
              <a:t>New Agencies</a:t>
            </a:r>
            <a:r>
              <a:rPr lang="en-US" sz="1100" b="0" baseline="0" dirty="0"/>
              <a:t> and agencies transitioning from CASAS paper tests to CASAS eTests.</a:t>
            </a:r>
          </a:p>
          <a:p>
            <a:endParaRPr lang="en-US" sz="1100" b="0" baseline="0" dirty="0"/>
          </a:p>
          <a:p>
            <a:r>
              <a:rPr lang="en-US" sz="1100" b="0" baseline="0" dirty="0"/>
              <a:t>The agreement </a:t>
            </a:r>
            <a:r>
              <a:rPr lang="en-ZA" sz="1100" b="0" baseline="0" dirty="0"/>
              <a:t>provides </a:t>
            </a:r>
            <a:r>
              <a:rPr lang="en-ZA" sz="1100" baseline="0" dirty="0"/>
              <a:t>the information CASAS needs to set up your online account.</a:t>
            </a:r>
          </a:p>
          <a:p>
            <a:endParaRPr lang="en-ZA" sz="1100" baseline="0" dirty="0"/>
          </a:p>
          <a:p>
            <a:r>
              <a:rPr lang="en-ZA" sz="1100" baseline="0" dirty="0"/>
              <a:t>If ever there is a need to change the MPOC or DM at your agency, please submit a </a:t>
            </a:r>
            <a:r>
              <a:rPr lang="en-US" sz="1100" b="0" i="0" u="sng" kern="1200" dirty="0">
                <a:solidFill>
                  <a:schemeClr val="tx1"/>
                </a:solidFill>
                <a:effectLst/>
                <a:latin typeface="+mn-lt"/>
                <a:ea typeface="+mn-ea"/>
                <a:cs typeface="+mn-cs"/>
                <a:hlinkClick r:id="rId3"/>
              </a:rPr>
              <a:t>TOPSpro Enterprise Online - Change Request</a:t>
            </a:r>
            <a:r>
              <a:rPr lang="en-US" sz="1100" b="0" i="0" u="sng" kern="1200" dirty="0">
                <a:solidFill>
                  <a:schemeClr val="tx1"/>
                </a:solidFill>
                <a:effectLst/>
                <a:latin typeface="+mn-lt"/>
                <a:ea typeface="+mn-ea"/>
                <a:cs typeface="+mn-cs"/>
              </a:rPr>
              <a:t>.</a:t>
            </a:r>
          </a:p>
          <a:p>
            <a:endParaRPr lang="en-US" sz="1100" b="0" i="0" u="sng" kern="1200" dirty="0">
              <a:solidFill>
                <a:schemeClr val="tx1"/>
              </a:solidFill>
              <a:effectLst/>
              <a:latin typeface="+mn-lt"/>
              <a:ea typeface="+mn-ea"/>
              <a:cs typeface="+mn-cs"/>
            </a:endParaRPr>
          </a:p>
          <a:p>
            <a:r>
              <a:rPr lang="en-US" sz="1100" b="0" u="none" dirty="0"/>
              <a:t>The next slides will help your agency identify staff to fulfill</a:t>
            </a:r>
            <a:r>
              <a:rPr lang="en-US" sz="1100" b="0" u="none" baseline="0" dirty="0"/>
              <a:t> responsibilities for these key roles:</a:t>
            </a:r>
          </a:p>
          <a:p>
            <a:pPr marL="228600" indent="-228600">
              <a:buFont typeface="+mj-lt"/>
              <a:buAutoNum type="arabicPeriod"/>
            </a:pPr>
            <a:r>
              <a:rPr lang="en-US" sz="1100" u="none" baseline="0" dirty="0"/>
              <a:t>Data Manager</a:t>
            </a:r>
          </a:p>
          <a:p>
            <a:pPr marL="228600" indent="-228600">
              <a:buFont typeface="+mj-lt"/>
              <a:buAutoNum type="arabicPeriod"/>
            </a:pPr>
            <a:r>
              <a:rPr lang="en-US" sz="1100" u="none" baseline="0" dirty="0" err="1"/>
              <a:t>eTests</a:t>
            </a:r>
            <a:r>
              <a:rPr lang="en-US" sz="1100" u="none" baseline="0" dirty="0"/>
              <a:t> Coordinator</a:t>
            </a:r>
          </a:p>
          <a:p>
            <a:pPr marL="228600" indent="-228600">
              <a:buFont typeface="+mj-lt"/>
              <a:buAutoNum type="arabicPeriod"/>
            </a:pPr>
            <a:r>
              <a:rPr lang="en-US" sz="1100" u="none" baseline="0" dirty="0" err="1"/>
              <a:t>eTests</a:t>
            </a:r>
            <a:r>
              <a:rPr lang="en-US" sz="1100" u="none" baseline="0" dirty="0"/>
              <a:t> Proctor</a:t>
            </a:r>
            <a:endParaRPr lang="en-US" sz="1100" u="none" dirty="0"/>
          </a:p>
          <a:p>
            <a:endParaRPr lang="en-US" sz="1100" b="0" i="0" u="sng"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3B767E6-6F09-4856-83D9-A33FBA1A67B4}" type="slidenum">
              <a:rPr lang="en-US" smtClean="0"/>
              <a:t>80</a:t>
            </a:fld>
            <a:endParaRPr lang="en-US"/>
          </a:p>
        </p:txBody>
      </p:sp>
    </p:spTree>
    <p:extLst>
      <p:ext uri="{BB962C8B-B14F-4D97-AF65-F5344CB8AC3E}">
        <p14:creationId xmlns:p14="http://schemas.microsoft.com/office/powerpoint/2010/main" val="25973748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kern="1200" dirty="0">
                <a:solidFill>
                  <a:schemeClr val="tx1"/>
                </a:solidFill>
                <a:effectLst/>
                <a:latin typeface="+mn-lt"/>
                <a:ea typeface="+mn-ea"/>
                <a:cs typeface="+mn-cs"/>
              </a:rPr>
              <a:t>The </a:t>
            </a:r>
            <a:r>
              <a:rPr lang="en-US" sz="1100" b="1" kern="1200" dirty="0">
                <a:solidFill>
                  <a:schemeClr val="tx1"/>
                </a:solidFill>
                <a:effectLst/>
                <a:latin typeface="+mn-lt"/>
                <a:ea typeface="+mn-ea"/>
                <a:cs typeface="+mn-cs"/>
              </a:rPr>
              <a:t>Data Manager </a:t>
            </a:r>
            <a:r>
              <a:rPr lang="en-US" sz="1100" kern="1200" dirty="0">
                <a:solidFill>
                  <a:schemeClr val="tx1"/>
                </a:solidFill>
                <a:effectLst/>
                <a:latin typeface="+mn-lt"/>
                <a:ea typeface="+mn-ea"/>
                <a:cs typeface="+mn-cs"/>
              </a:rPr>
              <a:t>– </a:t>
            </a:r>
          </a:p>
          <a:p>
            <a:pPr lvl="0"/>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may grant any person </a:t>
            </a:r>
            <a:r>
              <a:rPr lang="en-US" sz="1100" b="1" kern="1200" dirty="0">
                <a:solidFill>
                  <a:schemeClr val="tx1"/>
                </a:solidFill>
                <a:effectLst/>
                <a:latin typeface="+mn-lt"/>
                <a:ea typeface="+mn-ea"/>
                <a:cs typeface="+mn-cs"/>
              </a:rPr>
              <a:t>Access to TE Online </a:t>
            </a:r>
            <a:r>
              <a:rPr lang="en-US" sz="1100" kern="1200" dirty="0">
                <a:solidFill>
                  <a:schemeClr val="tx1"/>
                </a:solidFill>
                <a:effectLst/>
                <a:latin typeface="+mn-lt"/>
                <a:ea typeface="+mn-ea"/>
                <a:cs typeface="+mn-cs"/>
              </a:rPr>
              <a:t>as appropriate without eTests certification, or any other required CASAS</a:t>
            </a:r>
            <a:r>
              <a:rPr lang="en-US" sz="1100" kern="1200" baseline="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training.</a:t>
            </a:r>
          </a:p>
          <a:p>
            <a:pPr lvl="0"/>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may </a:t>
            </a:r>
            <a:r>
              <a:rPr lang="en-US" sz="1100" i="1" kern="1200" dirty="0">
                <a:solidFill>
                  <a:schemeClr val="tx1"/>
                </a:solidFill>
                <a:effectLst/>
                <a:latin typeface="+mn-lt"/>
                <a:ea typeface="+mn-ea"/>
                <a:cs typeface="+mn-cs"/>
              </a:rPr>
              <a:t>only</a:t>
            </a:r>
            <a:r>
              <a:rPr lang="en-US" sz="1100" kern="1200" dirty="0">
                <a:solidFill>
                  <a:schemeClr val="tx1"/>
                </a:solidFill>
                <a:effectLst/>
                <a:latin typeface="+mn-lt"/>
                <a:ea typeface="+mn-ea"/>
                <a:cs typeface="+mn-cs"/>
              </a:rPr>
              <a:t> grant </a:t>
            </a:r>
            <a:r>
              <a:rPr lang="en-US" sz="1100" b="1" kern="1200" dirty="0">
                <a:solidFill>
                  <a:schemeClr val="tx1"/>
                </a:solidFill>
                <a:effectLst/>
                <a:latin typeface="+mn-lt"/>
                <a:ea typeface="+mn-ea"/>
                <a:cs typeface="+mn-cs"/>
              </a:rPr>
              <a:t>Access to eTests Online </a:t>
            </a:r>
            <a:r>
              <a:rPr lang="en-US" sz="1100" kern="1200" dirty="0">
                <a:solidFill>
                  <a:schemeClr val="tx1"/>
                </a:solidFill>
                <a:effectLst/>
                <a:latin typeface="+mn-lt"/>
                <a:ea typeface="+mn-ea"/>
                <a:cs typeface="+mn-cs"/>
              </a:rPr>
              <a:t>upon confirmation of eTests coordinator and / or proctor certification. Retain copies of certificates for your records.</a:t>
            </a:r>
          </a:p>
          <a:p>
            <a:pPr marL="628650" lvl="1" indent="-171450">
              <a:buFont typeface="Arial" panose="020B0604020202020204" pitchFamily="34" charset="0"/>
              <a:buChar char="•"/>
            </a:pPr>
            <a:r>
              <a:rPr lang="en-US" sz="1100" kern="1200" dirty="0">
                <a:solidFill>
                  <a:schemeClr val="tx1"/>
                </a:solidFill>
                <a:effectLst/>
                <a:latin typeface="+mn-lt"/>
                <a:ea typeface="+mn-ea"/>
                <a:cs typeface="+mn-cs"/>
              </a:rPr>
              <a:t>eTests Coordinators – responsible for online testing management</a:t>
            </a:r>
          </a:p>
          <a:p>
            <a:pPr marL="628650" lvl="1" indent="-171450">
              <a:buFont typeface="Arial" panose="020B0604020202020204" pitchFamily="34" charset="0"/>
              <a:buChar char="•"/>
            </a:pPr>
            <a:r>
              <a:rPr lang="en-US" sz="1100" kern="1200" dirty="0">
                <a:solidFill>
                  <a:schemeClr val="tx1"/>
                </a:solidFill>
                <a:effectLst/>
                <a:latin typeface="+mn-lt"/>
                <a:ea typeface="+mn-ea"/>
                <a:cs typeface="+mn-cs"/>
              </a:rPr>
              <a:t>eTests Proctors – responsible for administering online tests</a:t>
            </a:r>
          </a:p>
          <a:p>
            <a:pPr marL="628650" lvl="1" indent="-171450">
              <a:buFont typeface="Arial" panose="020B0604020202020204" pitchFamily="34" charset="0"/>
              <a:buChar char="•"/>
            </a:pPr>
            <a:endParaRPr lang="en-US" sz="1100" kern="1200" dirty="0">
              <a:solidFill>
                <a:schemeClr val="tx1"/>
              </a:solidFill>
              <a:effectLst/>
              <a:latin typeface="+mn-lt"/>
              <a:ea typeface="+mn-ea"/>
              <a:cs typeface="+mn-cs"/>
            </a:endParaRPr>
          </a:p>
          <a:p>
            <a:pPr marL="0" lvl="0" indent="0">
              <a:buFont typeface="Arial" panose="020B0604020202020204" pitchFamily="34" charset="0"/>
              <a:buNone/>
            </a:pPr>
            <a:r>
              <a:rPr lang="en-US" sz="1100" b="1" kern="1200" dirty="0">
                <a:solidFill>
                  <a:schemeClr val="tx1"/>
                </a:solidFill>
                <a:effectLst/>
                <a:latin typeface="+mn-lt"/>
                <a:ea typeface="+mn-ea"/>
                <a:cs typeface="+mn-cs"/>
              </a:rPr>
              <a:t>*Data Exchange Options</a:t>
            </a:r>
          </a:p>
          <a:p>
            <a:pPr marL="171450" lvl="0" indent="-171450">
              <a:buFont typeface="Arial" panose="020B0604020202020204" pitchFamily="34" charset="0"/>
              <a:buChar char="•"/>
            </a:pPr>
            <a:r>
              <a:rPr lang="en-US" sz="2000" b="1" dirty="0"/>
              <a:t>Import</a:t>
            </a:r>
            <a:r>
              <a:rPr lang="en-US" sz="2000" dirty="0"/>
              <a:t> data to your online account from a 3</a:t>
            </a:r>
            <a:r>
              <a:rPr lang="en-US" sz="2000" baseline="30000" dirty="0"/>
              <a:t>rd</a:t>
            </a:r>
            <a:r>
              <a:rPr lang="en-US" sz="2000" dirty="0"/>
              <a:t>-Party System or other external database for quick setup/ongoing data management</a:t>
            </a:r>
          </a:p>
          <a:p>
            <a:pPr marL="171450" lvl="0" indent="-171450">
              <a:buFont typeface="Arial" panose="020B0604020202020204" pitchFamily="34" charset="0"/>
              <a:buChar char="•"/>
            </a:pPr>
            <a:r>
              <a:rPr lang="en-US" sz="2000" b="1" dirty="0"/>
              <a:t>Export</a:t>
            </a:r>
            <a:r>
              <a:rPr lang="en-US" sz="2000" dirty="0"/>
              <a:t> student and test data from TE to a 3</a:t>
            </a:r>
            <a:r>
              <a:rPr lang="en-US" sz="2000" baseline="30000" dirty="0"/>
              <a:t>rd</a:t>
            </a:r>
            <a:r>
              <a:rPr lang="en-US" sz="2000" dirty="0"/>
              <a:t>-Party System or other external database for local, state, or federal accountability</a:t>
            </a:r>
          </a:p>
          <a:p>
            <a:pPr marL="171450" lvl="0" indent="-171450">
              <a:buFont typeface="Arial" panose="020B0604020202020204" pitchFamily="34" charset="0"/>
              <a:buChar char="•"/>
            </a:pP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3B767E6-6F09-4856-83D9-A33FBA1A67B4}" type="slidenum">
              <a:rPr lang="en-US" smtClean="0"/>
              <a:t>81</a:t>
            </a:fld>
            <a:endParaRPr lang="en-US"/>
          </a:p>
        </p:txBody>
      </p:sp>
    </p:spTree>
    <p:extLst>
      <p:ext uri="{BB962C8B-B14F-4D97-AF65-F5344CB8AC3E}">
        <p14:creationId xmlns:p14="http://schemas.microsoft.com/office/powerpoint/2010/main" val="21881481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eTests Coordinators have 5 primary duties to fulfill.</a:t>
            </a:r>
          </a:p>
          <a:p>
            <a:endParaRPr lang="en-US" sz="1200" b="1" dirty="0"/>
          </a:p>
          <a:p>
            <a:pPr marL="171450" indent="-171450">
              <a:buFont typeface="Arial" panose="020B0604020202020204" pitchFamily="34" charset="0"/>
              <a:buChar char="•"/>
            </a:pPr>
            <a:r>
              <a:rPr lang="en-US" sz="1200" b="1" dirty="0"/>
              <a:t>1 – 3 </a:t>
            </a:r>
            <a:r>
              <a:rPr lang="en-US" sz="1200" dirty="0"/>
              <a:t>must be completed prior to going live. </a:t>
            </a:r>
            <a:r>
              <a:rPr lang="en-US" sz="1200" b="0" dirty="0"/>
              <a:t>These steps may be coordinated </a:t>
            </a:r>
            <a:r>
              <a:rPr lang="en-US" sz="1200" b="0"/>
              <a:t>simultaneously.</a:t>
            </a:r>
            <a:endParaRPr lang="en-US" sz="1200" b="0" dirty="0"/>
          </a:p>
          <a:p>
            <a:pPr marL="0" indent="0">
              <a:buFont typeface="Arial" panose="020B0604020202020204" pitchFamily="34" charset="0"/>
              <a:buNone/>
            </a:pPr>
            <a:endParaRPr lang="en-US" sz="1200" b="0" dirty="0"/>
          </a:p>
          <a:p>
            <a:pPr marL="171450" indent="-171450">
              <a:buFont typeface="Arial" panose="020B0604020202020204" pitchFamily="34" charset="0"/>
              <a:buChar char="•"/>
            </a:pPr>
            <a:r>
              <a:rPr lang="en-US" sz="1200" b="1" dirty="0"/>
              <a:t>4</a:t>
            </a:r>
            <a:r>
              <a:rPr lang="en-US" sz="1200" dirty="0"/>
              <a:t> is strongly recommended prior</a:t>
            </a:r>
            <a:r>
              <a:rPr lang="en-US" sz="1200" baseline="0" dirty="0"/>
              <a:t> to going live to begin testing.</a:t>
            </a:r>
          </a:p>
          <a:p>
            <a:pPr marL="0" indent="0">
              <a:buFont typeface="Arial" panose="020B0604020202020204" pitchFamily="34" charset="0"/>
              <a:buNone/>
            </a:pPr>
            <a:endParaRPr lang="en-US" sz="1200" baseline="0" dirty="0"/>
          </a:p>
          <a:p>
            <a:pPr marL="171450" indent="-171450">
              <a:buFont typeface="Arial" panose="020B0604020202020204" pitchFamily="34" charset="0"/>
              <a:buChar char="•"/>
            </a:pPr>
            <a:r>
              <a:rPr lang="en-US" sz="1200" b="1" baseline="0" dirty="0"/>
              <a:t>5 </a:t>
            </a:r>
            <a:r>
              <a:rPr lang="en-US" sz="1200" baseline="0" dirty="0"/>
              <a:t>is an ongoing responsibility of an eTests Coordinator.</a:t>
            </a:r>
            <a:endParaRPr lang="en-US" sz="1200" dirty="0"/>
          </a:p>
          <a:p>
            <a:endParaRPr lang="en-US" dirty="0"/>
          </a:p>
        </p:txBody>
      </p:sp>
      <p:sp>
        <p:nvSpPr>
          <p:cNvPr id="4" name="Slide Number Placeholder 3"/>
          <p:cNvSpPr>
            <a:spLocks noGrp="1"/>
          </p:cNvSpPr>
          <p:nvPr>
            <p:ph type="sldNum" sz="quarter" idx="10"/>
          </p:nvPr>
        </p:nvSpPr>
        <p:spPr/>
        <p:txBody>
          <a:bodyPr/>
          <a:lstStyle/>
          <a:p>
            <a:fld id="{93B767E6-6F09-4856-83D9-A33FBA1A67B4}" type="slidenum">
              <a:rPr lang="en-US" smtClean="0"/>
              <a:t>82</a:t>
            </a:fld>
            <a:endParaRPr lang="en-US"/>
          </a:p>
        </p:txBody>
      </p:sp>
    </p:spTree>
    <p:extLst>
      <p:ext uri="{BB962C8B-B14F-4D97-AF65-F5344CB8AC3E}">
        <p14:creationId xmlns:p14="http://schemas.microsoft.com/office/powerpoint/2010/main" val="25638054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eTests Proctors have 4 primary duties to fulfill.</a:t>
            </a:r>
          </a:p>
          <a:p>
            <a:endParaRPr lang="en-US" sz="1200" b="1" dirty="0"/>
          </a:p>
          <a:p>
            <a:pPr marL="171450" indent="-171450">
              <a:buFont typeface="Arial" panose="020B0604020202020204" pitchFamily="34" charset="0"/>
              <a:buChar char="•"/>
            </a:pPr>
            <a:r>
              <a:rPr lang="en-US" sz="1200" b="1" dirty="0"/>
              <a:t>1 – 4 </a:t>
            </a:r>
            <a:r>
              <a:rPr lang="en-US" sz="1200" dirty="0"/>
              <a:t>must be completed every time a</a:t>
            </a:r>
            <a:r>
              <a:rPr lang="en-US" sz="1200" baseline="0" dirty="0"/>
              <a:t> proctor administers tests.</a:t>
            </a:r>
            <a:endParaRPr lang="en-US" sz="1200" b="0" dirty="0"/>
          </a:p>
          <a:p>
            <a:pPr marL="0" indent="0">
              <a:buFont typeface="Arial" panose="020B0604020202020204" pitchFamily="34" charset="0"/>
              <a:buNone/>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Proctors will use the same testing sessions whenever testing is needed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throughout the program year (July 1 – June 30).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Proctors must </a:t>
            </a:r>
            <a:r>
              <a:rPr lang="en-US" sz="1200" b="1" kern="1200" dirty="0">
                <a:solidFill>
                  <a:schemeClr val="tx1"/>
                </a:solidFill>
                <a:effectLst/>
                <a:latin typeface="+mn-lt"/>
                <a:ea typeface="+mn-ea"/>
                <a:cs typeface="+mn-cs"/>
              </a:rPr>
              <a:t>START</a:t>
            </a:r>
            <a:r>
              <a:rPr lang="en-US" sz="1200" kern="1200" dirty="0">
                <a:solidFill>
                  <a:schemeClr val="tx1"/>
                </a:solidFill>
                <a:effectLst/>
                <a:latin typeface="+mn-lt"/>
                <a:ea typeface="+mn-ea"/>
                <a:cs typeface="+mn-cs"/>
              </a:rPr>
              <a:t> testing sessions to administer tests.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Proctors</a:t>
            </a:r>
            <a:r>
              <a:rPr lang="en-US" sz="1200" kern="1200" baseline="0" dirty="0">
                <a:solidFill>
                  <a:schemeClr val="tx1"/>
                </a:solidFill>
                <a:effectLst/>
                <a:latin typeface="+mn-lt"/>
                <a:ea typeface="+mn-ea"/>
                <a:cs typeface="+mn-cs"/>
              </a:rPr>
              <a:t> </a:t>
            </a:r>
            <a:r>
              <a:rPr lang="en-US" sz="1200" i="0" kern="1200" baseline="0" dirty="0">
                <a:solidFill>
                  <a:schemeClr val="tx1"/>
                </a:solidFill>
                <a:effectLst/>
                <a:latin typeface="+mn-lt"/>
                <a:ea typeface="+mn-ea"/>
                <a:cs typeface="+mn-cs"/>
              </a:rPr>
              <a:t>must </a:t>
            </a:r>
            <a:r>
              <a:rPr lang="en-US" sz="1200" b="1" i="1" kern="1200" baseline="0" dirty="0">
                <a:solidFill>
                  <a:schemeClr val="tx1"/>
                </a:solidFill>
                <a:effectLst/>
                <a:latin typeface="+mn-lt"/>
                <a:ea typeface="+mn-ea"/>
                <a:cs typeface="+mn-cs"/>
              </a:rPr>
              <a:t>always </a:t>
            </a:r>
            <a:r>
              <a:rPr lang="en-US" sz="1200" b="1" kern="1200" baseline="0" dirty="0">
                <a:solidFill>
                  <a:schemeClr val="tx1"/>
                </a:solidFill>
                <a:effectLst/>
                <a:latin typeface="+mn-lt"/>
                <a:ea typeface="+mn-ea"/>
                <a:cs typeface="+mn-cs"/>
              </a:rPr>
              <a:t>STOP</a:t>
            </a:r>
            <a:r>
              <a:rPr lang="en-US" sz="1200" kern="1200" baseline="0" dirty="0">
                <a:solidFill>
                  <a:schemeClr val="tx1"/>
                </a:solidFill>
                <a:effectLst/>
                <a:latin typeface="+mn-lt"/>
                <a:ea typeface="+mn-ea"/>
                <a:cs typeface="+mn-cs"/>
              </a:rPr>
              <a:t> testing sessions </a:t>
            </a:r>
            <a:r>
              <a:rPr lang="en-US" sz="1200" kern="1200" dirty="0">
                <a:solidFill>
                  <a:schemeClr val="tx1"/>
                </a:solidFill>
                <a:effectLst/>
                <a:latin typeface="+mn-lt"/>
                <a:ea typeface="+mn-ea"/>
                <a:cs typeface="+mn-cs"/>
              </a:rPr>
              <a:t>when they are finished administering tests.</a:t>
            </a:r>
          </a:p>
        </p:txBody>
      </p:sp>
      <p:sp>
        <p:nvSpPr>
          <p:cNvPr id="4" name="Slide Number Placeholder 3"/>
          <p:cNvSpPr>
            <a:spLocks noGrp="1"/>
          </p:cNvSpPr>
          <p:nvPr>
            <p:ph type="sldNum" sz="quarter" idx="10"/>
          </p:nvPr>
        </p:nvSpPr>
        <p:spPr/>
        <p:txBody>
          <a:bodyPr/>
          <a:lstStyle/>
          <a:p>
            <a:fld id="{93B767E6-6F09-4856-83D9-A33FBA1A67B4}" type="slidenum">
              <a:rPr lang="en-US" smtClean="0"/>
              <a:t>83</a:t>
            </a:fld>
            <a:endParaRPr lang="en-US"/>
          </a:p>
        </p:txBody>
      </p:sp>
    </p:spTree>
    <p:extLst>
      <p:ext uri="{BB962C8B-B14F-4D97-AF65-F5344CB8AC3E}">
        <p14:creationId xmlns:p14="http://schemas.microsoft.com/office/powerpoint/2010/main" val="1059099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B767E6-6F09-4856-83D9-A33FBA1A67B4}" type="slidenum">
              <a:rPr lang="en-US" smtClean="0"/>
              <a:t>84</a:t>
            </a:fld>
            <a:endParaRPr lang="en-US"/>
          </a:p>
        </p:txBody>
      </p:sp>
    </p:spTree>
    <p:extLst>
      <p:ext uri="{BB962C8B-B14F-4D97-AF65-F5344CB8AC3E}">
        <p14:creationId xmlns:p14="http://schemas.microsoft.com/office/powerpoint/2010/main" val="35317577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B767E6-6F09-4856-83D9-A33FBA1A67B4}" type="slidenum">
              <a:rPr lang="en-US" smtClean="0"/>
              <a:t>86</a:t>
            </a:fld>
            <a:endParaRPr lang="en-US"/>
          </a:p>
        </p:txBody>
      </p:sp>
    </p:spTree>
    <p:extLst>
      <p:ext uri="{BB962C8B-B14F-4D97-AF65-F5344CB8AC3E}">
        <p14:creationId xmlns:p14="http://schemas.microsoft.com/office/powerpoint/2010/main" val="10908270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dirty="0">
                <a:solidFill>
                  <a:schemeClr val="tx1"/>
                </a:solidFill>
                <a:effectLst/>
                <a:latin typeface="+mn-lt"/>
                <a:ea typeface="+mn-ea"/>
                <a:cs typeface="+mn-cs"/>
              </a:rPr>
              <a:t>Steps 5 – 10</a:t>
            </a:r>
            <a:r>
              <a:rPr lang="en-US" sz="1100" b="0" i="0" u="none" strike="noStrike" kern="1200" dirty="0">
                <a:solidFill>
                  <a:schemeClr val="tx1"/>
                </a:solidFill>
                <a:effectLst/>
                <a:latin typeface="+mn-lt"/>
                <a:ea typeface="+mn-ea"/>
                <a:cs typeface="+mn-cs"/>
              </a:rPr>
              <a:t> are remaining prerequisites</a:t>
            </a:r>
            <a:r>
              <a:rPr lang="en-US" sz="1100" b="0" i="0" u="none" strike="noStrike" kern="1200" baseline="0" dirty="0">
                <a:solidFill>
                  <a:schemeClr val="tx1"/>
                </a:solidFill>
                <a:effectLst/>
                <a:latin typeface="+mn-lt"/>
                <a:ea typeface="+mn-ea"/>
                <a:cs typeface="+mn-cs"/>
              </a:rPr>
              <a:t> necessary to complete </a:t>
            </a:r>
            <a:r>
              <a:rPr lang="en-US" sz="1100" b="1" i="1" u="none" strike="noStrike" kern="1200" baseline="0" dirty="0">
                <a:solidFill>
                  <a:schemeClr val="tx1"/>
                </a:solidFill>
                <a:effectLst/>
                <a:latin typeface="+mn-lt"/>
                <a:ea typeface="+mn-ea"/>
                <a:cs typeface="+mn-cs"/>
              </a:rPr>
              <a:t>after access </a:t>
            </a:r>
            <a:r>
              <a:rPr lang="en-US" sz="1100" b="0" i="0" u="none" strike="noStrike" kern="1200" baseline="0" dirty="0">
                <a:solidFill>
                  <a:schemeClr val="tx1"/>
                </a:solidFill>
                <a:effectLst/>
                <a:latin typeface="+mn-lt"/>
                <a:ea typeface="+mn-ea"/>
                <a:cs typeface="+mn-cs"/>
              </a:rPr>
              <a:t>to your online account and before Going Live! with eTests Online.</a:t>
            </a:r>
          </a:p>
          <a:p>
            <a:endParaRPr lang="en-US" sz="1100" b="0" i="0" u="none" strike="noStrike" kern="1200" baseline="0" dirty="0">
              <a:solidFill>
                <a:schemeClr val="tx1"/>
              </a:solidFill>
              <a:effectLst/>
              <a:latin typeface="+mn-lt"/>
              <a:ea typeface="+mn-ea"/>
              <a:cs typeface="+mn-cs"/>
            </a:endParaRPr>
          </a:p>
          <a:p>
            <a:r>
              <a:rPr lang="en-US" sz="1100" b="1" i="0" u="none" strike="noStrike" kern="1200" baseline="0" dirty="0">
                <a:solidFill>
                  <a:schemeClr val="tx1"/>
                </a:solidFill>
                <a:effectLst/>
                <a:latin typeface="+mn-lt"/>
                <a:ea typeface="+mn-ea"/>
                <a:cs typeface="+mn-cs"/>
              </a:rPr>
              <a:t>Step 6</a:t>
            </a:r>
            <a:r>
              <a:rPr lang="en-US" sz="1100" b="0" i="0" u="none" strike="noStrike" kern="1200" baseline="0" dirty="0">
                <a:solidFill>
                  <a:schemeClr val="tx1"/>
                </a:solidFill>
                <a:effectLst/>
                <a:latin typeface="+mn-lt"/>
                <a:ea typeface="+mn-ea"/>
                <a:cs typeface="+mn-cs"/>
              </a:rPr>
              <a:t> applies if you have more than one site where you plan to use eTests.</a:t>
            </a:r>
          </a:p>
          <a:p>
            <a:endParaRPr lang="en-US" sz="1100" b="0" i="0" u="none" strike="noStrike" kern="1200" baseline="0" dirty="0">
              <a:solidFill>
                <a:schemeClr val="tx1"/>
              </a:solidFill>
              <a:effectLst/>
              <a:latin typeface="+mn-lt"/>
              <a:ea typeface="+mn-ea"/>
              <a:cs typeface="+mn-cs"/>
            </a:endParaRPr>
          </a:p>
          <a:p>
            <a:r>
              <a:rPr lang="en-US" sz="1100" b="1" i="0" u="none" strike="noStrike" kern="1200" baseline="0" dirty="0">
                <a:solidFill>
                  <a:schemeClr val="tx1"/>
                </a:solidFill>
                <a:effectLst/>
                <a:latin typeface="+mn-lt"/>
                <a:ea typeface="+mn-ea"/>
                <a:cs typeface="+mn-cs"/>
              </a:rPr>
              <a:t>Step 7</a:t>
            </a:r>
            <a:r>
              <a:rPr lang="en-US" sz="1100" b="0" i="0" u="none" strike="noStrike" kern="1200" baseline="0" dirty="0">
                <a:solidFill>
                  <a:schemeClr val="tx1"/>
                </a:solidFill>
                <a:effectLst/>
                <a:latin typeface="+mn-lt"/>
                <a:ea typeface="+mn-ea"/>
                <a:cs typeface="+mn-cs"/>
              </a:rPr>
              <a:t> is necessary to add certified eTests users who will assist with Step 8 and also participate in Steps 10 &amp; 11.</a:t>
            </a:r>
          </a:p>
          <a:p>
            <a:endParaRPr lang="en-US" sz="1100" b="0" i="0" u="none" strike="noStrike" kern="1200" baseline="0" dirty="0">
              <a:solidFill>
                <a:schemeClr val="tx1"/>
              </a:solidFill>
              <a:effectLst/>
              <a:latin typeface="+mn-lt"/>
              <a:ea typeface="+mn-ea"/>
              <a:cs typeface="+mn-cs"/>
            </a:endParaRPr>
          </a:p>
          <a:p>
            <a:r>
              <a:rPr lang="en-US" sz="1100" b="1" i="0" u="none" strike="noStrike" kern="1200" baseline="0" dirty="0">
                <a:solidFill>
                  <a:schemeClr val="tx1"/>
                </a:solidFill>
                <a:effectLst/>
                <a:latin typeface="+mn-lt"/>
                <a:ea typeface="+mn-ea"/>
                <a:cs typeface="+mn-cs"/>
              </a:rPr>
              <a:t>Steps 6 &amp; 7 </a:t>
            </a:r>
            <a:r>
              <a:rPr lang="en-US" sz="1100" b="0" i="0" u="none" strike="noStrike" kern="1200" baseline="0" dirty="0">
                <a:solidFill>
                  <a:schemeClr val="tx1"/>
                </a:solidFill>
                <a:effectLst/>
                <a:latin typeface="+mn-lt"/>
                <a:ea typeface="+mn-ea"/>
                <a:cs typeface="+mn-cs"/>
              </a:rPr>
              <a:t>combined give you the option of adding users at the site level otherwise, the recommendation is adding all users at the agency level for maximum flexibility with managing user access to TE and / or eTests.</a:t>
            </a:r>
          </a:p>
          <a:p>
            <a:endParaRPr lang="en-US" sz="1100" b="0" i="0" u="none" strike="noStrike" kern="1200" baseline="0" dirty="0">
              <a:solidFill>
                <a:schemeClr val="tx1"/>
              </a:solidFill>
              <a:effectLst/>
              <a:latin typeface="+mn-lt"/>
              <a:ea typeface="+mn-ea"/>
              <a:cs typeface="+mn-cs"/>
            </a:endParaRPr>
          </a:p>
          <a:p>
            <a:r>
              <a:rPr lang="en-US" sz="1100" b="1" i="0" u="none" strike="noStrike" kern="1200" baseline="0" dirty="0">
                <a:solidFill>
                  <a:schemeClr val="tx1"/>
                </a:solidFill>
                <a:effectLst/>
                <a:latin typeface="+mn-lt"/>
                <a:ea typeface="+mn-ea"/>
                <a:cs typeface="+mn-cs"/>
              </a:rPr>
              <a:t>Steps 8 &amp; 9 </a:t>
            </a:r>
            <a:r>
              <a:rPr lang="en-US" sz="1100" b="0" i="0" u="none" strike="noStrike" kern="1200" baseline="0" dirty="0">
                <a:solidFill>
                  <a:schemeClr val="tx1"/>
                </a:solidFill>
                <a:effectLst/>
                <a:latin typeface="+mn-lt"/>
                <a:ea typeface="+mn-ea"/>
                <a:cs typeface="+mn-cs"/>
              </a:rPr>
              <a:t>may be completed in any order.</a:t>
            </a:r>
          </a:p>
          <a:p>
            <a:endParaRPr lang="en-US" sz="1100" b="0" i="0" u="none" strike="noStrike" kern="1200" baseline="0" dirty="0">
              <a:solidFill>
                <a:schemeClr val="tx1"/>
              </a:solidFill>
              <a:effectLst/>
              <a:latin typeface="+mn-lt"/>
              <a:ea typeface="+mn-ea"/>
              <a:cs typeface="+mn-cs"/>
            </a:endParaRPr>
          </a:p>
          <a:p>
            <a:r>
              <a:rPr lang="en-US" sz="1100" b="1" i="0" u="none" strike="noStrike" kern="1200" baseline="0" dirty="0">
                <a:solidFill>
                  <a:schemeClr val="tx1"/>
                </a:solidFill>
                <a:effectLst/>
                <a:latin typeface="+mn-lt"/>
                <a:ea typeface="+mn-ea"/>
                <a:cs typeface="+mn-cs"/>
              </a:rPr>
              <a:t>Step 10 </a:t>
            </a:r>
            <a:r>
              <a:rPr lang="en-US" sz="1100" b="0" i="0" u="none" strike="noStrike" kern="1200" baseline="0" dirty="0">
                <a:solidFill>
                  <a:schemeClr val="tx1"/>
                </a:solidFill>
                <a:effectLst/>
                <a:latin typeface="+mn-lt"/>
                <a:ea typeface="+mn-ea"/>
                <a:cs typeface="+mn-cs"/>
              </a:rPr>
              <a:t>is strongly recommended prior to going live in Step 11.</a:t>
            </a:r>
          </a:p>
          <a:p>
            <a:endParaRPr lang="en-US" sz="1100" b="0" i="0" u="none" strike="noStrike" kern="1200" baseline="0" dirty="0">
              <a:solidFill>
                <a:schemeClr val="tx1"/>
              </a:solidFill>
              <a:effectLst/>
              <a:latin typeface="+mn-lt"/>
              <a:ea typeface="+mn-ea"/>
              <a:cs typeface="+mn-cs"/>
            </a:endParaRPr>
          </a:p>
          <a:p>
            <a:r>
              <a:rPr lang="en-US" sz="1100" b="1" i="0" u="none" strike="noStrike" kern="1200" baseline="0" dirty="0">
                <a:solidFill>
                  <a:schemeClr val="tx1"/>
                </a:solidFill>
                <a:effectLst/>
                <a:latin typeface="+mn-lt"/>
                <a:ea typeface="+mn-ea"/>
                <a:cs typeface="+mn-cs"/>
              </a:rPr>
              <a:t>Step 12 </a:t>
            </a:r>
            <a:r>
              <a:rPr lang="en-US" sz="1100" b="0" i="0" u="none" strike="noStrike" kern="1200" baseline="0" dirty="0">
                <a:solidFill>
                  <a:schemeClr val="tx1"/>
                </a:solidFill>
                <a:effectLst/>
                <a:latin typeface="+mn-lt"/>
                <a:ea typeface="+mn-ea"/>
                <a:cs typeface="+mn-cs"/>
              </a:rPr>
              <a:t>applies any time after Going Live!</a:t>
            </a:r>
            <a:endParaRPr lang="en-US" sz="1100" dirty="0"/>
          </a:p>
        </p:txBody>
      </p:sp>
      <p:sp>
        <p:nvSpPr>
          <p:cNvPr id="4" name="Slide Number Placeholder 3"/>
          <p:cNvSpPr>
            <a:spLocks noGrp="1"/>
          </p:cNvSpPr>
          <p:nvPr>
            <p:ph type="sldNum" sz="quarter" idx="10"/>
          </p:nvPr>
        </p:nvSpPr>
        <p:spPr/>
        <p:txBody>
          <a:bodyPr/>
          <a:lstStyle/>
          <a:p>
            <a:fld id="{93B767E6-6F09-4856-83D9-A33FBA1A67B4}" type="slidenum">
              <a:rPr lang="en-US" smtClean="0"/>
              <a:t>87</a:t>
            </a:fld>
            <a:endParaRPr lang="en-US"/>
          </a:p>
        </p:txBody>
      </p:sp>
    </p:spTree>
    <p:extLst>
      <p:ext uri="{BB962C8B-B14F-4D97-AF65-F5344CB8AC3E}">
        <p14:creationId xmlns:p14="http://schemas.microsoft.com/office/powerpoint/2010/main" val="32562624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 Model</a:t>
            </a:r>
            <a:r>
              <a:rPr lang="en-US" baseline="0" dirty="0"/>
              <a:t> going to the website so participants see the Training landing page.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Remind all attendees to set</a:t>
            </a:r>
            <a:r>
              <a:rPr lang="en-US" baseline="0" dirty="0"/>
              <a:t> up their account on the CASAS website – which can be done on any device. It’s key they choose their agency in the drop-down menu when asked for .</a:t>
            </a:r>
          </a:p>
          <a:p>
            <a:endParaRPr lang="en-US" b="1" dirty="0"/>
          </a:p>
          <a:p>
            <a:r>
              <a:rPr lang="en-US" b="1" dirty="0"/>
              <a:t>Go to http://training.casas.org</a:t>
            </a:r>
          </a:p>
          <a:p>
            <a:endParaRPr lang="en-US" dirty="0"/>
          </a:p>
        </p:txBody>
      </p:sp>
      <p:sp>
        <p:nvSpPr>
          <p:cNvPr id="4" name="Slide Number Placeholder 3"/>
          <p:cNvSpPr>
            <a:spLocks noGrp="1"/>
          </p:cNvSpPr>
          <p:nvPr>
            <p:ph type="sldNum" sz="quarter" idx="10"/>
          </p:nvPr>
        </p:nvSpPr>
        <p:spPr/>
        <p:txBody>
          <a:bodyPr/>
          <a:lstStyle/>
          <a:p>
            <a:fld id="{CBF9AFBE-8F42-4C5D-BFE4-13FE026DFE05}" type="slidenum">
              <a:rPr lang="en-US" smtClean="0"/>
              <a:t>95</a:t>
            </a:fld>
            <a:endParaRPr lang="en-US"/>
          </a:p>
        </p:txBody>
      </p:sp>
    </p:spTree>
    <p:extLst>
      <p:ext uri="{BB962C8B-B14F-4D97-AF65-F5344CB8AC3E}">
        <p14:creationId xmlns:p14="http://schemas.microsoft.com/office/powerpoint/2010/main" val="8690418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a:t>
            </a:r>
            <a:r>
              <a:rPr lang="en-US" baseline="0" dirty="0"/>
              <a:t> training participants through the process. On step 8: “Get your certificate”, advance to the next slide.</a:t>
            </a:r>
            <a:endParaRPr lang="en-US" dirty="0"/>
          </a:p>
        </p:txBody>
      </p:sp>
      <p:sp>
        <p:nvSpPr>
          <p:cNvPr id="4" name="Slide Number Placeholder 3"/>
          <p:cNvSpPr>
            <a:spLocks noGrp="1"/>
          </p:cNvSpPr>
          <p:nvPr>
            <p:ph type="sldNum" sz="quarter" idx="10"/>
          </p:nvPr>
        </p:nvSpPr>
        <p:spPr/>
        <p:txBody>
          <a:bodyPr/>
          <a:lstStyle/>
          <a:p>
            <a:fld id="{CBF9AFBE-8F42-4C5D-BFE4-13FE026DFE05}" type="slidenum">
              <a:rPr lang="en-US" smtClean="0"/>
              <a:t>96</a:t>
            </a:fld>
            <a:endParaRPr lang="en-US"/>
          </a:p>
        </p:txBody>
      </p:sp>
    </p:spTree>
    <p:extLst>
      <p:ext uri="{BB962C8B-B14F-4D97-AF65-F5344CB8AC3E}">
        <p14:creationId xmlns:p14="http://schemas.microsoft.com/office/powerpoint/2010/main" val="14061010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a:t>
            </a:r>
            <a:r>
              <a:rPr lang="en-US" baseline="0" dirty="0"/>
              <a:t> can download the certificate immediately. Remind participants they should also get an email with the certification, and they should check their spam folder if for some reason they do not receive the auto-generated email.</a:t>
            </a:r>
          </a:p>
        </p:txBody>
      </p:sp>
      <p:sp>
        <p:nvSpPr>
          <p:cNvPr id="4" name="Slide Number Placeholder 3"/>
          <p:cNvSpPr>
            <a:spLocks noGrp="1"/>
          </p:cNvSpPr>
          <p:nvPr>
            <p:ph type="sldNum" sz="quarter" idx="10"/>
          </p:nvPr>
        </p:nvSpPr>
        <p:spPr/>
        <p:txBody>
          <a:bodyPr/>
          <a:lstStyle/>
          <a:p>
            <a:fld id="{CBF9AFBE-8F42-4C5D-BFE4-13FE026DFE05}" type="slidenum">
              <a:rPr lang="en-US" smtClean="0"/>
              <a:t>97</a:t>
            </a:fld>
            <a:endParaRPr lang="en-US"/>
          </a:p>
        </p:txBody>
      </p:sp>
    </p:spTree>
    <p:extLst>
      <p:ext uri="{BB962C8B-B14F-4D97-AF65-F5344CB8AC3E}">
        <p14:creationId xmlns:p14="http://schemas.microsoft.com/office/powerpoint/2010/main" val="41765266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participants have any problems with certification, have them contact training@casas.org.</a:t>
            </a:r>
          </a:p>
          <a:p>
            <a:endParaRPr lang="en-US" dirty="0"/>
          </a:p>
          <a:p>
            <a:r>
              <a:rPr lang="en-US" dirty="0"/>
              <a:t>TRAINER NOTE: Please feel</a:t>
            </a:r>
            <a:r>
              <a:rPr lang="en-US" baseline="0" dirty="0"/>
              <a:t> free to add your local contact information to this slide. Thank you!</a:t>
            </a:r>
          </a:p>
          <a:p>
            <a:endParaRPr lang="en-US" dirty="0"/>
          </a:p>
        </p:txBody>
      </p:sp>
      <p:sp>
        <p:nvSpPr>
          <p:cNvPr id="4" name="Slide Number Placeholder 3"/>
          <p:cNvSpPr>
            <a:spLocks noGrp="1"/>
          </p:cNvSpPr>
          <p:nvPr>
            <p:ph type="sldNum" sz="quarter" idx="10"/>
          </p:nvPr>
        </p:nvSpPr>
        <p:spPr/>
        <p:txBody>
          <a:bodyPr/>
          <a:lstStyle/>
          <a:p>
            <a:fld id="{CBF9AFBE-8F42-4C5D-BFE4-13FE026DFE05}" type="slidenum">
              <a:rPr lang="en-US" smtClean="0"/>
              <a:t>98</a:t>
            </a:fld>
            <a:endParaRPr lang="en-US"/>
          </a:p>
        </p:txBody>
      </p:sp>
    </p:spTree>
    <p:extLst>
      <p:ext uri="{BB962C8B-B14F-4D97-AF65-F5344CB8AC3E}">
        <p14:creationId xmlns:p14="http://schemas.microsoft.com/office/powerpoint/2010/main" val="423534733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6/26/2021</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6/26/2021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6/26/2021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6/26/2021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6/26/2021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6/26/2021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6/26/2021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6/26/2021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6/26/2021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6/26/2021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6/26/2021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Section Header">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2117" y="2341564"/>
            <a:ext cx="12194117" cy="46037"/>
          </a:xfrm>
          <a:prstGeom prst="rect">
            <a:avLst/>
          </a:prstGeom>
          <a:solidFill>
            <a:srgbClr val="005596"/>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0"/>
              </a:spcBef>
              <a:spcAft>
                <a:spcPct val="0"/>
              </a:spcAft>
              <a:defRPr/>
            </a:pPr>
            <a:endParaRPr lang="en-US" sz="1800">
              <a:solidFill>
                <a:srgbClr val="FFFFFF"/>
              </a:solidFill>
            </a:endParaRPr>
          </a:p>
        </p:txBody>
      </p:sp>
      <p:sp>
        <p:nvSpPr>
          <p:cNvPr id="6" name="Rectangle 5"/>
          <p:cNvSpPr/>
          <p:nvPr/>
        </p:nvSpPr>
        <p:spPr bwMode="auto">
          <a:xfrm>
            <a:off x="-2117" y="0"/>
            <a:ext cx="12192001" cy="685800"/>
          </a:xfrm>
          <a:prstGeom prst="rect">
            <a:avLst/>
          </a:prstGeom>
          <a:solidFill>
            <a:schemeClr val="accent3">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sz="1800">
              <a:solidFill>
                <a:srgbClr val="FFFFFF"/>
              </a:solidFill>
            </a:endParaRPr>
          </a:p>
        </p:txBody>
      </p:sp>
      <p:sp>
        <p:nvSpPr>
          <p:cNvPr id="8" name="Rectangle 7"/>
          <p:cNvSpPr/>
          <p:nvPr userDrawn="1"/>
        </p:nvSpPr>
        <p:spPr>
          <a:xfrm>
            <a:off x="-2117" y="6477000"/>
            <a:ext cx="12192001" cy="381000"/>
          </a:xfrm>
          <a:prstGeom prst="rect">
            <a:avLst/>
          </a:prstGeom>
          <a:gradFill flip="none" rotWithShape="0">
            <a:gsLst>
              <a:gs pos="0">
                <a:srgbClr val="920000"/>
              </a:gs>
              <a:gs pos="100000">
                <a:srgbClr val="920000">
                  <a:alpha val="2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sz="1800">
              <a:solidFill>
                <a:srgbClr val="FFFFFF"/>
              </a:solidFill>
            </a:endParaRPr>
          </a:p>
        </p:txBody>
      </p:sp>
      <p:sp>
        <p:nvSpPr>
          <p:cNvPr id="2" name="Title 1"/>
          <p:cNvSpPr>
            <a:spLocks noGrp="1"/>
          </p:cNvSpPr>
          <p:nvPr>
            <p:ph type="title"/>
          </p:nvPr>
        </p:nvSpPr>
        <p:spPr>
          <a:xfrm>
            <a:off x="304800" y="838201"/>
            <a:ext cx="11692467" cy="1476375"/>
          </a:xfrm>
        </p:spPr>
        <p:txBody>
          <a:bodyPr anchor="b">
            <a:normAutofit/>
          </a:bodyPr>
          <a:lstStyle>
            <a:lvl1pPr algn="l">
              <a:buNone/>
              <a:defRPr sz="3600" b="1" cap="none"/>
            </a:lvl1pPr>
          </a:lstStyle>
          <a:p>
            <a:r>
              <a:rPr lang="en-US" dirty="0"/>
              <a:t>Click to edit Master title style</a:t>
            </a:r>
          </a:p>
        </p:txBody>
      </p:sp>
      <p:sp>
        <p:nvSpPr>
          <p:cNvPr id="11" name="Text Placeholder 2"/>
          <p:cNvSpPr>
            <a:spLocks noGrp="1"/>
          </p:cNvSpPr>
          <p:nvPr>
            <p:ph type="body" idx="1"/>
          </p:nvPr>
        </p:nvSpPr>
        <p:spPr>
          <a:xfrm>
            <a:off x="304800" y="2590800"/>
            <a:ext cx="11692467" cy="3733800"/>
          </a:xfrm>
        </p:spPr>
        <p:txBody>
          <a:bodyPr/>
          <a:lstStyle>
            <a:lvl1pPr marL="342900" marR="0" indent="-342900" algn="l" defTabSz="914400" rtl="0" eaLnBrk="0" fontAlgn="base" latinLnBrk="0" hangingPunct="0">
              <a:lnSpc>
                <a:spcPct val="100000"/>
              </a:lnSpc>
              <a:spcBef>
                <a:spcPct val="20000"/>
              </a:spcBef>
              <a:spcAft>
                <a:spcPct val="0"/>
              </a:spcAft>
              <a:buClrTx/>
              <a:buSzPct val="100000"/>
              <a:buFont typeface="Wingdings" pitchFamily="2" charset="2"/>
              <a:buChar char="§"/>
              <a:tabLst/>
              <a:defRPr sz="2800">
                <a:solidFill>
                  <a:schemeClr val="bg1">
                    <a:lumMod val="50000"/>
                  </a:schemeClr>
                </a:solidFill>
              </a:defRPr>
            </a:lvl1pPr>
            <a:lvl2pPr marL="742950" marR="0" indent="-285750" algn="l" defTabSz="914400" rtl="0" eaLnBrk="0" fontAlgn="base" latinLnBrk="0" hangingPunct="0">
              <a:lnSpc>
                <a:spcPct val="100000"/>
              </a:lnSpc>
              <a:spcBef>
                <a:spcPct val="20000"/>
              </a:spcBef>
              <a:spcAft>
                <a:spcPct val="0"/>
              </a:spcAft>
              <a:buClrTx/>
              <a:buSzPct val="100000"/>
              <a:buFont typeface="Arial" charset="0"/>
              <a:buChar char="•"/>
              <a:tabLst/>
              <a:defRPr sz="2400">
                <a:solidFill>
                  <a:schemeClr val="bg1">
                    <a:lumMod val="50000"/>
                  </a:schemeClr>
                </a:solidFill>
              </a:defRPr>
            </a:lvl2pPr>
            <a:lvl3pPr marL="1143000" marR="0" indent="-228600" algn="l" defTabSz="914400" rtl="0" eaLnBrk="0" fontAlgn="base" latinLnBrk="0" hangingPunct="0">
              <a:lnSpc>
                <a:spcPct val="100000"/>
              </a:lnSpc>
              <a:spcBef>
                <a:spcPct val="20000"/>
              </a:spcBef>
              <a:spcAft>
                <a:spcPct val="0"/>
              </a:spcAft>
              <a:buClrTx/>
              <a:buSzPct val="100000"/>
              <a:buFont typeface="Arial" charset="0"/>
              <a:buChar char="•"/>
              <a:tabLst/>
              <a:defRPr sz="2000">
                <a:solidFill>
                  <a:schemeClr val="bg1">
                    <a:lumMod val="50000"/>
                  </a:schemeClr>
                </a:solidFill>
              </a:defRPr>
            </a:lvl3pPr>
            <a:lvl4pPr marL="1600200" marR="0" indent="-228600" algn="l" defTabSz="914400" rtl="0" eaLnBrk="0" fontAlgn="base" latinLnBrk="0" hangingPunct="0">
              <a:lnSpc>
                <a:spcPct val="100000"/>
              </a:lnSpc>
              <a:spcBef>
                <a:spcPct val="20000"/>
              </a:spcBef>
              <a:spcAft>
                <a:spcPct val="0"/>
              </a:spcAft>
              <a:buClrTx/>
              <a:buSzPct val="100000"/>
              <a:buFont typeface="Arial" charset="0"/>
              <a:buChar char="•"/>
              <a:tabLst/>
              <a:defRPr sz="1800">
                <a:solidFill>
                  <a:schemeClr val="bg1">
                    <a:lumMod val="50000"/>
                  </a:schemeClr>
                </a:solidFill>
              </a:defRPr>
            </a:lvl4pPr>
            <a:lvl5pPr marL="2057400" marR="0" indent="-228600" algn="l" defTabSz="914400" rtl="0" eaLnBrk="0" fontAlgn="base" latinLnBrk="0" hangingPunct="0">
              <a:lnSpc>
                <a:spcPct val="100000"/>
              </a:lnSpc>
              <a:spcBef>
                <a:spcPct val="20000"/>
              </a:spcBef>
              <a:spcAft>
                <a:spcPct val="0"/>
              </a:spcAft>
              <a:buClrTx/>
              <a:buSzPct val="100000"/>
              <a:buFont typeface="Trebuchet MS" pitchFamily="34" charset="0"/>
              <a:buChar char="–"/>
              <a:tabLst/>
              <a:defRPr sz="1800">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noProof="0" dirty="0"/>
          </a:p>
        </p:txBody>
      </p:sp>
      <p:sp>
        <p:nvSpPr>
          <p:cNvPr id="9" name="Rectangle 6"/>
          <p:cNvSpPr>
            <a:spLocks noGrp="1" noChangeArrowheads="1"/>
          </p:cNvSpPr>
          <p:nvPr>
            <p:ph type="sldNum" sz="quarter" idx="10"/>
          </p:nvPr>
        </p:nvSpPr>
        <p:spPr/>
        <p:txBody>
          <a:bodyPr/>
          <a:lstStyle>
            <a:lvl1pPr algn="r">
              <a:defRPr sz="1100" b="1">
                <a:solidFill>
                  <a:srgbClr val="920000"/>
                </a:solidFill>
                <a:latin typeface="Trebuchet MS" pitchFamily="34" charset="0"/>
              </a:defRPr>
            </a:lvl1pPr>
          </a:lstStyle>
          <a:p>
            <a:pPr>
              <a:defRPr/>
            </a:pPr>
            <a:fld id="{DB7AB6EF-19E7-472D-8A5E-6286B66520FD}" type="slidenum">
              <a:rPr lang="en-US"/>
              <a:pPr>
                <a:defRPr/>
              </a:pPr>
              <a:t>‹#›</a:t>
            </a:fld>
            <a:endParaRPr lang="en-US" dirty="0"/>
          </a:p>
        </p:txBody>
      </p:sp>
      <p:sp>
        <p:nvSpPr>
          <p:cNvPr id="10" name="Footer Placeholder 4"/>
          <p:cNvSpPr>
            <a:spLocks noGrp="1"/>
          </p:cNvSpPr>
          <p:nvPr>
            <p:ph type="ftr" sz="quarter" idx="11"/>
          </p:nvPr>
        </p:nvSpPr>
        <p:spPr/>
        <p:txBody>
          <a:bodyPr/>
          <a:lstStyle>
            <a:lvl1pPr>
              <a:defRPr sz="1100" b="1">
                <a:solidFill>
                  <a:schemeClr val="bg1"/>
                </a:solidFill>
                <a:latin typeface="Trebuchet MS" pitchFamily="34" charset="0"/>
              </a:defRPr>
            </a:lvl1pPr>
          </a:lstStyle>
          <a:p>
            <a:pPr>
              <a:defRPr/>
            </a:pPr>
            <a:r>
              <a:rPr lang="en-US" dirty="0">
                <a:solidFill>
                  <a:srgbClr val="FFFFFF"/>
                </a:solidFill>
              </a:rPr>
              <a:t>CASAS Implementation 2014-15</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69463" y="91441"/>
            <a:ext cx="2116403" cy="533333"/>
          </a:xfrm>
          <a:prstGeom prst="rect">
            <a:avLst/>
          </a:prstGeom>
        </p:spPr>
      </p:pic>
    </p:spTree>
    <p:extLst>
      <p:ext uri="{BB962C8B-B14F-4D97-AF65-F5344CB8AC3E}">
        <p14:creationId xmlns:p14="http://schemas.microsoft.com/office/powerpoint/2010/main" val="3178738654"/>
      </p:ext>
    </p:extLst>
  </p:cSld>
  <p:clrMapOvr>
    <a:overrideClrMapping bg1="lt1" tx1="dk1" bg2="lt2" tx2="dk2" accent1="accent1" accent2="accent2" accent3="accent3" accent4="accent4" accent5="accent5" accent6="accent6" hlink="hlink" folHlink="folHlink"/>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6/26/2021</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tinyurl.com/y38tce68" TargetMode="External"/><Relationship Id="rId2" Type="http://schemas.openxmlformats.org/officeDocument/2006/relationships/hyperlink" Target="https://tinyurl.com/yyk8n8d7"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mailto:martha.olsen@gmail.com"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hyperlink" Target="mailto:stacy.everding@isd518.ne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training.casas.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9.png"/><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pandamn.org/accommodations/casas-comprehensive-adult-student-assessment-syste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Pm2BvdiZUXA"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27.png"/><Relationship Id="rId10" Type="http://schemas.openxmlformats.org/officeDocument/2006/relationships/image" Target="../media/image51.png"/><Relationship Id="rId4" Type="http://schemas.openxmlformats.org/officeDocument/2006/relationships/image" Target="../media/image26.png"/><Relationship Id="rId9" Type="http://schemas.openxmlformats.org/officeDocument/2006/relationships/image" Target="../media/image50.png"/></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hyperlink" Target="https://mnabe.zendesk.com/hc/en-us/articles/360037200072-SiD-Testing-Strategies-Dec-2019-webinar"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casas.org/product-overviews/assessments/reading-goals" TargetMode="External"/><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asas.org/product-overviews/curriculum-management-instruction/sample-test-items/reading-goals"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asas.org/product-overviews/curriculum-management-instruction/sample-test-items/math-goals"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hyperlink" Target="https://www.crowdedlearning.org/learn/projects" TargetMode="External"/><Relationship Id="rId3" Type="http://schemas.openxmlformats.org/officeDocument/2006/relationships/hyperlink" Target="https://www.readworks.org/" TargetMode="External"/><Relationship Id="rId7" Type="http://schemas.openxmlformats.org/officeDocument/2006/relationships/hyperlink" Target="https://www.crowdedlearning.org/skillblox" TargetMode="External"/><Relationship Id="rId2" Type="http://schemas.openxmlformats.org/officeDocument/2006/relationships/hyperlink" Target="https://www.commonlit.org/" TargetMode="External"/><Relationship Id="rId1" Type="http://schemas.openxmlformats.org/officeDocument/2006/relationships/slideLayout" Target="../slideLayouts/slideLayout2.xml"/><Relationship Id="rId6" Type="http://schemas.openxmlformats.org/officeDocument/2006/relationships/hyperlink" Target="https://www.activelylearn.com/" TargetMode="External"/><Relationship Id="rId5" Type="http://schemas.openxmlformats.org/officeDocument/2006/relationships/hyperlink" Target="https://www.readtheory.org/" TargetMode="External"/><Relationship Id="rId4" Type="http://schemas.openxmlformats.org/officeDocument/2006/relationships/hyperlink" Target="https://newsela.org/" TargetMode="External"/></Relationships>
</file>

<file path=ppt/slides/_rels/slide75.xml.rels><?xml version="1.0" encoding="UTF-8" standalone="yes"?>
<Relationships xmlns="http://schemas.openxmlformats.org/package/2006/relationships"><Relationship Id="rId2" Type="http://schemas.openxmlformats.org/officeDocument/2006/relationships/hyperlink" Target="https://www.youtube.com/watch?v=Pm2BvdiZUXA"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hyperlink" Target="https://www.casas.org/product-overviews/software/casas-etests/system-requirements"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www.casas.org/product-overviews/software/topspro-enterprise/system-requirements"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golive@casas.org"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www.casas.org/product-overviews/software/casas-etests/-going-live-checklist"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2" Type="http://schemas.openxmlformats.org/officeDocument/2006/relationships/hyperlink" Target="https://www.casas.org/product-overviews/remote-testing" TargetMode="External"/><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041A0F-88DF-4E91-8F45-C76992AEA648}"/>
              </a:ext>
            </a:extLst>
          </p:cNvPr>
          <p:cNvSpPr>
            <a:spLocks noGrp="1"/>
          </p:cNvSpPr>
          <p:nvPr>
            <p:ph type="title"/>
          </p:nvPr>
        </p:nvSpPr>
        <p:spPr/>
        <p:txBody>
          <a:bodyPr>
            <a:normAutofit/>
          </a:bodyPr>
          <a:lstStyle/>
          <a:p>
            <a:r>
              <a:rPr lang="en-US" sz="4000" b="1" dirty="0"/>
              <a:t>Welcome!</a:t>
            </a:r>
          </a:p>
        </p:txBody>
      </p:sp>
      <p:sp>
        <p:nvSpPr>
          <p:cNvPr id="6" name="Content Placeholder 5">
            <a:extLst>
              <a:ext uri="{FF2B5EF4-FFF2-40B4-BE49-F238E27FC236}">
                <a16:creationId xmlns:a16="http://schemas.microsoft.com/office/drawing/2014/main" id="{9D86F0BD-AA25-477D-8D4A-E64E74C095E0}"/>
              </a:ext>
            </a:extLst>
          </p:cNvPr>
          <p:cNvSpPr>
            <a:spLocks noGrp="1"/>
          </p:cNvSpPr>
          <p:nvPr>
            <p:ph sz="half" idx="1"/>
          </p:nvPr>
        </p:nvSpPr>
        <p:spPr/>
        <p:txBody>
          <a:bodyPr>
            <a:normAutofit lnSpcReduction="10000"/>
          </a:bodyPr>
          <a:lstStyle/>
          <a:p>
            <a:pPr marL="0" indent="0">
              <a:buNone/>
            </a:pPr>
            <a:r>
              <a:rPr lang="en-US" b="1" dirty="0">
                <a:solidFill>
                  <a:schemeClr val="tx2"/>
                </a:solidFill>
              </a:rPr>
              <a:t>We would like to know who attends the training today so please sign in via chat:</a:t>
            </a:r>
          </a:p>
          <a:p>
            <a:r>
              <a:rPr lang="en-US" b="1" dirty="0">
                <a:solidFill>
                  <a:schemeClr val="tx2"/>
                </a:solidFill>
              </a:rPr>
              <a:t>Name</a:t>
            </a:r>
          </a:p>
          <a:p>
            <a:r>
              <a:rPr lang="en-US" b="1" dirty="0">
                <a:solidFill>
                  <a:schemeClr val="tx2"/>
                </a:solidFill>
              </a:rPr>
              <a:t>Email address</a:t>
            </a:r>
          </a:p>
          <a:p>
            <a:endParaRPr lang="en-US" b="1" dirty="0">
              <a:solidFill>
                <a:schemeClr val="tx2"/>
              </a:solidFill>
            </a:endParaRPr>
          </a:p>
          <a:p>
            <a:pPr marL="0" indent="0">
              <a:buNone/>
            </a:pPr>
            <a:r>
              <a:rPr lang="en-US" b="1" dirty="0">
                <a:solidFill>
                  <a:schemeClr val="tx2"/>
                </a:solidFill>
              </a:rPr>
              <a:t>In order for us to be able to verify your attendance at today’s training, we need the above information which we will report to CASAS. You will then be able to request an attendance certificate from CASAS.</a:t>
            </a:r>
          </a:p>
        </p:txBody>
      </p:sp>
      <p:sp>
        <p:nvSpPr>
          <p:cNvPr id="7" name="Content Placeholder 6">
            <a:extLst>
              <a:ext uri="{FF2B5EF4-FFF2-40B4-BE49-F238E27FC236}">
                <a16:creationId xmlns:a16="http://schemas.microsoft.com/office/drawing/2014/main" id="{0607563F-1992-412B-82C8-45E71F99A740}"/>
              </a:ext>
            </a:extLst>
          </p:cNvPr>
          <p:cNvSpPr>
            <a:spLocks noGrp="1"/>
          </p:cNvSpPr>
          <p:nvPr>
            <p:ph sz="half" idx="2"/>
          </p:nvPr>
        </p:nvSpPr>
        <p:spPr/>
        <p:txBody>
          <a:bodyPr>
            <a:normAutofit lnSpcReduction="10000"/>
          </a:bodyPr>
          <a:lstStyle/>
          <a:p>
            <a:pPr marL="0" indent="0">
              <a:buNone/>
            </a:pPr>
            <a:r>
              <a:rPr lang="en-US" b="1" dirty="0">
                <a:solidFill>
                  <a:schemeClr val="tx2"/>
                </a:solidFill>
              </a:rPr>
              <a:t>If you are having difficulty with the program, please chat to:</a:t>
            </a:r>
          </a:p>
          <a:p>
            <a:r>
              <a:rPr lang="en-US" b="1" dirty="0">
                <a:solidFill>
                  <a:schemeClr val="tx2"/>
                </a:solidFill>
              </a:rPr>
              <a:t>Marty Olsen</a:t>
            </a:r>
          </a:p>
          <a:p>
            <a:r>
              <a:rPr lang="en-US" b="1" dirty="0">
                <a:solidFill>
                  <a:schemeClr val="tx2"/>
                </a:solidFill>
              </a:rPr>
              <a:t>Stacy Everding</a:t>
            </a:r>
          </a:p>
          <a:p>
            <a:pPr marL="0" indent="0">
              <a:buNone/>
            </a:pPr>
            <a:endParaRPr lang="en-US" b="1" dirty="0">
              <a:solidFill>
                <a:schemeClr val="tx2"/>
              </a:solidFill>
            </a:endParaRPr>
          </a:p>
          <a:p>
            <a:pPr marL="0" indent="0">
              <a:buNone/>
            </a:pPr>
            <a:r>
              <a:rPr lang="en-US" b="1" dirty="0">
                <a:solidFill>
                  <a:schemeClr val="tx2"/>
                </a:solidFill>
              </a:rPr>
              <a:t>Materials for today’s training:</a:t>
            </a:r>
            <a:endParaRPr lang="en-US" b="1" dirty="0">
              <a:hlinkClick r:id="rId2"/>
            </a:endParaRPr>
          </a:p>
          <a:p>
            <a:pPr marL="0" indent="0">
              <a:buNone/>
            </a:pPr>
            <a:r>
              <a:rPr lang="en-US" b="1" dirty="0">
                <a:hlinkClick r:id="rId2"/>
              </a:rPr>
              <a:t>https://tinyurl.com/yyk8n8d7</a:t>
            </a:r>
            <a:r>
              <a:rPr lang="en-US" b="1" dirty="0"/>
              <a:t> </a:t>
            </a:r>
          </a:p>
          <a:p>
            <a:pPr marL="0" indent="0">
              <a:buNone/>
            </a:pPr>
            <a:endParaRPr lang="en-US" b="1" dirty="0">
              <a:solidFill>
                <a:schemeClr val="tx2"/>
              </a:solidFill>
            </a:endParaRPr>
          </a:p>
          <a:p>
            <a:pPr marL="0" indent="0">
              <a:buNone/>
            </a:pPr>
            <a:r>
              <a:rPr lang="en-US" b="1" dirty="0">
                <a:solidFill>
                  <a:schemeClr val="tx2"/>
                </a:solidFill>
              </a:rPr>
              <a:t>CASAS IT PPT for today’s training:</a:t>
            </a:r>
          </a:p>
          <a:p>
            <a:pPr marL="0" indent="0">
              <a:buNone/>
            </a:pPr>
            <a:r>
              <a:rPr lang="en-US" b="1" i="0" dirty="0">
                <a:solidFill>
                  <a:srgbClr val="000000"/>
                </a:solidFill>
                <a:effectLst/>
                <a:latin typeface="Euphemia" panose="020B0503040102020104" pitchFamily="34" charset="0"/>
                <a:ea typeface="UD Digi Kyokasho NP-R" panose="020B0400000000000000" pitchFamily="18" charset="-128"/>
                <a:cs typeface="Arial" panose="020B0604020202020204" pitchFamily="34" charset="0"/>
                <a:hlinkClick r:id="rId3"/>
              </a:rPr>
              <a:t>https://tinyurl.com/y38tce68</a:t>
            </a:r>
            <a:r>
              <a:rPr lang="en-US" b="1" i="0" dirty="0">
                <a:solidFill>
                  <a:srgbClr val="000000"/>
                </a:solidFill>
                <a:effectLst/>
                <a:latin typeface="Euphemia" panose="020B0503040102020104" pitchFamily="34" charset="0"/>
                <a:ea typeface="UD Digi Kyokasho NP-R" panose="020B0400000000000000" pitchFamily="18" charset="-128"/>
                <a:cs typeface="Arial" panose="020B0604020202020204" pitchFamily="34" charset="0"/>
              </a:rPr>
              <a:t> </a:t>
            </a:r>
            <a:endParaRPr lang="en-US" b="1" dirty="0">
              <a:solidFill>
                <a:schemeClr val="tx2"/>
              </a:solidFill>
              <a:latin typeface="Euphemia" panose="020B0503040102020104" pitchFamily="34" charset="0"/>
              <a:ea typeface="UD Digi Kyokasho NP-R" panose="020B0400000000000000" pitchFamily="18" charset="-128"/>
              <a:cs typeface="Arial" panose="020B0604020202020204" pitchFamily="34" charset="0"/>
            </a:endParaRPr>
          </a:p>
        </p:txBody>
      </p:sp>
      <p:sp>
        <p:nvSpPr>
          <p:cNvPr id="2" name="TextBox 1"/>
          <p:cNvSpPr txBox="1"/>
          <p:nvPr/>
        </p:nvSpPr>
        <p:spPr>
          <a:xfrm>
            <a:off x="11397916" y="6172198"/>
            <a:ext cx="794084" cy="369332"/>
          </a:xfrm>
          <a:prstGeom prst="rect">
            <a:avLst/>
          </a:prstGeom>
          <a:noFill/>
        </p:spPr>
        <p:txBody>
          <a:bodyPr wrap="square" rtlCol="0">
            <a:spAutoFit/>
          </a:bodyPr>
          <a:lstStyle/>
          <a:p>
            <a:r>
              <a:rPr lang="en-US" b="1" dirty="0">
                <a:solidFill>
                  <a:srgbClr val="FF0000"/>
                </a:solidFill>
              </a:rPr>
              <a:t>M</a:t>
            </a:r>
          </a:p>
        </p:txBody>
      </p:sp>
    </p:spTree>
    <p:extLst>
      <p:ext uri="{BB962C8B-B14F-4D97-AF65-F5344CB8AC3E}">
        <p14:creationId xmlns:p14="http://schemas.microsoft.com/office/powerpoint/2010/main" val="37358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041A0F-88DF-4E91-8F45-C76992AEA648}"/>
              </a:ext>
            </a:extLst>
          </p:cNvPr>
          <p:cNvSpPr>
            <a:spLocks noGrp="1"/>
          </p:cNvSpPr>
          <p:nvPr>
            <p:ph type="title"/>
          </p:nvPr>
        </p:nvSpPr>
        <p:spPr>
          <a:xfrm>
            <a:off x="1104900" y="76200"/>
            <a:ext cx="10279380" cy="1096962"/>
          </a:xfrm>
        </p:spPr>
        <p:txBody>
          <a:bodyPr>
            <a:normAutofit/>
          </a:bodyPr>
          <a:lstStyle/>
          <a:p>
            <a:r>
              <a:rPr lang="en-US" b="1" dirty="0">
                <a:solidFill>
                  <a:schemeClr val="tx2"/>
                </a:solidFill>
              </a:rPr>
              <a:t>For tech help, private chat to Linda Keller</a:t>
            </a:r>
          </a:p>
        </p:txBody>
      </p:sp>
      <p:sp>
        <p:nvSpPr>
          <p:cNvPr id="2" name="Content Placeholder 1">
            <a:extLst>
              <a:ext uri="{FF2B5EF4-FFF2-40B4-BE49-F238E27FC236}">
                <a16:creationId xmlns:a16="http://schemas.microsoft.com/office/drawing/2014/main" id="{16E44D1A-B6AA-4B12-A47F-B29355F7B912}"/>
              </a:ext>
            </a:extLst>
          </p:cNvPr>
          <p:cNvSpPr>
            <a:spLocks noGrp="1"/>
          </p:cNvSpPr>
          <p:nvPr>
            <p:ph idx="1"/>
          </p:nvPr>
        </p:nvSpPr>
        <p:spPr/>
        <p:txBody>
          <a:bodyPr>
            <a:normAutofit/>
          </a:bodyPr>
          <a:lstStyle/>
          <a:p>
            <a:r>
              <a:rPr lang="en-US" sz="2800" b="1" dirty="0">
                <a:solidFill>
                  <a:schemeClr val="tx2"/>
                </a:solidFill>
              </a:rPr>
              <a:t>In the upper right corner – choose view</a:t>
            </a:r>
          </a:p>
          <a:p>
            <a:r>
              <a:rPr lang="en-US" sz="2800" b="1" dirty="0">
                <a:solidFill>
                  <a:schemeClr val="tx2"/>
                </a:solidFill>
              </a:rPr>
              <a:t>At the bottom (hover your mouse to reveal)</a:t>
            </a:r>
          </a:p>
          <a:p>
            <a:pPr marL="0" indent="0">
              <a:buNone/>
            </a:pPr>
            <a:endParaRPr lang="en-US" sz="2800" b="1" dirty="0">
              <a:solidFill>
                <a:schemeClr val="tx2"/>
              </a:solidFill>
            </a:endParaRPr>
          </a:p>
          <a:p>
            <a:endParaRPr lang="en-US" sz="2800" b="1" dirty="0">
              <a:solidFill>
                <a:schemeClr val="tx2"/>
              </a:solidFill>
            </a:endParaRPr>
          </a:p>
        </p:txBody>
      </p:sp>
      <p:pic>
        <p:nvPicPr>
          <p:cNvPr id="3" name="Google Shape;160;p21">
            <a:extLst>
              <a:ext uri="{FF2B5EF4-FFF2-40B4-BE49-F238E27FC236}">
                <a16:creationId xmlns:a16="http://schemas.microsoft.com/office/drawing/2014/main" id="{0DC91D4E-1B50-41EF-A4D9-20CA04E78D40}"/>
              </a:ext>
            </a:extLst>
          </p:cNvPr>
          <p:cNvPicPr preferRelativeResize="0"/>
          <p:nvPr/>
        </p:nvPicPr>
        <p:blipFill>
          <a:blip r:embed="rId2">
            <a:alphaModFix/>
          </a:blip>
          <a:stretch>
            <a:fillRect/>
          </a:stretch>
        </p:blipFill>
        <p:spPr bwMode="auto">
          <a:xfrm>
            <a:off x="8059407" y="1512648"/>
            <a:ext cx="1809965" cy="615624"/>
          </a:xfrm>
          <a:prstGeom prst="rect">
            <a:avLst/>
          </a:prstGeom>
          <a:noFill/>
          <a:ln>
            <a:noFill/>
          </a:ln>
        </p:spPr>
      </p:pic>
      <p:pic>
        <p:nvPicPr>
          <p:cNvPr id="4" name="Google Shape;159;p21">
            <a:extLst>
              <a:ext uri="{FF2B5EF4-FFF2-40B4-BE49-F238E27FC236}">
                <a16:creationId xmlns:a16="http://schemas.microsoft.com/office/drawing/2014/main" id="{62579B90-9D5E-48BB-864D-65B636F56B6A}"/>
              </a:ext>
            </a:extLst>
          </p:cNvPr>
          <p:cNvPicPr preferRelativeResize="0"/>
          <p:nvPr/>
        </p:nvPicPr>
        <p:blipFill>
          <a:blip r:embed="rId3">
            <a:alphaModFix/>
          </a:blip>
          <a:stretch>
            <a:fillRect/>
          </a:stretch>
        </p:blipFill>
        <p:spPr bwMode="auto">
          <a:xfrm>
            <a:off x="9990074" y="1522377"/>
            <a:ext cx="1797330" cy="605895"/>
          </a:xfrm>
          <a:prstGeom prst="rect">
            <a:avLst/>
          </a:prstGeom>
          <a:noFill/>
          <a:ln>
            <a:noFill/>
          </a:ln>
        </p:spPr>
      </p:pic>
      <p:pic>
        <p:nvPicPr>
          <p:cNvPr id="11" name="Google Shape;163;p21">
            <a:extLst>
              <a:ext uri="{FF2B5EF4-FFF2-40B4-BE49-F238E27FC236}">
                <a16:creationId xmlns:a16="http://schemas.microsoft.com/office/drawing/2014/main" id="{FFF0EF1E-96E0-4748-AB51-EF51FC57923B}"/>
              </a:ext>
            </a:extLst>
          </p:cNvPr>
          <p:cNvPicPr preferRelativeResize="0"/>
          <p:nvPr/>
        </p:nvPicPr>
        <p:blipFill rotWithShape="1">
          <a:blip r:embed="rId4">
            <a:alphaModFix/>
          </a:blip>
          <a:srcRect b="1719"/>
          <a:stretch/>
        </p:blipFill>
        <p:spPr bwMode="auto">
          <a:xfrm>
            <a:off x="2665090" y="2752220"/>
            <a:ext cx="2785557" cy="1227909"/>
          </a:xfrm>
          <a:prstGeom prst="rect">
            <a:avLst/>
          </a:prstGeom>
          <a:noFill/>
          <a:ln>
            <a:noFill/>
          </a:ln>
        </p:spPr>
      </p:pic>
      <p:pic>
        <p:nvPicPr>
          <p:cNvPr id="13" name="Google Shape;164;p21">
            <a:extLst>
              <a:ext uri="{FF2B5EF4-FFF2-40B4-BE49-F238E27FC236}">
                <a16:creationId xmlns:a16="http://schemas.microsoft.com/office/drawing/2014/main" id="{3F9F4234-A06E-4A9C-BD25-B3E62C24DE3E}"/>
              </a:ext>
            </a:extLst>
          </p:cNvPr>
          <p:cNvPicPr preferRelativeResize="0"/>
          <p:nvPr/>
        </p:nvPicPr>
        <p:blipFill>
          <a:blip r:embed="rId5">
            <a:alphaModFix/>
          </a:blip>
          <a:stretch>
            <a:fillRect/>
          </a:stretch>
        </p:blipFill>
        <p:spPr bwMode="auto">
          <a:xfrm>
            <a:off x="5450647" y="2745293"/>
            <a:ext cx="4851760" cy="1227909"/>
          </a:xfrm>
          <a:prstGeom prst="rect">
            <a:avLst/>
          </a:prstGeom>
          <a:noFill/>
          <a:ln>
            <a:noFill/>
          </a:ln>
        </p:spPr>
      </p:pic>
      <p:pic>
        <p:nvPicPr>
          <p:cNvPr id="15" name="Google Shape;170;p22">
            <a:extLst>
              <a:ext uri="{FF2B5EF4-FFF2-40B4-BE49-F238E27FC236}">
                <a16:creationId xmlns:a16="http://schemas.microsoft.com/office/drawing/2014/main" id="{827722F6-DB41-4446-B708-E822D71661F6}"/>
              </a:ext>
            </a:extLst>
          </p:cNvPr>
          <p:cNvPicPr preferRelativeResize="0"/>
          <p:nvPr/>
        </p:nvPicPr>
        <p:blipFill>
          <a:blip r:embed="rId6">
            <a:alphaModFix/>
          </a:blip>
          <a:stretch>
            <a:fillRect/>
          </a:stretch>
        </p:blipFill>
        <p:spPr bwMode="auto">
          <a:xfrm>
            <a:off x="5791686" y="4156364"/>
            <a:ext cx="2817090" cy="2563365"/>
          </a:xfrm>
          <a:prstGeom prst="rect">
            <a:avLst/>
          </a:prstGeom>
          <a:noFill/>
          <a:ln>
            <a:noFill/>
          </a:ln>
        </p:spPr>
      </p:pic>
      <p:sp>
        <p:nvSpPr>
          <p:cNvPr id="6" name="TextBox 5"/>
          <p:cNvSpPr txBox="1"/>
          <p:nvPr/>
        </p:nvSpPr>
        <p:spPr>
          <a:xfrm>
            <a:off x="1617044" y="4156364"/>
            <a:ext cx="3994483" cy="830997"/>
          </a:xfrm>
          <a:prstGeom prst="rect">
            <a:avLst/>
          </a:prstGeom>
          <a:noFill/>
        </p:spPr>
        <p:txBody>
          <a:bodyPr wrap="square" rtlCol="0">
            <a:spAutoFit/>
          </a:bodyPr>
          <a:lstStyle/>
          <a:p>
            <a:r>
              <a:rPr lang="en-US" sz="2400" b="1" dirty="0"/>
              <a:t>Keep mic and video off (looks like this – red line)</a:t>
            </a:r>
          </a:p>
        </p:txBody>
      </p:sp>
    </p:spTree>
    <p:extLst>
      <p:ext uri="{BB962C8B-B14F-4D97-AF65-F5344CB8AC3E}">
        <p14:creationId xmlns:p14="http://schemas.microsoft.com/office/powerpoint/2010/main" val="362935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p:txBody>
          <a:bodyPr anchor="ctr">
            <a:normAutofit/>
          </a:bodyPr>
          <a:lstStyle/>
          <a:p>
            <a:r>
              <a:rPr lang="en-US" b="1" dirty="0">
                <a:solidFill>
                  <a:schemeClr val="tx2"/>
                </a:solidFill>
              </a:rPr>
              <a:t>Administering</a:t>
            </a:r>
            <a:br>
              <a:rPr lang="en-US" b="1" dirty="0">
                <a:solidFill>
                  <a:schemeClr val="tx2"/>
                </a:solidFill>
              </a:rPr>
            </a:br>
            <a:r>
              <a:rPr lang="en-US" b="1" dirty="0">
                <a:solidFill>
                  <a:schemeClr val="tx2"/>
                </a:solidFill>
              </a:rPr>
              <a:t>CASAS Life &amp; Work and CASAS GOALS</a:t>
            </a:r>
          </a:p>
        </p:txBody>
      </p:sp>
      <p:sp>
        <p:nvSpPr>
          <p:cNvPr id="7" name="Subtitle 6"/>
          <p:cNvSpPr>
            <a:spLocks noGrp="1"/>
          </p:cNvSpPr>
          <p:nvPr>
            <p:ph type="subTitle" idx="1"/>
          </p:nvPr>
        </p:nvSpPr>
        <p:spPr>
          <a:xfrm>
            <a:off x="342900" y="4504122"/>
            <a:ext cx="6496050" cy="955565"/>
          </a:xfrm>
        </p:spPr>
        <p:txBody>
          <a:bodyPr>
            <a:normAutofit/>
          </a:bodyPr>
          <a:lstStyle/>
          <a:p>
            <a:pPr>
              <a:tabLst>
                <a:tab pos="3200400" algn="l"/>
              </a:tabLst>
            </a:pPr>
            <a:r>
              <a:rPr lang="en-US" b="1" dirty="0">
                <a:solidFill>
                  <a:schemeClr val="tx2"/>
                </a:solidFill>
              </a:rPr>
              <a:t>Marty Olsen	Stacy </a:t>
            </a:r>
            <a:r>
              <a:rPr lang="en-US" b="1" dirty="0" err="1">
                <a:solidFill>
                  <a:schemeClr val="tx2"/>
                </a:solidFill>
              </a:rPr>
              <a:t>Everding</a:t>
            </a:r>
            <a:endParaRPr lang="en-US" b="1" dirty="0">
              <a:solidFill>
                <a:schemeClr val="tx2"/>
              </a:solidFill>
            </a:endParaRPr>
          </a:p>
          <a:p>
            <a:pPr>
              <a:tabLst>
                <a:tab pos="3200400" algn="l"/>
              </a:tabLst>
            </a:pPr>
            <a:r>
              <a:rPr lang="en-US" b="1" dirty="0">
                <a:solidFill>
                  <a:schemeClr val="tx2"/>
                </a:solidFill>
                <a:hlinkClick r:id="rId3"/>
              </a:rPr>
              <a:t>martha.olsen@gmail.com</a:t>
            </a:r>
            <a:r>
              <a:rPr lang="en-US" b="1" dirty="0">
                <a:solidFill>
                  <a:schemeClr val="tx2"/>
                </a:solidFill>
              </a:rPr>
              <a:t> 	</a:t>
            </a:r>
            <a:r>
              <a:rPr lang="en-US" b="1" dirty="0">
                <a:solidFill>
                  <a:schemeClr val="tx2"/>
                </a:solidFill>
                <a:hlinkClick r:id="rId4"/>
              </a:rPr>
              <a:t>stacy.everding@isd518.net</a:t>
            </a:r>
            <a:r>
              <a:rPr lang="en-US" b="1" dirty="0">
                <a:solidFill>
                  <a:schemeClr val="tx2"/>
                </a:solidFill>
              </a:rPr>
              <a:t> </a:t>
            </a:r>
          </a:p>
        </p:txBody>
      </p:sp>
      <p:pic>
        <p:nvPicPr>
          <p:cNvPr id="4" name="Picture Placeholder 3" descr="Open book on table, blurred shelves of books in background"/>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8895" r="8895"/>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000" b="1" dirty="0">
                <a:solidFill>
                  <a:schemeClr val="tx2"/>
                </a:solidFill>
              </a:rPr>
              <a:t>Agenda</a:t>
            </a:r>
          </a:p>
        </p:txBody>
      </p:sp>
      <p:sp>
        <p:nvSpPr>
          <p:cNvPr id="14" name="Content Placeholder 13"/>
          <p:cNvSpPr>
            <a:spLocks noGrp="1"/>
          </p:cNvSpPr>
          <p:nvPr>
            <p:ph idx="1"/>
          </p:nvPr>
        </p:nvSpPr>
        <p:spPr>
          <a:xfrm>
            <a:off x="1103382" y="1413932"/>
            <a:ext cx="9982200" cy="5322533"/>
          </a:xfrm>
        </p:spPr>
        <p:txBody>
          <a:bodyPr>
            <a:noAutofit/>
          </a:bodyPr>
          <a:lstStyle/>
          <a:p>
            <a:r>
              <a:rPr lang="en-US" sz="2800" b="1" dirty="0">
                <a:solidFill>
                  <a:schemeClr val="tx2"/>
                </a:solidFill>
              </a:rPr>
              <a:t>CASAS Overview</a:t>
            </a:r>
          </a:p>
          <a:p>
            <a:r>
              <a:rPr lang="en-US" sz="2800" b="1" dirty="0">
                <a:solidFill>
                  <a:schemeClr val="tx2"/>
                </a:solidFill>
              </a:rPr>
              <a:t>NRS-approved CASAS tests for ESL and ABE learners</a:t>
            </a:r>
          </a:p>
          <a:p>
            <a:r>
              <a:rPr lang="en-US" sz="2800" b="1" dirty="0">
                <a:solidFill>
                  <a:schemeClr val="tx2"/>
                </a:solidFill>
              </a:rPr>
              <a:t>Review – Standardized Testing Process</a:t>
            </a:r>
          </a:p>
          <a:p>
            <a:r>
              <a:rPr lang="en-US" sz="2800" b="1" dirty="0">
                <a:solidFill>
                  <a:schemeClr val="tx2"/>
                </a:solidFill>
              </a:rPr>
              <a:t>Reading GOALS Overview, Blueprints</a:t>
            </a:r>
          </a:p>
          <a:p>
            <a:r>
              <a:rPr lang="en-US" sz="2800" b="1" dirty="0">
                <a:solidFill>
                  <a:schemeClr val="tx2"/>
                </a:solidFill>
              </a:rPr>
              <a:t>Math GOALS Overview, Blueprints</a:t>
            </a:r>
          </a:p>
          <a:p>
            <a:r>
              <a:rPr lang="en-US" sz="2800" b="1" dirty="0">
                <a:solidFill>
                  <a:schemeClr val="tx2"/>
                </a:solidFill>
              </a:rPr>
              <a:t>Resources</a:t>
            </a:r>
          </a:p>
          <a:p>
            <a:r>
              <a:rPr lang="en-US" sz="2800" b="1" dirty="0">
                <a:solidFill>
                  <a:schemeClr val="tx2"/>
                </a:solidFill>
              </a:rPr>
              <a:t>CASAS </a:t>
            </a:r>
            <a:r>
              <a:rPr lang="en-US" sz="2800" b="1" dirty="0" err="1">
                <a:solidFill>
                  <a:schemeClr val="tx2"/>
                </a:solidFill>
              </a:rPr>
              <a:t>eTests</a:t>
            </a:r>
            <a:endParaRPr lang="en-US" sz="2800" b="1" dirty="0">
              <a:solidFill>
                <a:schemeClr val="tx2"/>
              </a:solidFill>
            </a:endParaRPr>
          </a:p>
          <a:p>
            <a:r>
              <a:rPr lang="en-US" sz="2800" b="1" dirty="0">
                <a:solidFill>
                  <a:schemeClr val="tx2"/>
                </a:solidFill>
              </a:rPr>
              <a:t>Questions</a:t>
            </a:r>
          </a:p>
        </p:txBody>
      </p:sp>
      <p:sp>
        <p:nvSpPr>
          <p:cNvPr id="2" name="TextBox 1"/>
          <p:cNvSpPr txBox="1"/>
          <p:nvPr/>
        </p:nvSpPr>
        <p:spPr>
          <a:xfrm>
            <a:off x="11643360" y="6285297"/>
            <a:ext cx="548640" cy="369332"/>
          </a:xfrm>
          <a:prstGeom prst="rect">
            <a:avLst/>
          </a:prstGeom>
          <a:noFill/>
        </p:spPr>
        <p:txBody>
          <a:bodyPr wrap="square" rtlCol="0">
            <a:spAutoFit/>
          </a:bodyPr>
          <a:lstStyle/>
          <a:p>
            <a:r>
              <a:rPr lang="en-US" b="1" dirty="0">
                <a:solidFill>
                  <a:srgbClr val="FF0000"/>
                </a:solidFill>
              </a:rPr>
              <a:t>S</a:t>
            </a:r>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22333" y="265087"/>
            <a:ext cx="7109429" cy="986020"/>
          </a:xfrm>
        </p:spPr>
        <p:txBody>
          <a:bodyPr>
            <a:normAutofit fontScale="90000"/>
          </a:bodyPr>
          <a:lstStyle/>
          <a:p>
            <a:r>
              <a:rPr lang="en-US" sz="4000" b="1" dirty="0">
                <a:solidFill>
                  <a:schemeClr val="tx1"/>
                </a:solidFill>
              </a:rPr>
              <a:t>Implementation Modules</a:t>
            </a:r>
            <a:br>
              <a:rPr lang="en-US" sz="4000" b="1" dirty="0">
                <a:solidFill>
                  <a:schemeClr val="tx1"/>
                </a:solidFill>
              </a:rPr>
            </a:br>
            <a:r>
              <a:rPr lang="en-US" sz="4000" b="1" dirty="0">
                <a:solidFill>
                  <a:schemeClr val="tx1"/>
                </a:solidFill>
                <a:hlinkClick r:id="rId3"/>
              </a:rPr>
              <a:t>training.casas.org</a:t>
            </a:r>
            <a:r>
              <a:rPr lang="en-US" sz="4000" b="1" dirty="0">
                <a:solidFill>
                  <a:schemeClr val="tx1"/>
                </a:solidFill>
              </a:rPr>
              <a:t> </a:t>
            </a:r>
          </a:p>
        </p:txBody>
      </p:sp>
      <p:sp>
        <p:nvSpPr>
          <p:cNvPr id="3" name="Content Placeholder 2"/>
          <p:cNvSpPr>
            <a:spLocks noGrp="1"/>
          </p:cNvSpPr>
          <p:nvPr>
            <p:ph idx="1"/>
          </p:nvPr>
        </p:nvSpPr>
        <p:spPr>
          <a:xfrm>
            <a:off x="1847851" y="1322962"/>
            <a:ext cx="8690621" cy="2325989"/>
          </a:xfrm>
        </p:spPr>
        <p:txBody>
          <a:bodyPr>
            <a:normAutofit/>
          </a:bodyPr>
          <a:lstStyle/>
          <a:p>
            <a:pPr lvl="0"/>
            <a:r>
              <a:rPr lang="en-US" sz="2400" b="1" dirty="0">
                <a:solidFill>
                  <a:schemeClr val="tx1"/>
                </a:solidFill>
              </a:rPr>
              <a:t>Module 1: </a:t>
            </a:r>
            <a:r>
              <a:rPr lang="en-US" sz="2400" dirty="0">
                <a:solidFill>
                  <a:schemeClr val="tx1"/>
                </a:solidFill>
              </a:rPr>
              <a:t>Implementation Basics</a:t>
            </a:r>
          </a:p>
          <a:p>
            <a:pPr lvl="0"/>
            <a:r>
              <a:rPr lang="en-US" sz="2400" b="1" dirty="0">
                <a:solidFill>
                  <a:schemeClr val="tx1"/>
                </a:solidFill>
              </a:rPr>
              <a:t>Module 2: </a:t>
            </a:r>
            <a:r>
              <a:rPr lang="en-US" sz="2400" dirty="0">
                <a:solidFill>
                  <a:schemeClr val="tx1"/>
                </a:solidFill>
              </a:rPr>
              <a:t>CASAS eTests Implementation </a:t>
            </a:r>
          </a:p>
          <a:p>
            <a:r>
              <a:rPr lang="en-US" sz="2400" b="1" dirty="0">
                <a:solidFill>
                  <a:schemeClr val="tx1"/>
                </a:solidFill>
              </a:rPr>
              <a:t>Module 3: </a:t>
            </a:r>
            <a:r>
              <a:rPr lang="en-US" sz="2400" dirty="0">
                <a:solidFill>
                  <a:schemeClr val="tx1"/>
                </a:solidFill>
              </a:rPr>
              <a:t>Paper Test Implementation</a:t>
            </a:r>
            <a:endParaRPr lang="en-US" sz="2400" dirty="0"/>
          </a:p>
          <a:p>
            <a:pPr lvl="0"/>
            <a:r>
              <a:rPr lang="en-US" sz="2400" b="1" dirty="0">
                <a:solidFill>
                  <a:schemeClr val="tx1"/>
                </a:solidFill>
              </a:rPr>
              <a:t>Module 4: </a:t>
            </a:r>
            <a:r>
              <a:rPr lang="en-US" sz="2400" dirty="0">
                <a:solidFill>
                  <a:schemeClr val="tx1"/>
                </a:solidFill>
              </a:rPr>
              <a:t>Interpreting Test Results and Reports</a:t>
            </a:r>
          </a:p>
        </p:txBody>
      </p:sp>
      <p:graphicFrame>
        <p:nvGraphicFramePr>
          <p:cNvPr id="9" name="Table 8"/>
          <p:cNvGraphicFramePr>
            <a:graphicFrameLocks noGrp="1"/>
          </p:cNvGraphicFramePr>
          <p:nvPr>
            <p:extLst>
              <p:ext uri="{D42A27DB-BD31-4B8C-83A1-F6EECF244321}">
                <p14:modId xmlns:p14="http://schemas.microsoft.com/office/powerpoint/2010/main" val="3380374916"/>
              </p:ext>
            </p:extLst>
          </p:nvPr>
        </p:nvGraphicFramePr>
        <p:xfrm>
          <a:off x="1259328" y="3448161"/>
          <a:ext cx="9534525" cy="2957105"/>
        </p:xfrm>
        <a:graphic>
          <a:graphicData uri="http://schemas.openxmlformats.org/drawingml/2006/table">
            <a:tbl>
              <a:tblPr firstRow="1" firstCol="1" bandRow="1">
                <a:tableStyleId>{5C22544A-7EE6-4342-B048-85BDC9FD1C3A}</a:tableStyleId>
              </a:tblPr>
              <a:tblGrid>
                <a:gridCol w="4278006">
                  <a:extLst>
                    <a:ext uri="{9D8B030D-6E8A-4147-A177-3AD203B41FA5}">
                      <a16:colId xmlns:a16="http://schemas.microsoft.com/office/drawing/2014/main" val="3326392608"/>
                    </a:ext>
                  </a:extLst>
                </a:gridCol>
                <a:gridCol w="1374889">
                  <a:extLst>
                    <a:ext uri="{9D8B030D-6E8A-4147-A177-3AD203B41FA5}">
                      <a16:colId xmlns:a16="http://schemas.microsoft.com/office/drawing/2014/main" val="1732988887"/>
                    </a:ext>
                  </a:extLst>
                </a:gridCol>
                <a:gridCol w="1256082">
                  <a:extLst>
                    <a:ext uri="{9D8B030D-6E8A-4147-A177-3AD203B41FA5}">
                      <a16:colId xmlns:a16="http://schemas.microsoft.com/office/drawing/2014/main" val="3680844773"/>
                    </a:ext>
                  </a:extLst>
                </a:gridCol>
                <a:gridCol w="1256082">
                  <a:extLst>
                    <a:ext uri="{9D8B030D-6E8A-4147-A177-3AD203B41FA5}">
                      <a16:colId xmlns:a16="http://schemas.microsoft.com/office/drawing/2014/main" val="1946738468"/>
                    </a:ext>
                  </a:extLst>
                </a:gridCol>
                <a:gridCol w="1369466">
                  <a:extLst>
                    <a:ext uri="{9D8B030D-6E8A-4147-A177-3AD203B41FA5}">
                      <a16:colId xmlns:a16="http://schemas.microsoft.com/office/drawing/2014/main" val="3374392181"/>
                    </a:ext>
                  </a:extLst>
                </a:gridCol>
              </a:tblGrid>
              <a:tr h="804010">
                <a:tc>
                  <a:txBody>
                    <a:bodyPr/>
                    <a:lstStyle/>
                    <a:p>
                      <a:pPr marL="0" marR="0">
                        <a:lnSpc>
                          <a:spcPct val="107000"/>
                        </a:lnSpc>
                        <a:spcBef>
                          <a:spcPts val="0"/>
                        </a:spcBef>
                        <a:spcAft>
                          <a:spcPts val="800"/>
                        </a:spcAft>
                      </a:pPr>
                      <a:r>
                        <a:rPr lang="en-US" sz="2000" b="1" dirty="0">
                          <a:effectLst/>
                        </a:rPr>
                        <a:t>User Role*</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1" dirty="0">
                          <a:effectLst/>
                        </a:rPr>
                        <a:t>Module 1</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1" dirty="0">
                          <a:effectLst/>
                        </a:rPr>
                        <a:t>Module 2</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1" dirty="0">
                          <a:effectLst/>
                        </a:rPr>
                        <a:t>Module 3</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1" dirty="0">
                          <a:effectLst/>
                        </a:rPr>
                        <a:t>Module 4</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14083161"/>
                  </a:ext>
                </a:extLst>
              </a:tr>
              <a:tr h="449695">
                <a:tc>
                  <a:txBody>
                    <a:bodyPr/>
                    <a:lstStyle/>
                    <a:p>
                      <a:pPr marL="0" marR="0">
                        <a:lnSpc>
                          <a:spcPct val="107000"/>
                        </a:lnSpc>
                        <a:spcBef>
                          <a:spcPts val="0"/>
                        </a:spcBef>
                        <a:spcAft>
                          <a:spcPts val="800"/>
                        </a:spcAft>
                      </a:pPr>
                      <a:r>
                        <a:rPr lang="en-US" sz="2000" b="1" dirty="0">
                          <a:effectLst/>
                        </a:rPr>
                        <a:t>Tester</a:t>
                      </a:r>
                      <a:r>
                        <a:rPr lang="en-US" sz="2000" b="1" baseline="0" dirty="0">
                          <a:effectLst/>
                        </a:rPr>
                        <a:t> – Ad</a:t>
                      </a:r>
                      <a:r>
                        <a:rPr lang="en-US" sz="2000" b="1" dirty="0">
                          <a:effectLst/>
                        </a:rPr>
                        <a:t>minister eTests only</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Optional </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4010813760"/>
                  </a:ext>
                </a:extLst>
              </a:tr>
              <a:tr h="449695">
                <a:tc>
                  <a:txBody>
                    <a:bodyPr/>
                    <a:lstStyle/>
                    <a:p>
                      <a:pPr marL="0" marR="0">
                        <a:lnSpc>
                          <a:spcPct val="107000"/>
                        </a:lnSpc>
                        <a:spcBef>
                          <a:spcPts val="0"/>
                        </a:spcBef>
                        <a:spcAft>
                          <a:spcPts val="800"/>
                        </a:spcAft>
                      </a:pPr>
                      <a:r>
                        <a:rPr lang="en-US" sz="2000" b="1" dirty="0">
                          <a:effectLst/>
                        </a:rPr>
                        <a:t>Tester </a:t>
                      </a:r>
                      <a:r>
                        <a:rPr lang="en-US" sz="2000" b="1" baseline="0" dirty="0">
                          <a:effectLst/>
                        </a:rPr>
                        <a:t>– </a:t>
                      </a:r>
                      <a:r>
                        <a:rPr lang="en-US" sz="2000" b="1" dirty="0">
                          <a:effectLst/>
                        </a:rPr>
                        <a:t>Administer Paper only</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Optional</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486299727"/>
                  </a:ext>
                </a:extLst>
              </a:tr>
              <a:tr h="804010">
                <a:tc>
                  <a:txBody>
                    <a:bodyPr/>
                    <a:lstStyle/>
                    <a:p>
                      <a:pPr marL="0" marR="0">
                        <a:lnSpc>
                          <a:spcPct val="107000"/>
                        </a:lnSpc>
                        <a:spcBef>
                          <a:spcPts val="0"/>
                        </a:spcBef>
                        <a:spcAft>
                          <a:spcPts val="800"/>
                        </a:spcAft>
                      </a:pPr>
                      <a:r>
                        <a:rPr lang="en-US" sz="2000" b="1" dirty="0">
                          <a:effectLst/>
                        </a:rPr>
                        <a:t>Tester </a:t>
                      </a:r>
                      <a:r>
                        <a:rPr lang="en-US" sz="2000" b="1" baseline="0" dirty="0">
                          <a:effectLst/>
                        </a:rPr>
                        <a:t>–</a:t>
                      </a:r>
                      <a:r>
                        <a:rPr lang="en-US" sz="2000" b="1" dirty="0">
                          <a:effectLst/>
                        </a:rPr>
                        <a:t> Administer </a:t>
                      </a:r>
                      <a:r>
                        <a:rPr lang="en-US" sz="2000" b="1" dirty="0" err="1">
                          <a:effectLst/>
                        </a:rPr>
                        <a:t>eTests</a:t>
                      </a:r>
                      <a:r>
                        <a:rPr lang="en-US" sz="2000" b="1" dirty="0">
                          <a:effectLst/>
                        </a:rPr>
                        <a:t> &amp; Paper</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Optional</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274320954"/>
                  </a:ext>
                </a:extLst>
              </a:tr>
              <a:tr h="449695">
                <a:tc>
                  <a:txBody>
                    <a:bodyPr/>
                    <a:lstStyle/>
                    <a:p>
                      <a:pPr marL="0" marR="0">
                        <a:lnSpc>
                          <a:spcPct val="107000"/>
                        </a:lnSpc>
                        <a:spcBef>
                          <a:spcPts val="0"/>
                        </a:spcBef>
                        <a:spcAft>
                          <a:spcPts val="800"/>
                        </a:spcAft>
                      </a:pPr>
                      <a:r>
                        <a:rPr lang="en-US" sz="2000" b="1" dirty="0">
                          <a:effectLst/>
                        </a:rPr>
                        <a:t>Teachers</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800"/>
                        </a:spcAft>
                      </a:pPr>
                      <a:r>
                        <a:rPr lang="en-US" sz="2000" b="0" dirty="0">
                          <a:solidFill>
                            <a:schemeClr val="tx1"/>
                          </a:solidFill>
                          <a:effectLst/>
                        </a:rPr>
                        <a:t>x</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888815100"/>
                  </a:ext>
                </a:extLst>
              </a:tr>
            </a:tbl>
          </a:graphicData>
        </a:graphic>
      </p:graphicFrame>
      <p:sp>
        <p:nvSpPr>
          <p:cNvPr id="10" name="Rectangle 2"/>
          <p:cNvSpPr>
            <a:spLocks noChangeArrowheads="1"/>
          </p:cNvSpPr>
          <p:nvPr/>
        </p:nvSpPr>
        <p:spPr bwMode="auto">
          <a:xfrm>
            <a:off x="3582988" y="3073014"/>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dirty="0">
                <a:latin typeface="Arial" panose="020B0604020202020204" pitchFamily="34" charset="0"/>
                <a:ea typeface="Calibri" panose="020F0502020204030204" pitchFamily="34" charset="0"/>
                <a:cs typeface="Arial" panose="020B0604020202020204" pitchFamily="34" charset="0"/>
              </a:rPr>
              <a:t>:</a:t>
            </a:r>
            <a:endParaRPr lang="en-US" altLang="en-US" dirty="0">
              <a:latin typeface="Arial" panose="020B0604020202020204" pitchFamily="34" charset="0"/>
            </a:endParaRPr>
          </a:p>
        </p:txBody>
      </p:sp>
      <p:sp>
        <p:nvSpPr>
          <p:cNvPr id="4" name="Rectangle 3"/>
          <p:cNvSpPr/>
          <p:nvPr/>
        </p:nvSpPr>
        <p:spPr>
          <a:xfrm>
            <a:off x="1740616" y="6362080"/>
            <a:ext cx="9448800" cy="461665"/>
          </a:xfrm>
          <a:prstGeom prst="rect">
            <a:avLst/>
          </a:prstGeom>
        </p:spPr>
        <p:txBody>
          <a:bodyPr wrap="square">
            <a:spAutoFit/>
          </a:bodyPr>
          <a:lstStyle/>
          <a:p>
            <a:pPr marL="209423" lvl="1"/>
            <a:r>
              <a:rPr lang="en-US" altLang="en-US" sz="2400" dirty="0"/>
              <a:t>*</a:t>
            </a:r>
            <a:r>
              <a:rPr lang="en-US" altLang="en-US" sz="2000" dirty="0"/>
              <a:t>Testers must complete at least two modules, including Module 1.</a:t>
            </a:r>
            <a:endParaRPr lang="en-US" sz="2000"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749" y="151537"/>
            <a:ext cx="1812709" cy="606560"/>
          </a:xfrm>
          <a:prstGeom prst="rect">
            <a:avLst/>
          </a:prstGeom>
        </p:spPr>
      </p:pic>
      <p:sp>
        <p:nvSpPr>
          <p:cNvPr id="6" name="TextBox 5"/>
          <p:cNvSpPr txBox="1"/>
          <p:nvPr/>
        </p:nvSpPr>
        <p:spPr>
          <a:xfrm>
            <a:off x="10299032" y="151537"/>
            <a:ext cx="1684421" cy="646331"/>
          </a:xfrm>
          <a:prstGeom prst="rect">
            <a:avLst/>
          </a:prstGeom>
          <a:noFill/>
        </p:spPr>
        <p:txBody>
          <a:bodyPr wrap="square" rtlCol="0">
            <a:spAutoFit/>
          </a:bodyPr>
          <a:lstStyle/>
          <a:p>
            <a:r>
              <a:rPr lang="en-US" sz="3600" b="1" dirty="0">
                <a:solidFill>
                  <a:srgbClr val="FF0000"/>
                </a:solidFill>
              </a:rPr>
              <a:t>LINK </a:t>
            </a:r>
            <a:endParaRPr lang="en-US" sz="3600" dirty="0">
              <a:solidFill>
                <a:srgbClr val="FF0000"/>
              </a:solidFill>
            </a:endParaRPr>
          </a:p>
        </p:txBody>
      </p:sp>
    </p:spTree>
    <p:extLst>
      <p:ext uri="{BB962C8B-B14F-4D97-AF65-F5344CB8AC3E}">
        <p14:creationId xmlns:p14="http://schemas.microsoft.com/office/powerpoint/2010/main" val="837532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000" b="1" dirty="0">
                <a:solidFill>
                  <a:schemeClr val="tx2"/>
                </a:solidFill>
              </a:rPr>
              <a:t>Getting to Know You - Poll</a:t>
            </a:r>
          </a:p>
        </p:txBody>
      </p:sp>
      <p:sp>
        <p:nvSpPr>
          <p:cNvPr id="14" name="Content Placeholder 13"/>
          <p:cNvSpPr>
            <a:spLocks noGrp="1"/>
          </p:cNvSpPr>
          <p:nvPr>
            <p:ph idx="1"/>
          </p:nvPr>
        </p:nvSpPr>
        <p:spPr>
          <a:xfrm>
            <a:off x="1103382" y="1413932"/>
            <a:ext cx="9982200" cy="5322533"/>
          </a:xfrm>
        </p:spPr>
        <p:txBody>
          <a:bodyPr>
            <a:noAutofit/>
          </a:bodyPr>
          <a:lstStyle/>
          <a:p>
            <a:pPr marL="0" indent="0">
              <a:buNone/>
            </a:pPr>
            <a:r>
              <a:rPr lang="en-US" sz="2800" b="1" dirty="0">
                <a:solidFill>
                  <a:schemeClr val="tx2"/>
                </a:solidFill>
              </a:rPr>
              <a:t>What is your role in ABE?</a:t>
            </a:r>
          </a:p>
          <a:p>
            <a:r>
              <a:rPr lang="en-US" sz="2800" b="1" dirty="0">
                <a:solidFill>
                  <a:schemeClr val="tx2"/>
                </a:solidFill>
              </a:rPr>
              <a:t>Program Support Staff (Intake, Assessment, Data Management</a:t>
            </a:r>
          </a:p>
          <a:p>
            <a:r>
              <a:rPr lang="en-US" sz="2800" b="1" dirty="0">
                <a:solidFill>
                  <a:schemeClr val="tx2"/>
                </a:solidFill>
              </a:rPr>
              <a:t>ESL Instructor</a:t>
            </a:r>
          </a:p>
          <a:p>
            <a:r>
              <a:rPr lang="en-US" sz="2800" b="1" dirty="0">
                <a:solidFill>
                  <a:schemeClr val="tx2"/>
                </a:solidFill>
              </a:rPr>
              <a:t>GED Instructor</a:t>
            </a:r>
          </a:p>
          <a:p>
            <a:r>
              <a:rPr lang="en-US" sz="2800" b="1" dirty="0">
                <a:solidFill>
                  <a:schemeClr val="tx2"/>
                </a:solidFill>
              </a:rPr>
              <a:t>Program Manager</a:t>
            </a:r>
          </a:p>
          <a:p>
            <a:r>
              <a:rPr lang="en-US" sz="2800" b="1" dirty="0">
                <a:solidFill>
                  <a:schemeClr val="tx2"/>
                </a:solidFill>
              </a:rPr>
              <a:t>Other</a:t>
            </a:r>
          </a:p>
          <a:p>
            <a:endParaRPr lang="en-US" sz="2800" b="1" dirty="0">
              <a:solidFill>
                <a:schemeClr val="tx2"/>
              </a:solidFill>
            </a:endParaRPr>
          </a:p>
          <a:p>
            <a:endParaRPr lang="en-US" sz="2800" b="1" dirty="0">
              <a:solidFill>
                <a:schemeClr val="tx2"/>
              </a:solidFill>
            </a:endParaRPr>
          </a:p>
        </p:txBody>
      </p:sp>
    </p:spTree>
    <p:extLst>
      <p:ext uri="{BB962C8B-B14F-4D97-AF65-F5344CB8AC3E}">
        <p14:creationId xmlns:p14="http://schemas.microsoft.com/office/powerpoint/2010/main" val="109640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000" b="1" dirty="0">
                <a:solidFill>
                  <a:schemeClr val="tx2"/>
                </a:solidFill>
              </a:rPr>
              <a:t>Getting to Know You - Poll</a:t>
            </a:r>
          </a:p>
        </p:txBody>
      </p:sp>
      <p:sp>
        <p:nvSpPr>
          <p:cNvPr id="14" name="Content Placeholder 13"/>
          <p:cNvSpPr>
            <a:spLocks noGrp="1"/>
          </p:cNvSpPr>
          <p:nvPr>
            <p:ph idx="1"/>
          </p:nvPr>
        </p:nvSpPr>
        <p:spPr>
          <a:xfrm>
            <a:off x="1103382" y="1413932"/>
            <a:ext cx="9982200" cy="5322533"/>
          </a:xfrm>
        </p:spPr>
        <p:txBody>
          <a:bodyPr>
            <a:noAutofit/>
          </a:bodyPr>
          <a:lstStyle/>
          <a:p>
            <a:pPr marL="0" indent="0">
              <a:buNone/>
            </a:pPr>
            <a:r>
              <a:rPr lang="en-US" sz="2800" b="1" dirty="0">
                <a:solidFill>
                  <a:schemeClr val="tx2"/>
                </a:solidFill>
              </a:rPr>
              <a:t>What is your level of experience with CASAS?</a:t>
            </a:r>
          </a:p>
          <a:p>
            <a:r>
              <a:rPr lang="en-US" sz="2800" b="1" dirty="0">
                <a:solidFill>
                  <a:schemeClr val="tx2"/>
                </a:solidFill>
              </a:rPr>
              <a:t>Less the 3 months</a:t>
            </a:r>
          </a:p>
          <a:p>
            <a:r>
              <a:rPr lang="en-US" sz="2800" b="1" dirty="0">
                <a:solidFill>
                  <a:schemeClr val="tx2"/>
                </a:solidFill>
              </a:rPr>
              <a:t>3 months to 1 year</a:t>
            </a:r>
          </a:p>
          <a:p>
            <a:r>
              <a:rPr lang="en-US" sz="2800" b="1" dirty="0">
                <a:solidFill>
                  <a:schemeClr val="tx2"/>
                </a:solidFill>
              </a:rPr>
              <a:t>1 to 5 years</a:t>
            </a:r>
          </a:p>
          <a:p>
            <a:r>
              <a:rPr lang="en-US" sz="2800" b="1">
                <a:solidFill>
                  <a:schemeClr val="tx2"/>
                </a:solidFill>
              </a:rPr>
              <a:t>5 </a:t>
            </a:r>
            <a:r>
              <a:rPr lang="en-US" sz="2800" b="1" dirty="0">
                <a:solidFill>
                  <a:schemeClr val="tx2"/>
                </a:solidFill>
              </a:rPr>
              <a:t>to 10 years</a:t>
            </a:r>
          </a:p>
          <a:p>
            <a:r>
              <a:rPr lang="en-US" sz="2800" b="1" dirty="0">
                <a:solidFill>
                  <a:schemeClr val="tx2"/>
                </a:solidFill>
              </a:rPr>
              <a:t>More than 10 years</a:t>
            </a:r>
          </a:p>
        </p:txBody>
      </p:sp>
    </p:spTree>
    <p:extLst>
      <p:ext uri="{BB962C8B-B14F-4D97-AF65-F5344CB8AC3E}">
        <p14:creationId xmlns:p14="http://schemas.microsoft.com/office/powerpoint/2010/main" val="16055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72EA-8877-4220-AC1A-E353BF21EF0F}"/>
              </a:ext>
            </a:extLst>
          </p:cNvPr>
          <p:cNvSpPr>
            <a:spLocks noGrp="1"/>
          </p:cNvSpPr>
          <p:nvPr>
            <p:ph type="title"/>
          </p:nvPr>
        </p:nvSpPr>
        <p:spPr/>
        <p:txBody>
          <a:bodyPr>
            <a:normAutofit/>
          </a:bodyPr>
          <a:lstStyle/>
          <a:p>
            <a:r>
              <a:rPr lang="en-US" sz="4000" b="1" dirty="0">
                <a:solidFill>
                  <a:schemeClr val="tx2"/>
                </a:solidFill>
              </a:rPr>
              <a:t>About CASAS</a:t>
            </a:r>
          </a:p>
        </p:txBody>
      </p:sp>
      <p:sp>
        <p:nvSpPr>
          <p:cNvPr id="3" name="Content Placeholder 2">
            <a:extLst>
              <a:ext uri="{FF2B5EF4-FFF2-40B4-BE49-F238E27FC236}">
                <a16:creationId xmlns:a16="http://schemas.microsoft.com/office/drawing/2014/main" id="{2C39F926-4720-483D-A8C2-E167570A37F8}"/>
              </a:ext>
            </a:extLst>
          </p:cNvPr>
          <p:cNvSpPr>
            <a:spLocks noGrp="1"/>
          </p:cNvSpPr>
          <p:nvPr>
            <p:ph idx="1"/>
          </p:nvPr>
        </p:nvSpPr>
        <p:spPr>
          <a:xfrm>
            <a:off x="1104900" y="1600199"/>
            <a:ext cx="10393194" cy="4936787"/>
          </a:xfrm>
          <a:solidFill>
            <a:srgbClr val="00B0F0">
              <a:alpha val="5000"/>
            </a:srgbClr>
          </a:solidFill>
        </p:spPr>
        <p:txBody>
          <a:bodyPr>
            <a:normAutofit/>
          </a:bodyPr>
          <a:lstStyle/>
          <a:p>
            <a:r>
              <a:rPr lang="en-US" sz="3200" b="1" u="sng" dirty="0">
                <a:solidFill>
                  <a:schemeClr val="tx2"/>
                </a:solidFill>
              </a:rPr>
              <a:t>C</a:t>
            </a:r>
            <a:r>
              <a:rPr lang="en-US" sz="3200" b="1" dirty="0">
                <a:solidFill>
                  <a:schemeClr val="tx2"/>
                </a:solidFill>
              </a:rPr>
              <a:t>omprehensive </a:t>
            </a:r>
            <a:r>
              <a:rPr lang="en-US" sz="3200" b="1" u="sng" dirty="0">
                <a:solidFill>
                  <a:schemeClr val="tx2"/>
                </a:solidFill>
              </a:rPr>
              <a:t>A</a:t>
            </a:r>
            <a:r>
              <a:rPr lang="en-US" sz="3200" b="1" dirty="0">
                <a:solidFill>
                  <a:schemeClr val="tx2"/>
                </a:solidFill>
              </a:rPr>
              <a:t>dult </a:t>
            </a:r>
            <a:r>
              <a:rPr lang="en-US" sz="3200" b="1" u="sng" dirty="0">
                <a:solidFill>
                  <a:schemeClr val="tx2"/>
                </a:solidFill>
              </a:rPr>
              <a:t>S</a:t>
            </a:r>
            <a:r>
              <a:rPr lang="en-US" sz="3200" b="1" dirty="0">
                <a:solidFill>
                  <a:schemeClr val="tx2"/>
                </a:solidFill>
              </a:rPr>
              <a:t>tudent </a:t>
            </a:r>
            <a:r>
              <a:rPr lang="en-US" sz="3200" b="1" u="sng" dirty="0">
                <a:solidFill>
                  <a:schemeClr val="tx2"/>
                </a:solidFill>
              </a:rPr>
              <a:t>A</a:t>
            </a:r>
            <a:r>
              <a:rPr lang="en-US" sz="3200" b="1" dirty="0">
                <a:solidFill>
                  <a:schemeClr val="tx2"/>
                </a:solidFill>
              </a:rPr>
              <a:t>ssessment </a:t>
            </a:r>
            <a:r>
              <a:rPr lang="en-US" sz="3200" b="1" u="sng" dirty="0">
                <a:solidFill>
                  <a:schemeClr val="tx2"/>
                </a:solidFill>
              </a:rPr>
              <a:t>S</a:t>
            </a:r>
            <a:r>
              <a:rPr lang="en-US" sz="3200" b="1" dirty="0">
                <a:solidFill>
                  <a:schemeClr val="tx2"/>
                </a:solidFill>
              </a:rPr>
              <a:t>ystem</a:t>
            </a:r>
          </a:p>
          <a:p>
            <a:r>
              <a:rPr lang="en-US" sz="3200" b="1" dirty="0">
                <a:solidFill>
                  <a:schemeClr val="tx2"/>
                </a:solidFill>
              </a:rPr>
              <a:t>Non-profit organization started in 1980 to develop basic skills assessments for adult education programs</a:t>
            </a:r>
          </a:p>
          <a:p>
            <a:r>
              <a:rPr lang="en-US" sz="3200" b="1" dirty="0">
                <a:solidFill>
                  <a:schemeClr val="tx2"/>
                </a:solidFill>
              </a:rPr>
              <a:t>National leader in adult basic education and adult ESL assessment</a:t>
            </a:r>
          </a:p>
          <a:p>
            <a:r>
              <a:rPr lang="en-US" sz="3200" b="1" dirty="0">
                <a:solidFill>
                  <a:schemeClr val="tx2"/>
                </a:solidFill>
              </a:rPr>
              <a:t>Approved by the U.S. Department of Education for NRS Reporting for ABE and ESL</a:t>
            </a:r>
          </a:p>
          <a:p>
            <a:r>
              <a:rPr lang="en-US" sz="3200" b="1" dirty="0">
                <a:solidFill>
                  <a:schemeClr val="tx2"/>
                </a:solidFill>
              </a:rPr>
              <a:t>Used in 36 states and internationally</a:t>
            </a:r>
          </a:p>
          <a:p>
            <a:endParaRPr lang="en-US" dirty="0"/>
          </a:p>
          <a:p>
            <a:endParaRPr lang="en-US" dirty="0"/>
          </a:p>
        </p:txBody>
      </p:sp>
    </p:spTree>
    <p:extLst>
      <p:ext uri="{BB962C8B-B14F-4D97-AF65-F5344CB8AC3E}">
        <p14:creationId xmlns:p14="http://schemas.microsoft.com/office/powerpoint/2010/main" val="95448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45140" y="154696"/>
            <a:ext cx="9041860" cy="986020"/>
          </a:xfrm>
        </p:spPr>
        <p:txBody>
          <a:bodyPr>
            <a:normAutofit/>
          </a:bodyPr>
          <a:lstStyle/>
          <a:p>
            <a:r>
              <a:rPr lang="en-US" sz="4000" b="1" dirty="0">
                <a:solidFill>
                  <a:schemeClr val="tx2"/>
                </a:solidFill>
              </a:rPr>
              <a:t>Integrated System Approach</a:t>
            </a:r>
          </a:p>
        </p:txBody>
      </p:sp>
      <p:sp>
        <p:nvSpPr>
          <p:cNvPr id="7" name="Content Placeholder 6"/>
          <p:cNvSpPr>
            <a:spLocks noGrp="1"/>
          </p:cNvSpPr>
          <p:nvPr>
            <p:ph idx="1"/>
          </p:nvPr>
        </p:nvSpPr>
        <p:spPr>
          <a:xfrm>
            <a:off x="2334638" y="1447801"/>
            <a:ext cx="9610928" cy="4840589"/>
          </a:xfrm>
        </p:spPr>
        <p:txBody>
          <a:bodyPr>
            <a:noAutofit/>
          </a:bodyPr>
          <a:lstStyle/>
          <a:p>
            <a:pPr>
              <a:spcBef>
                <a:spcPct val="20000"/>
              </a:spcBef>
              <a:defRPr/>
            </a:pPr>
            <a:r>
              <a:rPr lang="en-US" sz="2800" b="1" dirty="0">
                <a:solidFill>
                  <a:schemeClr val="tx2"/>
                </a:solidFill>
              </a:rPr>
              <a:t>Basic Skills Content Standards and </a:t>
            </a:r>
            <a:br>
              <a:rPr lang="en-US" sz="2800" b="1" dirty="0">
                <a:solidFill>
                  <a:schemeClr val="tx2"/>
                </a:solidFill>
              </a:rPr>
            </a:br>
            <a:r>
              <a:rPr lang="en-US" sz="2800" b="1" dirty="0">
                <a:solidFill>
                  <a:schemeClr val="tx2"/>
                </a:solidFill>
              </a:rPr>
              <a:t>CASAS Competencies</a:t>
            </a:r>
          </a:p>
          <a:p>
            <a:pPr>
              <a:spcBef>
                <a:spcPct val="20000"/>
              </a:spcBef>
              <a:defRPr/>
            </a:pPr>
            <a:endParaRPr lang="en-US" sz="2800" b="1" dirty="0">
              <a:solidFill>
                <a:schemeClr val="tx2"/>
              </a:solidFill>
            </a:endParaRPr>
          </a:p>
          <a:p>
            <a:pPr>
              <a:spcBef>
                <a:spcPct val="20000"/>
              </a:spcBef>
              <a:defRPr/>
            </a:pPr>
            <a:r>
              <a:rPr lang="en-US" sz="2800" b="1" kern="0" dirty="0">
                <a:solidFill>
                  <a:schemeClr val="tx2"/>
                </a:solidFill>
              </a:rPr>
              <a:t>Reading, Listening, Math Assessments </a:t>
            </a:r>
            <a:br>
              <a:rPr lang="en-US" sz="2800" b="1" kern="0" dirty="0">
                <a:solidFill>
                  <a:schemeClr val="tx2"/>
                </a:solidFill>
              </a:rPr>
            </a:br>
            <a:r>
              <a:rPr lang="en-US" sz="2800" b="1" dirty="0">
                <a:solidFill>
                  <a:schemeClr val="tx2"/>
                </a:solidFill>
              </a:rPr>
              <a:t>Paper or computer-based testing (</a:t>
            </a:r>
            <a:r>
              <a:rPr lang="en-US" sz="2800" b="1" dirty="0" err="1">
                <a:solidFill>
                  <a:schemeClr val="tx2"/>
                </a:solidFill>
              </a:rPr>
              <a:t>eTests</a:t>
            </a:r>
            <a:r>
              <a:rPr lang="en-US" sz="2800" b="1" dirty="0">
                <a:solidFill>
                  <a:schemeClr val="tx2"/>
                </a:solidFill>
              </a:rPr>
              <a:t>)</a:t>
            </a:r>
          </a:p>
          <a:p>
            <a:endParaRPr lang="en-US" sz="2800" b="1" dirty="0">
              <a:solidFill>
                <a:schemeClr val="tx2"/>
              </a:solidFill>
            </a:endParaRPr>
          </a:p>
          <a:p>
            <a:pPr>
              <a:lnSpc>
                <a:spcPct val="100000"/>
              </a:lnSpc>
              <a:spcBef>
                <a:spcPts val="0"/>
              </a:spcBef>
            </a:pPr>
            <a:r>
              <a:rPr lang="en-US" sz="2800" b="1" dirty="0" err="1">
                <a:solidFill>
                  <a:schemeClr val="tx2"/>
                </a:solidFill>
              </a:rPr>
              <a:t>QuickSearch</a:t>
            </a:r>
            <a:r>
              <a:rPr lang="en-US" sz="2800" b="1" dirty="0">
                <a:solidFill>
                  <a:schemeClr val="tx2"/>
                </a:solidFill>
              </a:rPr>
              <a:t> Online – free resource to find instructional material titles</a:t>
            </a:r>
          </a:p>
          <a:p>
            <a:pPr>
              <a:lnSpc>
                <a:spcPct val="100000"/>
              </a:lnSpc>
              <a:spcBef>
                <a:spcPts val="0"/>
              </a:spcBef>
            </a:pPr>
            <a:endParaRPr lang="en-US" sz="2800" b="1" dirty="0">
              <a:solidFill>
                <a:schemeClr val="tx2"/>
              </a:solidFill>
            </a:endParaRPr>
          </a:p>
          <a:p>
            <a:pPr>
              <a:spcBef>
                <a:spcPts val="0"/>
              </a:spcBef>
            </a:pPr>
            <a:r>
              <a:rPr lang="en-US" sz="2800" b="1" dirty="0" err="1">
                <a:solidFill>
                  <a:schemeClr val="tx2"/>
                </a:solidFill>
              </a:rPr>
              <a:t>TOPSpro</a:t>
            </a:r>
            <a:r>
              <a:rPr lang="en-US" sz="2800" b="1" dirty="0">
                <a:solidFill>
                  <a:schemeClr val="tx2"/>
                </a:solidFill>
              </a:rPr>
              <a:t> Enterprise (TE) – data accountability software to score and track student test scores and generate reports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389" y="3940212"/>
            <a:ext cx="1914508" cy="128393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909" y="5296266"/>
            <a:ext cx="1912444" cy="128255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434" y="2622759"/>
            <a:ext cx="1902919" cy="1276164"/>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434" y="1305307"/>
            <a:ext cx="1902919" cy="1276164"/>
          </a:xfrm>
          <a:prstGeom prst="rect">
            <a:avLst/>
          </a:prstGeom>
        </p:spPr>
      </p:pic>
    </p:spTree>
    <p:extLst>
      <p:ext uri="{BB962C8B-B14F-4D97-AF65-F5344CB8AC3E}">
        <p14:creationId xmlns:p14="http://schemas.microsoft.com/office/powerpoint/2010/main" val="3870246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Tests Overview</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1029100"/>
            <a:ext cx="3810000" cy="1274884"/>
          </a:xfrm>
          <a:prstGeom prst="rect">
            <a:avLst/>
          </a:prstGeom>
        </p:spPr>
      </p:pic>
      <p:sp>
        <p:nvSpPr>
          <p:cNvPr id="3" name="TextBox 2"/>
          <p:cNvSpPr txBox="1"/>
          <p:nvPr/>
        </p:nvSpPr>
        <p:spPr>
          <a:xfrm>
            <a:off x="9355756" y="6150542"/>
            <a:ext cx="2435191" cy="369332"/>
          </a:xfrm>
          <a:prstGeom prst="rect">
            <a:avLst/>
          </a:prstGeom>
          <a:noFill/>
        </p:spPr>
        <p:txBody>
          <a:bodyPr wrap="square" rtlCol="0">
            <a:spAutoFit/>
          </a:bodyPr>
          <a:lstStyle/>
          <a:p>
            <a:r>
              <a:rPr lang="en-US" b="1" dirty="0">
                <a:solidFill>
                  <a:srgbClr val="FF0000"/>
                </a:solidFill>
              </a:rPr>
              <a:t>M – Sign in reminder</a:t>
            </a:r>
          </a:p>
        </p:txBody>
      </p:sp>
    </p:spTree>
    <p:extLst>
      <p:ext uri="{BB962C8B-B14F-4D97-AF65-F5344CB8AC3E}">
        <p14:creationId xmlns:p14="http://schemas.microsoft.com/office/powerpoint/2010/main" val="2769210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3D79CAF-6FF0-4AF6-ABE2-8AE6F1ABA023}"/>
              </a:ext>
            </a:extLst>
          </p:cNvPr>
          <p:cNvSpPr>
            <a:spLocks noGrp="1"/>
          </p:cNvSpPr>
          <p:nvPr>
            <p:ph type="title"/>
          </p:nvPr>
        </p:nvSpPr>
        <p:spPr>
          <a:xfrm>
            <a:off x="1136592" y="110217"/>
            <a:ext cx="9980613" cy="1096963"/>
          </a:xfrm>
        </p:spPr>
        <p:txBody>
          <a:bodyPr>
            <a:normAutofit/>
          </a:bodyPr>
          <a:lstStyle/>
          <a:p>
            <a:r>
              <a:rPr lang="en-ZA" sz="4000" b="1" dirty="0">
                <a:solidFill>
                  <a:schemeClr val="tx2"/>
                </a:solidFill>
              </a:rPr>
              <a:t>How the                System Works</a:t>
            </a:r>
          </a:p>
        </p:txBody>
      </p:sp>
      <p:pic>
        <p:nvPicPr>
          <p:cNvPr id="7" name="Picture 6">
            <a:extLst>
              <a:ext uri="{FF2B5EF4-FFF2-40B4-BE49-F238E27FC236}">
                <a16:creationId xmlns:a16="http://schemas.microsoft.com/office/drawing/2014/main" id="{203CF2EE-74E9-4B99-91CE-7BE34E35F5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5838" y="554717"/>
            <a:ext cx="1848231" cy="618446"/>
          </a:xfrm>
          <a:prstGeom prst="rect">
            <a:avLst/>
          </a:prstGeom>
        </p:spPr>
      </p:pic>
      <p:pic>
        <p:nvPicPr>
          <p:cNvPr id="9" name="Picture 8">
            <a:extLst>
              <a:ext uri="{FF2B5EF4-FFF2-40B4-BE49-F238E27FC236}">
                <a16:creationId xmlns:a16="http://schemas.microsoft.com/office/drawing/2014/main" id="{DB27FF16-3B29-4403-A57B-DA26862BE7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701" y="1372862"/>
            <a:ext cx="2133600" cy="1609725"/>
          </a:xfrm>
          <a:prstGeom prst="rect">
            <a:avLst/>
          </a:prstGeom>
        </p:spPr>
      </p:pic>
      <p:pic>
        <p:nvPicPr>
          <p:cNvPr id="11" name="Picture 10">
            <a:extLst>
              <a:ext uri="{FF2B5EF4-FFF2-40B4-BE49-F238E27FC236}">
                <a16:creationId xmlns:a16="http://schemas.microsoft.com/office/drawing/2014/main" id="{E9A7BED1-ADD6-46AA-B9C5-3F416C0F0B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3453" y="1372862"/>
            <a:ext cx="2133600" cy="1609725"/>
          </a:xfrm>
          <a:prstGeom prst="rect">
            <a:avLst/>
          </a:prstGeom>
        </p:spPr>
      </p:pic>
      <p:pic>
        <p:nvPicPr>
          <p:cNvPr id="13" name="Picture 12">
            <a:extLst>
              <a:ext uri="{FF2B5EF4-FFF2-40B4-BE49-F238E27FC236}">
                <a16:creationId xmlns:a16="http://schemas.microsoft.com/office/drawing/2014/main" id="{8E9FEDCC-8F4A-4E2B-BB53-DB63097A06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5205" y="1385035"/>
            <a:ext cx="2133600" cy="1609725"/>
          </a:xfrm>
          <a:prstGeom prst="rect">
            <a:avLst/>
          </a:prstGeom>
        </p:spPr>
      </p:pic>
      <p:pic>
        <p:nvPicPr>
          <p:cNvPr id="15" name="Picture 14">
            <a:extLst>
              <a:ext uri="{FF2B5EF4-FFF2-40B4-BE49-F238E27FC236}">
                <a16:creationId xmlns:a16="http://schemas.microsoft.com/office/drawing/2014/main" id="{E8CF00B5-C46A-4E41-9C08-8E86EFCAA4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66957" y="1393840"/>
            <a:ext cx="2210783" cy="1609725"/>
          </a:xfrm>
          <a:prstGeom prst="rect">
            <a:avLst/>
          </a:prstGeom>
        </p:spPr>
      </p:pic>
      <p:sp>
        <p:nvSpPr>
          <p:cNvPr id="16" name="Content Placeholder 6">
            <a:extLst>
              <a:ext uri="{FF2B5EF4-FFF2-40B4-BE49-F238E27FC236}">
                <a16:creationId xmlns:a16="http://schemas.microsoft.com/office/drawing/2014/main" id="{A209157E-FCBC-4C26-AB56-026C9E719D1D}"/>
              </a:ext>
            </a:extLst>
          </p:cNvPr>
          <p:cNvSpPr txBox="1">
            <a:spLocks/>
          </p:cNvSpPr>
          <p:nvPr/>
        </p:nvSpPr>
        <p:spPr>
          <a:xfrm>
            <a:off x="481607" y="2745833"/>
            <a:ext cx="2133600" cy="4542348"/>
          </a:xfrm>
          <a:prstGeom prst="rect">
            <a:avLst/>
          </a:prstGeom>
        </p:spPr>
        <p:txBody>
          <a:bodyPr>
            <a:norm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a:spcBef>
                <a:spcPct val="20000"/>
              </a:spcBef>
              <a:buFont typeface="Wingdings" panose="05000000000000000000" pitchFamily="2" charset="2"/>
              <a:buNone/>
              <a:defRPr/>
            </a:pPr>
            <a:endParaRPr lang="en-US" kern="0" dirty="0"/>
          </a:p>
          <a:p>
            <a:pPr>
              <a:spcBef>
                <a:spcPct val="20000"/>
              </a:spcBef>
              <a:defRPr/>
            </a:pPr>
            <a:r>
              <a:rPr lang="en-US" sz="2400" b="1" dirty="0">
                <a:solidFill>
                  <a:schemeClr val="tx2"/>
                </a:solidFill>
              </a:rPr>
              <a:t>Use CASAS Locator or Appraisal to find appropriate pretests and place students in program</a:t>
            </a:r>
            <a:r>
              <a:rPr lang="en-US" b="1" dirty="0">
                <a:solidFill>
                  <a:schemeClr val="tx2"/>
                </a:solidFill>
              </a:rPr>
              <a:t>.</a:t>
            </a:r>
          </a:p>
        </p:txBody>
      </p:sp>
      <p:sp>
        <p:nvSpPr>
          <p:cNvPr id="18" name="Content Placeholder 6">
            <a:extLst>
              <a:ext uri="{FF2B5EF4-FFF2-40B4-BE49-F238E27FC236}">
                <a16:creationId xmlns:a16="http://schemas.microsoft.com/office/drawing/2014/main" id="{5D1CF6F1-E497-4EEC-B051-3B32F530E7E0}"/>
              </a:ext>
            </a:extLst>
          </p:cNvPr>
          <p:cNvSpPr txBox="1">
            <a:spLocks/>
          </p:cNvSpPr>
          <p:nvPr/>
        </p:nvSpPr>
        <p:spPr>
          <a:xfrm>
            <a:off x="3304041" y="3064843"/>
            <a:ext cx="2374864" cy="3684873"/>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
              <a:defRPr sz="2800" kern="1200">
                <a:solidFill>
                  <a:schemeClr val="tx1">
                    <a:lumMod val="75000"/>
                    <a:lumOff val="25000"/>
                  </a:schemeClr>
                </a:solidFill>
                <a:latin typeface="+mn-lt"/>
                <a:ea typeface="+mn-ea"/>
                <a:cs typeface="+mn-cs"/>
              </a:defRPr>
            </a:lvl1pPr>
            <a:lvl2pPr marL="511175" indent="-161925"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11175" indent="-161925"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r>
              <a:rPr lang="en-US" sz="2400" b="1" dirty="0">
                <a:solidFill>
                  <a:schemeClr val="tx2"/>
                </a:solidFill>
              </a:rPr>
              <a:t>Use CASAS pretests to place students into NRS Educational Functioning Levels (EFLs) and identify instructional needs.</a:t>
            </a:r>
          </a:p>
          <a:p>
            <a:pPr marL="0" indent="0">
              <a:spcBef>
                <a:spcPct val="20000"/>
              </a:spcBef>
              <a:buFont typeface="Wingdings" panose="05000000000000000000" pitchFamily="2" charset="2"/>
              <a:buNone/>
              <a:defRPr/>
            </a:pPr>
            <a:endParaRPr lang="en-US" sz="3600" kern="0" dirty="0"/>
          </a:p>
        </p:txBody>
      </p:sp>
      <p:sp>
        <p:nvSpPr>
          <p:cNvPr id="20" name="Content Placeholder 6">
            <a:extLst>
              <a:ext uri="{FF2B5EF4-FFF2-40B4-BE49-F238E27FC236}">
                <a16:creationId xmlns:a16="http://schemas.microsoft.com/office/drawing/2014/main" id="{21818C63-A5D4-4FED-AEC1-62CD8420A02B}"/>
              </a:ext>
            </a:extLst>
          </p:cNvPr>
          <p:cNvSpPr txBox="1">
            <a:spLocks/>
          </p:cNvSpPr>
          <p:nvPr/>
        </p:nvSpPr>
        <p:spPr>
          <a:xfrm>
            <a:off x="6126899" y="3064843"/>
            <a:ext cx="2101906" cy="4840589"/>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
              <a:defRPr sz="2800" kern="1200">
                <a:solidFill>
                  <a:schemeClr val="tx1">
                    <a:lumMod val="75000"/>
                    <a:lumOff val="25000"/>
                  </a:schemeClr>
                </a:solidFill>
                <a:latin typeface="+mn-lt"/>
                <a:ea typeface="+mn-ea"/>
                <a:cs typeface="+mn-cs"/>
              </a:defRPr>
            </a:lvl1pPr>
            <a:lvl2pPr marL="511175" indent="-161925"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11175" indent="-161925"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r>
              <a:rPr lang="en-US" sz="2400" b="1" dirty="0">
                <a:solidFill>
                  <a:schemeClr val="tx2"/>
                </a:solidFill>
              </a:rPr>
              <a:t>Use pretest results to guide teaching.</a:t>
            </a:r>
          </a:p>
          <a:p>
            <a:pPr lvl="0"/>
            <a:r>
              <a:rPr lang="en-US" sz="2400" b="1" dirty="0">
                <a:solidFill>
                  <a:schemeClr val="tx2"/>
                </a:solidFill>
              </a:rPr>
              <a:t>Use QuickSearch Online to find curriculum resources</a:t>
            </a:r>
            <a:r>
              <a:rPr lang="en-US" sz="1800" b="1" dirty="0">
                <a:solidFill>
                  <a:schemeClr val="tx2"/>
                </a:solidFill>
              </a:rPr>
              <a:t>.</a:t>
            </a:r>
          </a:p>
          <a:p>
            <a:pPr marL="0" indent="0">
              <a:spcBef>
                <a:spcPct val="20000"/>
              </a:spcBef>
              <a:buFont typeface="Wingdings" panose="05000000000000000000" pitchFamily="2" charset="2"/>
              <a:buNone/>
              <a:defRPr/>
            </a:pPr>
            <a:endParaRPr lang="en-US" kern="0" dirty="0"/>
          </a:p>
        </p:txBody>
      </p:sp>
      <p:sp>
        <p:nvSpPr>
          <p:cNvPr id="22" name="Content Placeholder 6">
            <a:extLst>
              <a:ext uri="{FF2B5EF4-FFF2-40B4-BE49-F238E27FC236}">
                <a16:creationId xmlns:a16="http://schemas.microsoft.com/office/drawing/2014/main" id="{F8866035-32F9-47EF-B279-B27BD8B55966}"/>
              </a:ext>
            </a:extLst>
          </p:cNvPr>
          <p:cNvSpPr txBox="1">
            <a:spLocks/>
          </p:cNvSpPr>
          <p:nvPr/>
        </p:nvSpPr>
        <p:spPr>
          <a:xfrm>
            <a:off x="8788792" y="2745833"/>
            <a:ext cx="2209800" cy="4840589"/>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
              <a:defRPr sz="2800" kern="1200">
                <a:solidFill>
                  <a:schemeClr val="tx1">
                    <a:lumMod val="75000"/>
                    <a:lumOff val="25000"/>
                  </a:schemeClr>
                </a:solidFill>
                <a:latin typeface="+mn-lt"/>
                <a:ea typeface="+mn-ea"/>
                <a:cs typeface="+mn-cs"/>
              </a:defRPr>
            </a:lvl1pPr>
            <a:lvl2pPr marL="511175" indent="-161925"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11175" indent="-161925"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ct val="20000"/>
              </a:spcBef>
              <a:buFont typeface="Wingdings" panose="05000000000000000000" pitchFamily="2" charset="2"/>
              <a:buNone/>
              <a:defRPr/>
            </a:pPr>
            <a:endParaRPr lang="en-US" kern="0" dirty="0"/>
          </a:p>
          <a:p>
            <a:pPr>
              <a:spcBef>
                <a:spcPct val="20000"/>
              </a:spcBef>
              <a:defRPr/>
            </a:pPr>
            <a:r>
              <a:rPr lang="en-US" sz="2400" b="1" dirty="0">
                <a:solidFill>
                  <a:schemeClr val="tx2"/>
                </a:solidFill>
              </a:rPr>
              <a:t>Use CASAS post-tests to measure learning gains and document completion of NRS EFLs.</a:t>
            </a:r>
          </a:p>
        </p:txBody>
      </p:sp>
      <p:sp>
        <p:nvSpPr>
          <p:cNvPr id="23" name="Arrow: Right 22">
            <a:extLst>
              <a:ext uri="{FF2B5EF4-FFF2-40B4-BE49-F238E27FC236}">
                <a16:creationId xmlns:a16="http://schemas.microsoft.com/office/drawing/2014/main" id="{A59CAF8A-BF88-4198-993F-6F53D8DDD0F7}"/>
              </a:ext>
            </a:extLst>
          </p:cNvPr>
          <p:cNvSpPr/>
          <p:nvPr/>
        </p:nvSpPr>
        <p:spPr>
          <a:xfrm>
            <a:off x="2724383" y="1893666"/>
            <a:ext cx="559987" cy="56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2A844828-541C-429A-9E9D-9C55F40ED91C}"/>
              </a:ext>
            </a:extLst>
          </p:cNvPr>
          <p:cNvSpPr/>
          <p:nvPr/>
        </p:nvSpPr>
        <p:spPr>
          <a:xfrm>
            <a:off x="5535218" y="1893666"/>
            <a:ext cx="559987" cy="56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706AA483-6A3A-4861-8851-2DDD8559DF89}"/>
              </a:ext>
            </a:extLst>
          </p:cNvPr>
          <p:cNvSpPr/>
          <p:nvPr/>
        </p:nvSpPr>
        <p:spPr>
          <a:xfrm>
            <a:off x="8228805" y="2385970"/>
            <a:ext cx="559987" cy="56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Left 30">
            <a:extLst>
              <a:ext uri="{FF2B5EF4-FFF2-40B4-BE49-F238E27FC236}">
                <a16:creationId xmlns:a16="http://schemas.microsoft.com/office/drawing/2014/main" id="{3B99F07C-40F4-45E0-8F57-AC108B68BB94}"/>
              </a:ext>
            </a:extLst>
          </p:cNvPr>
          <p:cNvSpPr/>
          <p:nvPr/>
        </p:nvSpPr>
        <p:spPr>
          <a:xfrm>
            <a:off x="8228804" y="1582218"/>
            <a:ext cx="559987" cy="5681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821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72706" name="Title 1"/>
          <p:cNvSpPr>
            <a:spLocks noGrp="1"/>
          </p:cNvSpPr>
          <p:nvPr>
            <p:ph type="title"/>
          </p:nvPr>
        </p:nvSpPr>
        <p:spPr/>
        <p:txBody>
          <a:bodyPr>
            <a:normAutofit/>
          </a:bodyPr>
          <a:lstStyle/>
          <a:p>
            <a:r>
              <a:rPr lang="en-US" altLang="en-US" sz="4000" b="1" dirty="0">
                <a:solidFill>
                  <a:schemeClr val="tx2"/>
                </a:solidFill>
              </a:rPr>
              <a:t>Uses of                 Test Results</a:t>
            </a:r>
          </a:p>
        </p:txBody>
      </p:sp>
      <p:sp>
        <p:nvSpPr>
          <p:cNvPr id="4" name="Content Placeholder 3"/>
          <p:cNvSpPr>
            <a:spLocks noGrp="1"/>
          </p:cNvSpPr>
          <p:nvPr>
            <p:ph idx="1"/>
          </p:nvPr>
        </p:nvSpPr>
        <p:spPr>
          <a:xfrm>
            <a:off x="1104901" y="1331612"/>
            <a:ext cx="9182100" cy="4840589"/>
          </a:xfrm>
        </p:spPr>
        <p:txBody>
          <a:bodyPr>
            <a:normAutofit/>
          </a:bodyPr>
          <a:lstStyle/>
          <a:p>
            <a:r>
              <a:rPr lang="en-US" sz="2400" b="1" dirty="0">
                <a:solidFill>
                  <a:schemeClr val="tx2"/>
                </a:solidFill>
              </a:rPr>
              <a:t>CASAS progress tests (pretests and post-tests) have four principal uses: 	</a:t>
            </a:r>
          </a:p>
          <a:p>
            <a:pPr lvl="1"/>
            <a:r>
              <a:rPr lang="en-US" sz="2400" b="1" dirty="0">
                <a:solidFill>
                  <a:schemeClr val="tx2"/>
                </a:solidFill>
              </a:rPr>
              <a:t>to identify a student’s skill level</a:t>
            </a:r>
          </a:p>
          <a:p>
            <a:pPr lvl="1"/>
            <a:r>
              <a:rPr lang="en-US" sz="2400" b="1" dirty="0">
                <a:solidFill>
                  <a:schemeClr val="tx2"/>
                </a:solidFill>
              </a:rPr>
              <a:t>to guide instruction</a:t>
            </a:r>
          </a:p>
          <a:p>
            <a:pPr lvl="1"/>
            <a:r>
              <a:rPr lang="en-US" sz="2400" b="1" dirty="0">
                <a:solidFill>
                  <a:schemeClr val="tx2"/>
                </a:solidFill>
              </a:rPr>
              <a:t>to measure learning progress</a:t>
            </a:r>
          </a:p>
          <a:p>
            <a:pPr lvl="1"/>
            <a:r>
              <a:rPr lang="en-US" sz="2400" b="1" dirty="0">
                <a:solidFill>
                  <a:schemeClr val="tx2"/>
                </a:solidFill>
              </a:rPr>
              <a:t>for accountability reporting</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8392" y="473359"/>
            <a:ext cx="1999032" cy="668907"/>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1570" y="4049918"/>
            <a:ext cx="984549" cy="1274122"/>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55921" y="4046141"/>
            <a:ext cx="979669" cy="1267807"/>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0501" y="4060010"/>
            <a:ext cx="968952" cy="1253938"/>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0545" y="4060010"/>
            <a:ext cx="974325" cy="1260891"/>
          </a:xfrm>
          <a:prstGeom prst="rect">
            <a:avLst/>
          </a:prstGeom>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97954" y="4551582"/>
            <a:ext cx="968953" cy="1253938"/>
          </a:xfrm>
          <a:prstGeom prst="rect">
            <a:avLst/>
          </a:prstGeom>
        </p:spPr>
      </p:pic>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96776" y="4513516"/>
            <a:ext cx="1104488" cy="1429337"/>
          </a:xfrm>
          <a:prstGeom prst="rect">
            <a:avLst/>
          </a:prstGeom>
        </p:spPr>
      </p:pic>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31134" y="4513517"/>
            <a:ext cx="961592" cy="1244413"/>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22596" y="4564373"/>
            <a:ext cx="984549" cy="1274122"/>
          </a:xfrm>
          <a:prstGeom prst="rect">
            <a:avLst/>
          </a:prstGeom>
        </p:spPr>
      </p:pic>
      <p:sp>
        <p:nvSpPr>
          <p:cNvPr id="11" name="TextBox 10">
            <a:extLst>
              <a:ext uri="{FF2B5EF4-FFF2-40B4-BE49-F238E27FC236}">
                <a16:creationId xmlns:a16="http://schemas.microsoft.com/office/drawing/2014/main" id="{7685E31F-494A-46FA-83B0-FBA306D6C29E}"/>
              </a:ext>
            </a:extLst>
          </p:cNvPr>
          <p:cNvSpPr txBox="1"/>
          <p:nvPr/>
        </p:nvSpPr>
        <p:spPr>
          <a:xfrm>
            <a:off x="3754420" y="6025265"/>
            <a:ext cx="1941531" cy="523220"/>
          </a:xfrm>
          <a:prstGeom prst="rect">
            <a:avLst/>
          </a:prstGeom>
          <a:noFill/>
        </p:spPr>
        <p:txBody>
          <a:bodyPr wrap="square" rtlCol="0">
            <a:spAutoFit/>
          </a:bodyPr>
          <a:lstStyle/>
          <a:p>
            <a:r>
              <a:rPr lang="en-US" sz="2800" b="1" dirty="0">
                <a:solidFill>
                  <a:schemeClr val="tx2"/>
                </a:solidFill>
              </a:rPr>
              <a:t>Level B</a:t>
            </a:r>
          </a:p>
        </p:txBody>
      </p:sp>
      <p:sp>
        <p:nvSpPr>
          <p:cNvPr id="12" name="TextBox 11">
            <a:extLst>
              <a:ext uri="{FF2B5EF4-FFF2-40B4-BE49-F238E27FC236}">
                <a16:creationId xmlns:a16="http://schemas.microsoft.com/office/drawing/2014/main" id="{9C0111A9-8936-4CAF-A7EB-A54B06665143}"/>
              </a:ext>
            </a:extLst>
          </p:cNvPr>
          <p:cNvSpPr txBox="1"/>
          <p:nvPr/>
        </p:nvSpPr>
        <p:spPr>
          <a:xfrm>
            <a:off x="1275353" y="6015662"/>
            <a:ext cx="1941531" cy="523220"/>
          </a:xfrm>
          <a:prstGeom prst="rect">
            <a:avLst/>
          </a:prstGeom>
          <a:noFill/>
        </p:spPr>
        <p:txBody>
          <a:bodyPr wrap="square" rtlCol="0">
            <a:spAutoFit/>
          </a:bodyPr>
          <a:lstStyle/>
          <a:p>
            <a:r>
              <a:rPr lang="en-US" sz="2800" b="1" dirty="0">
                <a:solidFill>
                  <a:schemeClr val="tx2"/>
                </a:solidFill>
              </a:rPr>
              <a:t>Level A</a:t>
            </a:r>
          </a:p>
        </p:txBody>
      </p:sp>
      <p:sp>
        <p:nvSpPr>
          <p:cNvPr id="17" name="TextBox 16">
            <a:extLst>
              <a:ext uri="{FF2B5EF4-FFF2-40B4-BE49-F238E27FC236}">
                <a16:creationId xmlns:a16="http://schemas.microsoft.com/office/drawing/2014/main" id="{5B072834-73DA-4EE2-B9CE-B7FE9A527C7C}"/>
              </a:ext>
            </a:extLst>
          </p:cNvPr>
          <p:cNvSpPr txBox="1"/>
          <p:nvPr/>
        </p:nvSpPr>
        <p:spPr>
          <a:xfrm>
            <a:off x="6474570" y="6015662"/>
            <a:ext cx="1725363" cy="523220"/>
          </a:xfrm>
          <a:prstGeom prst="rect">
            <a:avLst/>
          </a:prstGeom>
          <a:noFill/>
        </p:spPr>
        <p:txBody>
          <a:bodyPr wrap="square" rtlCol="0">
            <a:spAutoFit/>
          </a:bodyPr>
          <a:lstStyle/>
          <a:p>
            <a:r>
              <a:rPr lang="en-US" sz="2800" b="1" dirty="0">
                <a:solidFill>
                  <a:schemeClr val="tx2"/>
                </a:solidFill>
              </a:rPr>
              <a:t>Level C</a:t>
            </a:r>
          </a:p>
        </p:txBody>
      </p:sp>
      <p:sp>
        <p:nvSpPr>
          <p:cNvPr id="19" name="TextBox 18">
            <a:extLst>
              <a:ext uri="{FF2B5EF4-FFF2-40B4-BE49-F238E27FC236}">
                <a16:creationId xmlns:a16="http://schemas.microsoft.com/office/drawing/2014/main" id="{65BBB111-20F0-46D4-8423-A6F51BAF6898}"/>
              </a:ext>
            </a:extLst>
          </p:cNvPr>
          <p:cNvSpPr txBox="1"/>
          <p:nvPr/>
        </p:nvSpPr>
        <p:spPr>
          <a:xfrm>
            <a:off x="8950947" y="5977632"/>
            <a:ext cx="1725363" cy="523220"/>
          </a:xfrm>
          <a:prstGeom prst="rect">
            <a:avLst/>
          </a:prstGeom>
          <a:noFill/>
        </p:spPr>
        <p:txBody>
          <a:bodyPr wrap="square" rtlCol="0">
            <a:spAutoFit/>
          </a:bodyPr>
          <a:lstStyle/>
          <a:p>
            <a:r>
              <a:rPr lang="en-US" sz="2800" b="1" dirty="0">
                <a:solidFill>
                  <a:schemeClr val="tx2"/>
                </a:solidFill>
              </a:rPr>
              <a:t>Level D</a:t>
            </a:r>
          </a:p>
        </p:txBody>
      </p:sp>
    </p:spTree>
    <p:extLst>
      <p:ext uri="{BB962C8B-B14F-4D97-AF65-F5344CB8AC3E}">
        <p14:creationId xmlns:p14="http://schemas.microsoft.com/office/powerpoint/2010/main" val="2569915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D7A5-2C57-4CFD-A37A-26CA64714745}"/>
              </a:ext>
            </a:extLst>
          </p:cNvPr>
          <p:cNvSpPr>
            <a:spLocks noGrp="1"/>
          </p:cNvSpPr>
          <p:nvPr>
            <p:ph type="title"/>
          </p:nvPr>
        </p:nvSpPr>
        <p:spPr/>
        <p:txBody>
          <a:bodyPr>
            <a:normAutofit/>
          </a:bodyPr>
          <a:lstStyle/>
          <a:p>
            <a:r>
              <a:rPr lang="en-US" sz="4000" b="1" dirty="0">
                <a:solidFill>
                  <a:schemeClr val="tx2"/>
                </a:solidFill>
              </a:rPr>
              <a:t>CASAS Assessments for ESL</a:t>
            </a:r>
          </a:p>
        </p:txBody>
      </p:sp>
      <p:sp>
        <p:nvSpPr>
          <p:cNvPr id="3" name="Content Placeholder 2">
            <a:extLst>
              <a:ext uri="{FF2B5EF4-FFF2-40B4-BE49-F238E27FC236}">
                <a16:creationId xmlns:a16="http://schemas.microsoft.com/office/drawing/2014/main" id="{9A502710-C41A-4B34-B680-EF26CDCC9F61}"/>
              </a:ext>
            </a:extLst>
          </p:cNvPr>
          <p:cNvSpPr>
            <a:spLocks noGrp="1"/>
          </p:cNvSpPr>
          <p:nvPr>
            <p:ph idx="1"/>
          </p:nvPr>
        </p:nvSpPr>
        <p:spPr>
          <a:xfrm>
            <a:off x="883773" y="1601937"/>
            <a:ext cx="10422935" cy="5066414"/>
          </a:xfrm>
        </p:spPr>
        <p:txBody>
          <a:bodyPr>
            <a:normAutofit/>
          </a:bodyPr>
          <a:lstStyle/>
          <a:p>
            <a:pPr marL="0" indent="0">
              <a:buNone/>
            </a:pPr>
            <a:r>
              <a:rPr lang="en-US" sz="3200" b="1" dirty="0">
                <a:solidFill>
                  <a:srgbClr val="FF0000"/>
                </a:solidFill>
              </a:rPr>
              <a:t>**Now approved through February 2, 2023:</a:t>
            </a:r>
          </a:p>
          <a:p>
            <a:r>
              <a:rPr lang="en-US" sz="3200" b="1" u="sng" dirty="0">
                <a:solidFill>
                  <a:schemeClr val="tx2"/>
                </a:solidFill>
              </a:rPr>
              <a:t>Life and Work</a:t>
            </a:r>
            <a:r>
              <a:rPr lang="en-US" sz="3200" b="1" dirty="0">
                <a:solidFill>
                  <a:schemeClr val="tx2"/>
                </a:solidFill>
              </a:rPr>
              <a:t> Reading (80 Series)</a:t>
            </a:r>
          </a:p>
          <a:p>
            <a:r>
              <a:rPr lang="en-US" sz="3200" b="1" u="sng" dirty="0">
                <a:solidFill>
                  <a:schemeClr val="tx2"/>
                </a:solidFill>
              </a:rPr>
              <a:t>Beginning Literacy</a:t>
            </a:r>
            <a:r>
              <a:rPr lang="en-US" sz="3200" b="1" dirty="0">
                <a:solidFill>
                  <a:schemeClr val="tx2"/>
                </a:solidFill>
              </a:rPr>
              <a:t> (Forms 27 and 28)</a:t>
            </a:r>
          </a:p>
          <a:p>
            <a:r>
              <a:rPr lang="en-US" sz="3200" b="1" u="sng" dirty="0">
                <a:solidFill>
                  <a:schemeClr val="tx2"/>
                </a:solidFill>
              </a:rPr>
              <a:t>Life and Work</a:t>
            </a:r>
            <a:r>
              <a:rPr lang="en-US" sz="3200" b="1" dirty="0">
                <a:solidFill>
                  <a:schemeClr val="tx2"/>
                </a:solidFill>
              </a:rPr>
              <a:t> Listening (980 Series)</a:t>
            </a:r>
          </a:p>
          <a:p>
            <a:pPr marL="0" indent="0">
              <a:buNone/>
            </a:pPr>
            <a:endParaRPr lang="en-US" sz="2800" b="1" dirty="0">
              <a:solidFill>
                <a:schemeClr val="tx2"/>
              </a:solidFill>
            </a:endParaRPr>
          </a:p>
          <a:p>
            <a:pPr marL="0" indent="0">
              <a:lnSpc>
                <a:spcPct val="110000"/>
              </a:lnSpc>
              <a:spcBef>
                <a:spcPts val="600"/>
              </a:spcBef>
              <a:buNone/>
            </a:pPr>
            <a:r>
              <a:rPr lang="en-US" sz="3200" b="1" u="sng" dirty="0">
                <a:solidFill>
                  <a:srgbClr val="C00000"/>
                </a:solidFill>
              </a:rPr>
              <a:t>Reading GOALS</a:t>
            </a:r>
            <a:r>
              <a:rPr lang="en-US" sz="3200" b="1" dirty="0">
                <a:solidFill>
                  <a:srgbClr val="C00000"/>
                </a:solidFill>
              </a:rPr>
              <a:t>  and </a:t>
            </a:r>
            <a:r>
              <a:rPr lang="en-US" sz="3200" b="1" u="sng" dirty="0">
                <a:solidFill>
                  <a:srgbClr val="C00000"/>
                </a:solidFill>
              </a:rPr>
              <a:t>Listening GOALS</a:t>
            </a:r>
          </a:p>
          <a:p>
            <a:pPr>
              <a:lnSpc>
                <a:spcPct val="100000"/>
              </a:lnSpc>
              <a:spcBef>
                <a:spcPts val="0"/>
              </a:spcBef>
            </a:pPr>
            <a:r>
              <a:rPr lang="en-US" sz="3200" dirty="0"/>
              <a:t>Final form studies in progress</a:t>
            </a:r>
          </a:p>
          <a:p>
            <a:pPr>
              <a:lnSpc>
                <a:spcPct val="100000"/>
              </a:lnSpc>
              <a:spcBef>
                <a:spcPts val="0"/>
              </a:spcBef>
            </a:pPr>
            <a:r>
              <a:rPr lang="en-US" sz="3200" dirty="0"/>
              <a:t>To be submitted for NRS approval in 2022</a:t>
            </a:r>
            <a:endParaRPr lang="en-US" sz="2800" dirty="0"/>
          </a:p>
        </p:txBody>
      </p:sp>
      <p:grpSp>
        <p:nvGrpSpPr>
          <p:cNvPr id="4" name="Group 3">
            <a:extLst>
              <a:ext uri="{FF2B5EF4-FFF2-40B4-BE49-F238E27FC236}">
                <a16:creationId xmlns:a16="http://schemas.microsoft.com/office/drawing/2014/main" id="{C16B1D3F-492B-47F7-94FC-EC7576E81A20}"/>
              </a:ext>
            </a:extLst>
          </p:cNvPr>
          <p:cNvGrpSpPr/>
          <p:nvPr/>
        </p:nvGrpSpPr>
        <p:grpSpPr>
          <a:xfrm>
            <a:off x="8952614" y="1421641"/>
            <a:ext cx="2901817" cy="2597466"/>
            <a:chOff x="350530" y="2385568"/>
            <a:chExt cx="4506756" cy="4037861"/>
          </a:xfrm>
        </p:grpSpPr>
        <p:pic>
          <p:nvPicPr>
            <p:cNvPr id="5" name="Picture 4">
              <a:extLst>
                <a:ext uri="{FF2B5EF4-FFF2-40B4-BE49-F238E27FC236}">
                  <a16:creationId xmlns:a16="http://schemas.microsoft.com/office/drawing/2014/main" id="{C3B4B484-8D97-4040-A6F5-E1296B745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30" y="2385568"/>
              <a:ext cx="1159565" cy="1509023"/>
            </a:xfrm>
            <a:prstGeom prst="rect">
              <a:avLst/>
            </a:prstGeom>
          </p:spPr>
        </p:pic>
        <p:pic>
          <p:nvPicPr>
            <p:cNvPr id="6" name="Picture 5">
              <a:extLst>
                <a:ext uri="{FF2B5EF4-FFF2-40B4-BE49-F238E27FC236}">
                  <a16:creationId xmlns:a16="http://schemas.microsoft.com/office/drawing/2014/main" id="{5C277F10-E7FA-4089-9653-6B47BA6BC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481" y="2873726"/>
              <a:ext cx="1117733" cy="1454584"/>
            </a:xfrm>
            <a:prstGeom prst="rect">
              <a:avLst/>
            </a:prstGeom>
          </p:spPr>
        </p:pic>
        <p:pic>
          <p:nvPicPr>
            <p:cNvPr id="7" name="Picture 2">
              <a:extLst>
                <a:ext uri="{FF2B5EF4-FFF2-40B4-BE49-F238E27FC236}">
                  <a16:creationId xmlns:a16="http://schemas.microsoft.com/office/drawing/2014/main" id="{2F86BEA6-F492-4F0E-B48C-0E5079A74DA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9480" y="2401258"/>
              <a:ext cx="1777943" cy="200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3773DF39-1F51-4E9B-B35B-8AFE33F0FB7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6046" r="53912"/>
            <a:stretch/>
          </p:blipFill>
          <p:spPr bwMode="auto">
            <a:xfrm>
              <a:off x="3246515" y="2385568"/>
              <a:ext cx="1192195" cy="1509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a:extLst>
                <a:ext uri="{FF2B5EF4-FFF2-40B4-BE49-F238E27FC236}">
                  <a16:creationId xmlns:a16="http://schemas.microsoft.com/office/drawing/2014/main" id="{450729F2-3FD7-4FC4-B4B0-6E41700FC4F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418" r="55386"/>
            <a:stretch/>
          </p:blipFill>
          <p:spPr bwMode="auto">
            <a:xfrm>
              <a:off x="694272" y="4553778"/>
              <a:ext cx="123543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a:extLst>
                <a:ext uri="{FF2B5EF4-FFF2-40B4-BE49-F238E27FC236}">
                  <a16:creationId xmlns:a16="http://schemas.microsoft.com/office/drawing/2014/main" id="{87893613-E474-4746-A2B4-EBE345C27F76}"/>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6510" b="8265"/>
            <a:stretch/>
          </p:blipFill>
          <p:spPr bwMode="auto">
            <a:xfrm>
              <a:off x="1198496" y="4960654"/>
              <a:ext cx="1071769" cy="1431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a:extLst>
                <a:ext uri="{FF2B5EF4-FFF2-40B4-BE49-F238E27FC236}">
                  <a16:creationId xmlns:a16="http://schemas.microsoft.com/office/drawing/2014/main" id="{D26192A5-52AA-43CA-8058-DCF6B17C801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20208" y="4574692"/>
              <a:ext cx="1629847" cy="184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a:extLst>
                <a:ext uri="{FF2B5EF4-FFF2-40B4-BE49-F238E27FC236}">
                  <a16:creationId xmlns:a16="http://schemas.microsoft.com/office/drawing/2014/main" id="{0F159576-E306-40D9-BA1C-85CB897DB073}"/>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6176" b="24947"/>
            <a:stretch/>
          </p:blipFill>
          <p:spPr bwMode="auto">
            <a:xfrm>
              <a:off x="3758878" y="2844456"/>
              <a:ext cx="1098408" cy="1483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0998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D77C6-6880-40B8-9F86-EC6B546F2312}"/>
              </a:ext>
            </a:extLst>
          </p:cNvPr>
          <p:cNvSpPr>
            <a:spLocks noGrp="1"/>
          </p:cNvSpPr>
          <p:nvPr>
            <p:ph type="title"/>
          </p:nvPr>
        </p:nvSpPr>
        <p:spPr/>
        <p:txBody>
          <a:bodyPr>
            <a:normAutofit/>
          </a:bodyPr>
          <a:lstStyle/>
          <a:p>
            <a:r>
              <a:rPr lang="en-US" sz="4000" b="1" dirty="0">
                <a:solidFill>
                  <a:schemeClr val="tx2"/>
                </a:solidFill>
              </a:rPr>
              <a:t>CASAS Assessments for ABE</a:t>
            </a:r>
          </a:p>
        </p:txBody>
      </p:sp>
      <p:sp>
        <p:nvSpPr>
          <p:cNvPr id="3" name="Content Placeholder 2">
            <a:extLst>
              <a:ext uri="{FF2B5EF4-FFF2-40B4-BE49-F238E27FC236}">
                <a16:creationId xmlns:a16="http://schemas.microsoft.com/office/drawing/2014/main" id="{FC90C842-9CFE-45D7-9595-E4F07E21641D}"/>
              </a:ext>
            </a:extLst>
          </p:cNvPr>
          <p:cNvSpPr>
            <a:spLocks noGrp="1"/>
          </p:cNvSpPr>
          <p:nvPr>
            <p:ph idx="1"/>
          </p:nvPr>
        </p:nvSpPr>
        <p:spPr>
          <a:xfrm>
            <a:off x="1104899" y="1477927"/>
            <a:ext cx="10505853" cy="5156616"/>
          </a:xfrm>
        </p:spPr>
        <p:txBody>
          <a:bodyPr>
            <a:normAutofit lnSpcReduction="10000"/>
          </a:bodyPr>
          <a:lstStyle/>
          <a:p>
            <a:r>
              <a:rPr lang="en-US" sz="2800" b="1" dirty="0">
                <a:solidFill>
                  <a:srgbClr val="C00000"/>
                </a:solidFill>
              </a:rPr>
              <a:t>CASAS Reading GOALS (900 Series) </a:t>
            </a:r>
            <a:r>
              <a:rPr lang="en-US" sz="2800" b="1" dirty="0">
                <a:solidFill>
                  <a:schemeClr val="tx2"/>
                </a:solidFill>
              </a:rPr>
              <a:t>– </a:t>
            </a:r>
          </a:p>
          <a:p>
            <a:pPr lvl="1"/>
            <a:r>
              <a:rPr lang="en-US" sz="2400" b="1" u="sng" dirty="0">
                <a:solidFill>
                  <a:schemeClr val="tx2"/>
                </a:solidFill>
              </a:rPr>
              <a:t>G</a:t>
            </a:r>
            <a:r>
              <a:rPr lang="en-US" sz="2400" b="1" dirty="0">
                <a:solidFill>
                  <a:schemeClr val="tx2"/>
                </a:solidFill>
              </a:rPr>
              <a:t>reater </a:t>
            </a:r>
            <a:r>
              <a:rPr lang="en-US" sz="2400" b="1" u="sng" dirty="0">
                <a:solidFill>
                  <a:schemeClr val="tx2"/>
                </a:solidFill>
              </a:rPr>
              <a:t>O</a:t>
            </a:r>
            <a:r>
              <a:rPr lang="en-US" sz="2400" b="1" dirty="0">
                <a:solidFill>
                  <a:schemeClr val="tx2"/>
                </a:solidFill>
              </a:rPr>
              <a:t>pportunities for </a:t>
            </a:r>
            <a:r>
              <a:rPr lang="en-US" sz="2400" b="1" u="sng" dirty="0">
                <a:solidFill>
                  <a:schemeClr val="tx2"/>
                </a:solidFill>
              </a:rPr>
              <a:t>A</a:t>
            </a:r>
            <a:r>
              <a:rPr lang="en-US" sz="2400" b="1" dirty="0">
                <a:solidFill>
                  <a:schemeClr val="tx2"/>
                </a:solidFill>
              </a:rPr>
              <a:t>dult </a:t>
            </a:r>
            <a:r>
              <a:rPr lang="en-US" sz="2400" b="1" u="sng" dirty="0">
                <a:solidFill>
                  <a:schemeClr val="tx2"/>
                </a:solidFill>
              </a:rPr>
              <a:t>L</a:t>
            </a:r>
            <a:r>
              <a:rPr lang="en-US" sz="2400" b="1" dirty="0">
                <a:solidFill>
                  <a:schemeClr val="tx2"/>
                </a:solidFill>
              </a:rPr>
              <a:t>earning </a:t>
            </a:r>
            <a:r>
              <a:rPr lang="en-US" sz="2400" b="1" u="sng" dirty="0">
                <a:solidFill>
                  <a:schemeClr val="tx2"/>
                </a:solidFill>
              </a:rPr>
              <a:t>S</a:t>
            </a:r>
            <a:r>
              <a:rPr lang="en-US" sz="2400" b="1" dirty="0">
                <a:solidFill>
                  <a:schemeClr val="tx2"/>
                </a:solidFill>
              </a:rPr>
              <a:t>uccess</a:t>
            </a:r>
          </a:p>
          <a:p>
            <a:pPr lvl="1"/>
            <a:r>
              <a:rPr lang="en-US" sz="2400" b="1" dirty="0">
                <a:solidFill>
                  <a:schemeClr val="tx2"/>
                </a:solidFill>
              </a:rPr>
              <a:t>Approved through February 5, 2025</a:t>
            </a:r>
          </a:p>
          <a:p>
            <a:r>
              <a:rPr lang="en-US" sz="2800" b="1" dirty="0">
                <a:solidFill>
                  <a:srgbClr val="C00000"/>
                </a:solidFill>
              </a:rPr>
              <a:t>CASAS Math GOALS </a:t>
            </a:r>
            <a:r>
              <a:rPr lang="en-US" sz="2800" b="1" dirty="0">
                <a:solidFill>
                  <a:schemeClr val="tx2"/>
                </a:solidFill>
              </a:rPr>
              <a:t>– </a:t>
            </a:r>
          </a:p>
          <a:p>
            <a:pPr lvl="1"/>
            <a:r>
              <a:rPr lang="en-US" sz="2400" b="1" dirty="0">
                <a:solidFill>
                  <a:schemeClr val="tx2"/>
                </a:solidFill>
              </a:rPr>
              <a:t>**Now approved through March 7, 2023</a:t>
            </a:r>
          </a:p>
          <a:p>
            <a:pPr marL="0" indent="0">
              <a:spcBef>
                <a:spcPts val="2400"/>
              </a:spcBef>
              <a:buNone/>
            </a:pPr>
            <a:r>
              <a:rPr lang="en-US" sz="2800" b="1" i="1" u="sng" dirty="0">
                <a:solidFill>
                  <a:schemeClr val="tx2"/>
                </a:solidFill>
              </a:rPr>
              <a:t>Strongly aligned with College and Career Readiness Standards</a:t>
            </a:r>
          </a:p>
          <a:p>
            <a:r>
              <a:rPr lang="en-US" sz="2800" b="1" dirty="0">
                <a:solidFill>
                  <a:srgbClr val="C00000"/>
                </a:solidFill>
              </a:rPr>
              <a:t>Reading</a:t>
            </a:r>
            <a:r>
              <a:rPr lang="en-US" sz="2800" b="1" dirty="0">
                <a:solidFill>
                  <a:schemeClr val="tx2"/>
                </a:solidFill>
              </a:rPr>
              <a:t> – assesses higher order thinking skills (Depth of Knowledge), complex informational text, and vocabulary, including academic language</a:t>
            </a:r>
          </a:p>
          <a:p>
            <a:r>
              <a:rPr lang="en-US" sz="2800" b="1" dirty="0">
                <a:solidFill>
                  <a:srgbClr val="C00000"/>
                </a:solidFill>
              </a:rPr>
              <a:t>Math</a:t>
            </a:r>
            <a:r>
              <a:rPr lang="en-US" sz="2800" b="1" dirty="0">
                <a:solidFill>
                  <a:schemeClr val="tx2"/>
                </a:solidFill>
              </a:rPr>
              <a:t> – math concepts assessed in common life and work applications</a:t>
            </a:r>
          </a:p>
          <a:p>
            <a:endParaRPr lang="en-US" sz="2800" b="1" dirty="0">
              <a:solidFill>
                <a:schemeClr val="tx2"/>
              </a:solidFill>
            </a:endParaRPr>
          </a:p>
          <a:p>
            <a:pPr marL="0" indent="0" algn="ctr">
              <a:buNone/>
            </a:pPr>
            <a:endParaRPr lang="en-US" sz="2800" b="1" dirty="0">
              <a:solidFill>
                <a:schemeClr val="tx2"/>
              </a:solidFill>
            </a:endParaRPr>
          </a:p>
        </p:txBody>
      </p:sp>
      <p:pic>
        <p:nvPicPr>
          <p:cNvPr id="4" name="Picture 3">
            <a:extLst>
              <a:ext uri="{FF2B5EF4-FFF2-40B4-BE49-F238E27FC236}">
                <a16:creationId xmlns:a16="http://schemas.microsoft.com/office/drawing/2014/main" id="{1BF2E32E-9EAA-4835-9BE8-EF8F94405E9E}"/>
              </a:ext>
            </a:extLst>
          </p:cNvPr>
          <p:cNvPicPr>
            <a:picLocks noChangeAspect="1"/>
          </p:cNvPicPr>
          <p:nvPr/>
        </p:nvPicPr>
        <p:blipFill>
          <a:blip r:embed="rId2"/>
          <a:stretch>
            <a:fillRect/>
          </a:stretch>
        </p:blipFill>
        <p:spPr>
          <a:xfrm>
            <a:off x="8674855" y="223457"/>
            <a:ext cx="2266048" cy="936634"/>
          </a:xfrm>
          <a:prstGeom prst="rect">
            <a:avLst/>
          </a:prstGeom>
        </p:spPr>
      </p:pic>
    </p:spTree>
    <p:extLst>
      <p:ext uri="{BB962C8B-B14F-4D97-AF65-F5344CB8AC3E}">
        <p14:creationId xmlns:p14="http://schemas.microsoft.com/office/powerpoint/2010/main" val="9314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altLang="en-US" sz="4000" b="1" dirty="0">
                <a:solidFill>
                  <a:schemeClr val="tx2"/>
                </a:solidFill>
              </a:rPr>
              <a:t>Test Timing </a:t>
            </a:r>
          </a:p>
        </p:txBody>
      </p:sp>
      <p:sp>
        <p:nvSpPr>
          <p:cNvPr id="18435" name="Rectangle 3"/>
          <p:cNvSpPr>
            <a:spLocks noGrp="1" noChangeArrowheads="1"/>
          </p:cNvSpPr>
          <p:nvPr>
            <p:ph idx="1"/>
          </p:nvPr>
        </p:nvSpPr>
        <p:spPr>
          <a:xfrm>
            <a:off x="1104900" y="1379939"/>
            <a:ext cx="9824125" cy="4870082"/>
          </a:xfrm>
        </p:spPr>
        <p:txBody>
          <a:bodyPr>
            <a:noAutofit/>
          </a:bodyPr>
          <a:lstStyle/>
          <a:p>
            <a:r>
              <a:rPr lang="en-US" altLang="en-US" sz="2800" b="1" dirty="0">
                <a:solidFill>
                  <a:schemeClr val="tx2"/>
                </a:solidFill>
              </a:rPr>
              <a:t>To test in two modalities, it takes 2.5 – 3 hours</a:t>
            </a:r>
          </a:p>
          <a:p>
            <a:r>
              <a:rPr lang="en-US" altLang="en-US" sz="2800" b="1" dirty="0">
                <a:solidFill>
                  <a:schemeClr val="tx2"/>
                </a:solidFill>
              </a:rPr>
              <a:t>Intake</a:t>
            </a:r>
          </a:p>
          <a:p>
            <a:pPr lvl="1"/>
            <a:r>
              <a:rPr lang="en-US" altLang="en-US" sz="2800" b="1" dirty="0">
                <a:solidFill>
                  <a:schemeClr val="tx2"/>
                </a:solidFill>
              </a:rPr>
              <a:t>Locator (eTests only) – 15 minutes or </a:t>
            </a:r>
          </a:p>
          <a:p>
            <a:pPr lvl="1"/>
            <a:r>
              <a:rPr lang="en-US" altLang="en-US" sz="2800" b="1" dirty="0">
                <a:solidFill>
                  <a:schemeClr val="tx2"/>
                </a:solidFill>
              </a:rPr>
              <a:t>Appraisal (paper) – 30 minutes </a:t>
            </a:r>
          </a:p>
          <a:p>
            <a:r>
              <a:rPr lang="en-US" altLang="en-US" sz="2800" b="1" dirty="0">
                <a:solidFill>
                  <a:schemeClr val="tx2"/>
                </a:solidFill>
              </a:rPr>
              <a:t>Pre- and post-tests</a:t>
            </a:r>
          </a:p>
          <a:p>
            <a:pPr lvl="1"/>
            <a:r>
              <a:rPr lang="en-US" altLang="en-US" sz="2800" b="1" u="sng" dirty="0">
                <a:solidFill>
                  <a:schemeClr val="tx2"/>
                </a:solidFill>
              </a:rPr>
              <a:t>ABE</a:t>
            </a:r>
          </a:p>
          <a:p>
            <a:pPr lvl="3"/>
            <a:r>
              <a:rPr lang="en-US" altLang="en-US" sz="2800" b="1" dirty="0">
                <a:solidFill>
                  <a:schemeClr val="tx2"/>
                </a:solidFill>
              </a:rPr>
              <a:t>Reading GOALS – 60 or 75 minutes </a:t>
            </a:r>
          </a:p>
          <a:p>
            <a:pPr lvl="3"/>
            <a:r>
              <a:rPr lang="en-US" altLang="en-US" sz="2800" b="1" dirty="0">
                <a:solidFill>
                  <a:schemeClr val="tx2"/>
                </a:solidFill>
              </a:rPr>
              <a:t>Math GOALS – 60 or 75 minutes </a:t>
            </a:r>
          </a:p>
          <a:p>
            <a:pPr marL="566928" lvl="3" indent="0">
              <a:buNone/>
            </a:pPr>
            <a:r>
              <a:rPr lang="en-US" altLang="en-US" sz="2800" b="1" u="sng" dirty="0">
                <a:solidFill>
                  <a:schemeClr val="tx2"/>
                </a:solidFill>
              </a:rPr>
              <a:t>ESL</a:t>
            </a:r>
          </a:p>
          <a:p>
            <a:pPr lvl="3"/>
            <a:r>
              <a:rPr lang="en-US" altLang="en-US" sz="2800" b="1" dirty="0">
                <a:solidFill>
                  <a:schemeClr val="tx2"/>
                </a:solidFill>
              </a:rPr>
              <a:t>Life and Work Reading – 60 minutes</a:t>
            </a:r>
          </a:p>
          <a:p>
            <a:pPr lvl="3"/>
            <a:r>
              <a:rPr lang="en-US" altLang="en-US" sz="2800" b="1" dirty="0">
                <a:solidFill>
                  <a:schemeClr val="tx2"/>
                </a:solidFill>
              </a:rPr>
              <a:t>Life and Work Listening – 49 to 52 minutes </a:t>
            </a:r>
          </a:p>
        </p:txBody>
      </p:sp>
    </p:spTree>
    <p:extLst>
      <p:ext uri="{BB962C8B-B14F-4D97-AF65-F5344CB8AC3E}">
        <p14:creationId xmlns:p14="http://schemas.microsoft.com/office/powerpoint/2010/main" val="1729532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3B7F-F3D3-4854-891B-FD09954C4DF4}"/>
              </a:ext>
            </a:extLst>
          </p:cNvPr>
          <p:cNvSpPr>
            <a:spLocks noGrp="1"/>
          </p:cNvSpPr>
          <p:nvPr>
            <p:ph type="title"/>
          </p:nvPr>
        </p:nvSpPr>
        <p:spPr/>
        <p:txBody>
          <a:bodyPr>
            <a:normAutofit/>
          </a:bodyPr>
          <a:lstStyle/>
          <a:p>
            <a:r>
              <a:rPr lang="en-US" sz="4000" b="1" dirty="0">
                <a:solidFill>
                  <a:schemeClr val="tx2"/>
                </a:solidFill>
              </a:rPr>
              <a:t>About CASAS Assessments</a:t>
            </a:r>
          </a:p>
        </p:txBody>
      </p:sp>
      <p:sp>
        <p:nvSpPr>
          <p:cNvPr id="3" name="Content Placeholder 2">
            <a:extLst>
              <a:ext uri="{FF2B5EF4-FFF2-40B4-BE49-F238E27FC236}">
                <a16:creationId xmlns:a16="http://schemas.microsoft.com/office/drawing/2014/main" id="{07BAC61B-8A12-46DD-92B8-7AFE36CFFB77}"/>
              </a:ext>
            </a:extLst>
          </p:cNvPr>
          <p:cNvSpPr>
            <a:spLocks noGrp="1"/>
          </p:cNvSpPr>
          <p:nvPr>
            <p:ph idx="1"/>
          </p:nvPr>
        </p:nvSpPr>
        <p:spPr>
          <a:xfrm>
            <a:off x="1104900" y="1331843"/>
            <a:ext cx="10076622" cy="5377070"/>
          </a:xfrm>
        </p:spPr>
        <p:txBody>
          <a:bodyPr>
            <a:normAutofit fontScale="70000" lnSpcReduction="20000"/>
          </a:bodyPr>
          <a:lstStyle/>
          <a:p>
            <a:pPr>
              <a:lnSpc>
                <a:spcPct val="120000"/>
              </a:lnSpc>
            </a:pPr>
            <a:r>
              <a:rPr lang="en-US" sz="3600" b="1" dirty="0">
                <a:solidFill>
                  <a:schemeClr val="tx2"/>
                </a:solidFill>
              </a:rPr>
              <a:t>Measure </a:t>
            </a:r>
            <a:r>
              <a:rPr lang="en-US" sz="3600" b="1" u="sng" dirty="0">
                <a:solidFill>
                  <a:schemeClr val="tx2"/>
                </a:solidFill>
              </a:rPr>
              <a:t>academic skills in context </a:t>
            </a:r>
            <a:r>
              <a:rPr lang="en-US" sz="3600" b="1" dirty="0">
                <a:solidFill>
                  <a:schemeClr val="tx2"/>
                </a:solidFill>
              </a:rPr>
              <a:t>of common life and work scenarios</a:t>
            </a:r>
          </a:p>
          <a:p>
            <a:pPr>
              <a:lnSpc>
                <a:spcPct val="120000"/>
              </a:lnSpc>
            </a:pPr>
            <a:r>
              <a:rPr lang="en-US" sz="3600" b="1" dirty="0">
                <a:solidFill>
                  <a:schemeClr val="tx2"/>
                </a:solidFill>
              </a:rPr>
              <a:t>Group or individual administration – practical for large or small groups</a:t>
            </a:r>
          </a:p>
          <a:p>
            <a:pPr>
              <a:lnSpc>
                <a:spcPct val="120000"/>
              </a:lnSpc>
            </a:pPr>
            <a:r>
              <a:rPr lang="en-US" sz="3600" b="1" dirty="0">
                <a:solidFill>
                  <a:schemeClr val="tx2"/>
                </a:solidFill>
              </a:rPr>
              <a:t>Re-usable paper test booklets – cost effective</a:t>
            </a:r>
          </a:p>
          <a:p>
            <a:pPr>
              <a:lnSpc>
                <a:spcPct val="120000"/>
              </a:lnSpc>
            </a:pPr>
            <a:r>
              <a:rPr lang="en-US" sz="3600" b="1" dirty="0">
                <a:solidFill>
                  <a:schemeClr val="tx2"/>
                </a:solidFill>
              </a:rPr>
              <a:t>Sample Test Items for test preparation available at no cost on the CASAS website</a:t>
            </a:r>
          </a:p>
          <a:p>
            <a:pPr>
              <a:lnSpc>
                <a:spcPct val="120000"/>
              </a:lnSpc>
            </a:pPr>
            <a:r>
              <a:rPr lang="en-US" sz="3600" b="1" dirty="0" err="1">
                <a:solidFill>
                  <a:srgbClr val="0070C0"/>
                </a:solidFill>
              </a:rPr>
              <a:t>eTests</a:t>
            </a:r>
            <a:r>
              <a:rPr lang="en-US" sz="3600" b="1" dirty="0">
                <a:solidFill>
                  <a:srgbClr val="0070C0"/>
                </a:solidFill>
              </a:rPr>
              <a:t> (computer-delivered):</a:t>
            </a:r>
          </a:p>
          <a:p>
            <a:pPr lvl="1">
              <a:lnSpc>
                <a:spcPct val="120000"/>
              </a:lnSpc>
            </a:pPr>
            <a:r>
              <a:rPr lang="en-US" sz="3100" b="1" u="sng" dirty="0">
                <a:solidFill>
                  <a:srgbClr val="0070C0"/>
                </a:solidFill>
              </a:rPr>
              <a:t>Improves quality of assessment</a:t>
            </a:r>
          </a:p>
          <a:p>
            <a:pPr lvl="1">
              <a:lnSpc>
                <a:spcPct val="120000"/>
              </a:lnSpc>
            </a:pPr>
            <a:r>
              <a:rPr lang="en-US" sz="3100" b="1" u="sng" dirty="0">
                <a:solidFill>
                  <a:srgbClr val="0070C0"/>
                </a:solidFill>
              </a:rPr>
              <a:t>Reduces staff time</a:t>
            </a:r>
          </a:p>
          <a:p>
            <a:pPr lvl="1">
              <a:lnSpc>
                <a:spcPct val="120000"/>
              </a:lnSpc>
            </a:pPr>
            <a:r>
              <a:rPr lang="en-US" sz="3100" b="1" u="sng" dirty="0">
                <a:solidFill>
                  <a:srgbClr val="0070C0"/>
                </a:solidFill>
              </a:rPr>
              <a:t>Affordable</a:t>
            </a:r>
            <a:r>
              <a:rPr lang="en-US" sz="3100" b="1" dirty="0">
                <a:solidFill>
                  <a:srgbClr val="0070C0"/>
                </a:solidFill>
              </a:rPr>
              <a:t> ($1.75 to $2.85 per test)</a:t>
            </a:r>
            <a:endParaRPr lang="en-US" sz="3100" b="1" u="sng" dirty="0">
              <a:solidFill>
                <a:srgbClr val="0070C0"/>
              </a:solidFill>
            </a:endParaRPr>
          </a:p>
          <a:p>
            <a:endParaRPr lang="en-US" dirty="0"/>
          </a:p>
          <a:p>
            <a:endParaRPr lang="en-US" dirty="0"/>
          </a:p>
        </p:txBody>
      </p:sp>
    </p:spTree>
    <p:extLst>
      <p:ext uri="{BB962C8B-B14F-4D97-AF65-F5344CB8AC3E}">
        <p14:creationId xmlns:p14="http://schemas.microsoft.com/office/powerpoint/2010/main" val="403627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for Understanding</a:t>
            </a:r>
          </a:p>
        </p:txBody>
      </p:sp>
      <p:sp>
        <p:nvSpPr>
          <p:cNvPr id="3" name="Text Placeholder 2"/>
          <p:cNvSpPr>
            <a:spLocks noGrp="1"/>
          </p:cNvSpPr>
          <p:nvPr>
            <p:ph type="body" idx="1"/>
          </p:nvPr>
        </p:nvSpPr>
        <p:spPr>
          <a:xfrm>
            <a:off x="304800" y="2416629"/>
            <a:ext cx="11692467" cy="3733800"/>
          </a:xfrm>
        </p:spPr>
        <p:txBody>
          <a:bodyPr>
            <a:normAutofit fontScale="92500" lnSpcReduction="10000"/>
          </a:bodyPr>
          <a:lstStyle/>
          <a:p>
            <a:pPr marL="514350" indent="-514350">
              <a:buFont typeface="+mj-lt"/>
              <a:buAutoNum type="arabicPeriod"/>
            </a:pPr>
            <a:r>
              <a:rPr lang="en-US" dirty="0">
                <a:solidFill>
                  <a:schemeClr val="tx1"/>
                </a:solidFill>
              </a:rPr>
              <a:t>Which test series is most appropriate for English language learners?</a:t>
            </a:r>
          </a:p>
          <a:p>
            <a:pPr lvl="1"/>
            <a:r>
              <a:rPr lang="en-US" dirty="0">
                <a:solidFill>
                  <a:schemeClr val="tx1"/>
                </a:solidFill>
              </a:rPr>
              <a:t>Life &amp; Work</a:t>
            </a:r>
          </a:p>
          <a:p>
            <a:pPr lvl="1"/>
            <a:r>
              <a:rPr lang="en-US" dirty="0">
                <a:solidFill>
                  <a:schemeClr val="tx1"/>
                </a:solidFill>
              </a:rPr>
              <a:t>GOALS</a:t>
            </a:r>
          </a:p>
          <a:p>
            <a:pPr marL="514350" indent="-514350">
              <a:buFont typeface="+mj-lt"/>
              <a:buAutoNum type="arabicPeriod"/>
            </a:pPr>
            <a:r>
              <a:rPr lang="en-US" dirty="0">
                <a:solidFill>
                  <a:schemeClr val="tx1"/>
                </a:solidFill>
              </a:rPr>
              <a:t>Which test series is appropriate for ABE learners?</a:t>
            </a:r>
          </a:p>
          <a:p>
            <a:pPr lvl="1"/>
            <a:r>
              <a:rPr lang="en-US" dirty="0">
                <a:solidFill>
                  <a:schemeClr val="tx1"/>
                </a:solidFill>
              </a:rPr>
              <a:t>Life &amp; Work</a:t>
            </a:r>
          </a:p>
          <a:p>
            <a:pPr lvl="1"/>
            <a:r>
              <a:rPr lang="en-US" dirty="0">
                <a:solidFill>
                  <a:schemeClr val="tx1"/>
                </a:solidFill>
              </a:rPr>
              <a:t>GOALS</a:t>
            </a:r>
          </a:p>
          <a:p>
            <a:pPr marL="514350" indent="-514350">
              <a:buFont typeface="+mj-lt"/>
              <a:buAutoNum type="arabicPeriod"/>
            </a:pPr>
            <a:r>
              <a:rPr lang="en-US" dirty="0">
                <a:solidFill>
                  <a:schemeClr val="tx1"/>
                </a:solidFill>
              </a:rPr>
              <a:t>Which Math test is approved for NRS reporting? </a:t>
            </a:r>
          </a:p>
          <a:p>
            <a:pPr marL="914400" lvl="1" indent="-514350">
              <a:buFont typeface="+mj-lt"/>
              <a:buAutoNum type="arabicPeriod"/>
            </a:pPr>
            <a:r>
              <a:rPr lang="en-US" dirty="0">
                <a:solidFill>
                  <a:schemeClr val="tx1"/>
                </a:solidFill>
              </a:rPr>
              <a:t>Life Skills</a:t>
            </a:r>
          </a:p>
          <a:p>
            <a:pPr marL="914400" lvl="1" indent="-514350">
              <a:buFont typeface="+mj-lt"/>
              <a:buAutoNum type="arabicPeriod"/>
            </a:pPr>
            <a:r>
              <a:rPr lang="en-US" dirty="0">
                <a:solidFill>
                  <a:schemeClr val="tx1"/>
                </a:solidFill>
              </a:rPr>
              <a:t>GOALS</a:t>
            </a:r>
          </a:p>
          <a:p>
            <a:pPr lvl="1"/>
            <a:endParaRPr lang="en-US" dirty="0"/>
          </a:p>
        </p:txBody>
      </p:sp>
    </p:spTree>
    <p:extLst>
      <p:ext uri="{BB962C8B-B14F-4D97-AF65-F5344CB8AC3E}">
        <p14:creationId xmlns:p14="http://schemas.microsoft.com/office/powerpoint/2010/main" val="29961775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nodeType="clickEffect">
                                  <p:stCondLst>
                                    <p:cond delay="0"/>
                                  </p:stCondLst>
                                  <p:iterate type="lt">
                                    <p:tmPct val="10000"/>
                                  </p:iterate>
                                  <p:childTnLst>
                                    <p:animClr clrSpc="rgb" dir="cw">
                                      <p:cBhvr override="childStyle">
                                        <p:cTn id="6" dur="500" fill="hold"/>
                                        <p:tgtEl>
                                          <p:spTgt spid="3">
                                            <p:txEl>
                                              <p:pRg st="1" end="1"/>
                                            </p:txEl>
                                          </p:spTgt>
                                        </p:tgtEl>
                                        <p:attrNameLst>
                                          <p:attrName>style.color</p:attrName>
                                        </p:attrNameLst>
                                      </p:cBhvr>
                                      <p:to>
                                        <a:schemeClr val="accent2"/>
                                      </p:to>
                                    </p:animClr>
                                    <p:animClr clrSpc="rgb" dir="cw">
                                      <p:cBhvr>
                                        <p:cTn id="7" dur="500" fill="hold"/>
                                        <p:tgtEl>
                                          <p:spTgt spid="3">
                                            <p:txEl>
                                              <p:pRg st="1" end="1"/>
                                            </p:txEl>
                                          </p:spTgt>
                                        </p:tgtEl>
                                        <p:attrNameLst>
                                          <p:attrName>fillcolor</p:attrName>
                                        </p:attrNameLst>
                                      </p:cBhvr>
                                      <p:to>
                                        <a:schemeClr val="accent2"/>
                                      </p:to>
                                    </p:animClr>
                                    <p:set>
                                      <p:cBhvr>
                                        <p:cTn id="8" dur="500" fill="hold"/>
                                        <p:tgtEl>
                                          <p:spTgt spid="3">
                                            <p:txEl>
                                              <p:pRg st="1" end="1"/>
                                            </p:txEl>
                                          </p:spTgt>
                                        </p:tgtEl>
                                        <p:attrNameLst>
                                          <p:attrName>fill.type</p:attrName>
                                        </p:attrNameLst>
                                      </p:cBhvr>
                                      <p:to>
                                        <p:strVal val="solid"/>
                                      </p:to>
                                    </p:set>
                                    <p:anim to="1.5" calcmode="lin" valueType="num">
                                      <p:cBhvr override="childStyle">
                                        <p:cTn id="9" dur="500" fill="hold"/>
                                        <p:tgtEl>
                                          <p:spTgt spid="3">
                                            <p:txEl>
                                              <p:pRg st="1" end="1"/>
                                            </p:txEl>
                                          </p:spTgt>
                                        </p:tgtEl>
                                        <p:attrNameLst>
                                          <p:attrName>style.fontSize</p:attrName>
                                        </p:attrNameLst>
                                      </p:cBhvr>
                                    </p:anim>
                                  </p:childTnLst>
                                </p:cTn>
                              </p:par>
                            </p:childTnLst>
                          </p:cTn>
                        </p:par>
                      </p:childTnLst>
                    </p:cTn>
                  </p:par>
                  <p:par>
                    <p:cTn id="10" fill="hold">
                      <p:stCondLst>
                        <p:cond delay="indefinite"/>
                      </p:stCondLst>
                      <p:childTnLst>
                        <p:par>
                          <p:cTn id="11" fill="hold">
                            <p:stCondLst>
                              <p:cond delay="0"/>
                            </p:stCondLst>
                            <p:childTnLst>
                              <p:par>
                                <p:cTn id="12" presetID="28" presetClass="emph" presetSubtype="0" fill="hold" nodeType="clickEffect">
                                  <p:stCondLst>
                                    <p:cond delay="0"/>
                                  </p:stCondLst>
                                  <p:iterate type="lt">
                                    <p:tmPct val="10000"/>
                                  </p:iterate>
                                  <p:childTnLst>
                                    <p:animClr clrSpc="rgb" dir="cw">
                                      <p:cBhvr override="childStyle">
                                        <p:cTn id="13" dur="500" fill="hold"/>
                                        <p:tgtEl>
                                          <p:spTgt spid="3">
                                            <p:txEl>
                                              <p:pRg st="5" end="5"/>
                                            </p:txEl>
                                          </p:spTgt>
                                        </p:tgtEl>
                                        <p:attrNameLst>
                                          <p:attrName>style.color</p:attrName>
                                        </p:attrNameLst>
                                      </p:cBhvr>
                                      <p:to>
                                        <a:schemeClr val="accent2"/>
                                      </p:to>
                                    </p:animClr>
                                    <p:animClr clrSpc="rgb" dir="cw">
                                      <p:cBhvr>
                                        <p:cTn id="14" dur="500" fill="hold"/>
                                        <p:tgtEl>
                                          <p:spTgt spid="3">
                                            <p:txEl>
                                              <p:pRg st="5" end="5"/>
                                            </p:txEl>
                                          </p:spTgt>
                                        </p:tgtEl>
                                        <p:attrNameLst>
                                          <p:attrName>fillcolor</p:attrName>
                                        </p:attrNameLst>
                                      </p:cBhvr>
                                      <p:to>
                                        <a:schemeClr val="accent2"/>
                                      </p:to>
                                    </p:animClr>
                                    <p:set>
                                      <p:cBhvr>
                                        <p:cTn id="15" dur="500" fill="hold"/>
                                        <p:tgtEl>
                                          <p:spTgt spid="3">
                                            <p:txEl>
                                              <p:pRg st="5" end="5"/>
                                            </p:txEl>
                                          </p:spTgt>
                                        </p:tgtEl>
                                        <p:attrNameLst>
                                          <p:attrName>fill.type</p:attrName>
                                        </p:attrNameLst>
                                      </p:cBhvr>
                                      <p:to>
                                        <p:strVal val="solid"/>
                                      </p:to>
                                    </p:set>
                                    <p:anim to="1.5" calcmode="lin" valueType="num">
                                      <p:cBhvr override="childStyle">
                                        <p:cTn id="16" dur="500" fill="hold"/>
                                        <p:tgtEl>
                                          <p:spTgt spid="3">
                                            <p:txEl>
                                              <p:pRg st="5" end="5"/>
                                            </p:txEl>
                                          </p:spTgt>
                                        </p:tgtEl>
                                        <p:attrNameLst>
                                          <p:attrName>style.fontSize</p:attrName>
                                        </p:attrNameLst>
                                      </p:cBhvr>
                                    </p:anim>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nodeType="clickEffect">
                                  <p:stCondLst>
                                    <p:cond delay="0"/>
                                  </p:stCondLst>
                                  <p:iterate type="lt">
                                    <p:tmPct val="10000"/>
                                  </p:iterate>
                                  <p:childTnLst>
                                    <p:animClr clrSpc="rgb" dir="cw">
                                      <p:cBhvr override="childStyle">
                                        <p:cTn id="20" dur="500" fill="hold"/>
                                        <p:tgtEl>
                                          <p:spTgt spid="3">
                                            <p:txEl>
                                              <p:pRg st="8" end="8"/>
                                            </p:txEl>
                                          </p:spTgt>
                                        </p:tgtEl>
                                        <p:attrNameLst>
                                          <p:attrName>style.color</p:attrName>
                                        </p:attrNameLst>
                                      </p:cBhvr>
                                      <p:to>
                                        <a:schemeClr val="accent2"/>
                                      </p:to>
                                    </p:animClr>
                                    <p:animClr clrSpc="rgb" dir="cw">
                                      <p:cBhvr>
                                        <p:cTn id="21" dur="500" fill="hold"/>
                                        <p:tgtEl>
                                          <p:spTgt spid="3">
                                            <p:txEl>
                                              <p:pRg st="8" end="8"/>
                                            </p:txEl>
                                          </p:spTgt>
                                        </p:tgtEl>
                                        <p:attrNameLst>
                                          <p:attrName>fillcolor</p:attrName>
                                        </p:attrNameLst>
                                      </p:cBhvr>
                                      <p:to>
                                        <a:schemeClr val="accent2"/>
                                      </p:to>
                                    </p:animClr>
                                    <p:set>
                                      <p:cBhvr>
                                        <p:cTn id="22" dur="500" fill="hold"/>
                                        <p:tgtEl>
                                          <p:spTgt spid="3">
                                            <p:txEl>
                                              <p:pRg st="8" end="8"/>
                                            </p:txEl>
                                          </p:spTgt>
                                        </p:tgtEl>
                                        <p:attrNameLst>
                                          <p:attrName>fill.type</p:attrName>
                                        </p:attrNameLst>
                                      </p:cBhvr>
                                      <p:to>
                                        <p:strVal val="solid"/>
                                      </p:to>
                                    </p:set>
                                    <p:anim to="1.5" calcmode="lin" valueType="num">
                                      <p:cBhvr override="childStyle">
                                        <p:cTn id="23" dur="500" fill="hold"/>
                                        <p:tgtEl>
                                          <p:spTgt spid="3">
                                            <p:txEl>
                                              <p:pRg st="8" end="8"/>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cap="none" dirty="0"/>
              <a:t>CASAS Assessment Process</a:t>
            </a:r>
          </a:p>
        </p:txBody>
      </p:sp>
      <p:sp>
        <p:nvSpPr>
          <p:cNvPr id="4" name="Text Placeholder 3"/>
          <p:cNvSpPr>
            <a:spLocks noGrp="1"/>
          </p:cNvSpPr>
          <p:nvPr>
            <p:ph type="body" idx="1"/>
          </p:nvPr>
        </p:nvSpPr>
        <p:spPr/>
        <p:txBody>
          <a:bodyPr/>
          <a:lstStyle/>
          <a:p>
            <a:endParaRPr lang="en-US"/>
          </a:p>
        </p:txBody>
      </p:sp>
      <p:sp>
        <p:nvSpPr>
          <p:cNvPr id="3" name="TextBox 2"/>
          <p:cNvSpPr txBox="1"/>
          <p:nvPr/>
        </p:nvSpPr>
        <p:spPr>
          <a:xfrm>
            <a:off x="11434812" y="6323797"/>
            <a:ext cx="1113322" cy="369332"/>
          </a:xfrm>
          <a:prstGeom prst="rect">
            <a:avLst/>
          </a:prstGeom>
          <a:noFill/>
        </p:spPr>
        <p:txBody>
          <a:bodyPr wrap="square" rtlCol="0">
            <a:spAutoFit/>
          </a:bodyPr>
          <a:lstStyle/>
          <a:p>
            <a:r>
              <a:rPr lang="en-US" b="1" dirty="0">
                <a:solidFill>
                  <a:srgbClr val="FF0000"/>
                </a:solidFill>
              </a:rPr>
              <a:t>S</a:t>
            </a:r>
          </a:p>
        </p:txBody>
      </p:sp>
    </p:spTree>
    <p:extLst>
      <p:ext uri="{BB962C8B-B14F-4D97-AF65-F5344CB8AC3E}">
        <p14:creationId xmlns:p14="http://schemas.microsoft.com/office/powerpoint/2010/main" val="297661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7" name="TextBox 6"/>
          <p:cNvSpPr txBox="1"/>
          <p:nvPr/>
        </p:nvSpPr>
        <p:spPr>
          <a:xfrm>
            <a:off x="1142169" y="1363299"/>
            <a:ext cx="9943413" cy="45243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b="1" dirty="0">
                <a:solidFill>
                  <a:schemeClr val="tx2"/>
                </a:solidFill>
              </a:rPr>
              <a:t>You may provide these accommodations in testing conditions for documented disabilities without contacting CASAS: </a:t>
            </a:r>
          </a:p>
          <a:p>
            <a:pPr marL="742950" lvl="1" indent="-285750">
              <a:buFont typeface="Arial" panose="020B0604020202020204" pitchFamily="34" charset="0"/>
              <a:buChar char="•"/>
            </a:pPr>
            <a:r>
              <a:rPr lang="en-US" sz="2400" b="1" i="1" dirty="0">
                <a:solidFill>
                  <a:schemeClr val="tx2"/>
                </a:solidFill>
              </a:rPr>
              <a:t>allowing extended time</a:t>
            </a:r>
          </a:p>
          <a:p>
            <a:pPr marL="742950" lvl="1" indent="-285750">
              <a:buFont typeface="Arial" panose="020B0604020202020204" pitchFamily="34" charset="0"/>
              <a:buChar char="•"/>
            </a:pPr>
            <a:r>
              <a:rPr lang="en-US" sz="2400" b="1" i="1" dirty="0">
                <a:solidFill>
                  <a:schemeClr val="tx2"/>
                </a:solidFill>
              </a:rPr>
              <a:t>giving supervised breaks</a:t>
            </a:r>
          </a:p>
          <a:p>
            <a:pPr marL="742950" lvl="1" indent="-285750">
              <a:buFont typeface="Arial" panose="020B0604020202020204" pitchFamily="34" charset="0"/>
              <a:buChar char="•"/>
            </a:pPr>
            <a:r>
              <a:rPr lang="en-US" sz="2400" b="1" i="1" dirty="0">
                <a:solidFill>
                  <a:schemeClr val="tx2"/>
                </a:solidFill>
              </a:rPr>
              <a:t>providing a sign language interpreter (for test administration directions only) </a:t>
            </a:r>
          </a:p>
          <a:p>
            <a:pPr marL="742950" lvl="1" indent="-285750">
              <a:buFont typeface="Arial" panose="020B0604020202020204" pitchFamily="34" charset="0"/>
              <a:buChar char="•"/>
            </a:pPr>
            <a:r>
              <a:rPr lang="en-US" sz="2400" b="1" i="1" dirty="0">
                <a:solidFill>
                  <a:schemeClr val="tx2"/>
                </a:solidFill>
              </a:rPr>
              <a:t>testing in an alternate room</a:t>
            </a:r>
            <a:endParaRPr lang="en-US" sz="2400" b="1" dirty="0">
              <a:solidFill>
                <a:schemeClr val="tx2"/>
              </a:solidFill>
            </a:endParaRPr>
          </a:p>
          <a:p>
            <a:r>
              <a:rPr lang="en-US" sz="2400" b="1" dirty="0">
                <a:solidFill>
                  <a:schemeClr val="tx2"/>
                </a:solidFill>
              </a:rPr>
              <a:t>It is </a:t>
            </a:r>
            <a:r>
              <a:rPr lang="en-US" sz="2400" b="1" i="1" dirty="0">
                <a:solidFill>
                  <a:schemeClr val="tx2"/>
                </a:solidFill>
              </a:rPr>
              <a:t>not</a:t>
            </a:r>
            <a:r>
              <a:rPr lang="en-US" sz="2400" b="1" dirty="0">
                <a:solidFill>
                  <a:schemeClr val="tx2"/>
                </a:solidFill>
              </a:rPr>
              <a:t> an appropriate accommodation to </a:t>
            </a:r>
            <a:r>
              <a:rPr lang="en-US" sz="2400" b="1" i="1" dirty="0">
                <a:solidFill>
                  <a:schemeClr val="tx2"/>
                </a:solidFill>
              </a:rPr>
              <a:t>read a CASAS test</a:t>
            </a:r>
            <a:r>
              <a:rPr lang="en-US" sz="2400" b="1" dirty="0">
                <a:solidFill>
                  <a:schemeClr val="tx2"/>
                </a:solidFill>
              </a:rPr>
              <a:t> or to allow use of a vocabulary pen, dictionaries, calculators or other electronic devices. </a:t>
            </a:r>
          </a:p>
          <a:p>
            <a:r>
              <a:rPr lang="en-US" sz="2400" b="1" dirty="0">
                <a:solidFill>
                  <a:schemeClr val="tx2"/>
                </a:solidFill>
              </a:rPr>
              <a:t>Refer to CASAS Assessment Accommodations at CASAS.org for more information</a:t>
            </a:r>
          </a:p>
        </p:txBody>
      </p:sp>
      <p:sp>
        <p:nvSpPr>
          <p:cNvPr id="10" name="Slide Number Placeholder 9"/>
          <p:cNvSpPr>
            <a:spLocks noGrp="1"/>
          </p:cNvSpPr>
          <p:nvPr>
            <p:ph type="sldNum" sz="quarter" idx="12"/>
          </p:nvPr>
        </p:nvSpPr>
        <p:spPr/>
        <p:txBody>
          <a:bodyPr/>
          <a:lstStyle/>
          <a:p>
            <a:fld id="{0F10CCFA-9720-4B79-87AD-568ED3307F7B}" type="slidenum">
              <a:rPr lang="en-US" smtClean="0"/>
              <a:t>19</a:t>
            </a:fld>
            <a:endParaRPr lang="en-US"/>
          </a:p>
        </p:txBody>
      </p:sp>
      <p:sp>
        <p:nvSpPr>
          <p:cNvPr id="5" name="TextBox 4">
            <a:extLst>
              <a:ext uri="{FF2B5EF4-FFF2-40B4-BE49-F238E27FC236}">
                <a16:creationId xmlns:a16="http://schemas.microsoft.com/office/drawing/2014/main" id="{9592F450-8854-4F50-9D27-9EF5F81E7DC4}"/>
              </a:ext>
            </a:extLst>
          </p:cNvPr>
          <p:cNvSpPr txBox="1"/>
          <p:nvPr/>
        </p:nvSpPr>
        <p:spPr>
          <a:xfrm>
            <a:off x="1106416" y="5966441"/>
            <a:ext cx="9979165" cy="892552"/>
          </a:xfrm>
          <a:prstGeom prst="rect">
            <a:avLst/>
          </a:prstGeom>
          <a:noFill/>
        </p:spPr>
        <p:txBody>
          <a:bodyPr wrap="square" rtlCol="0">
            <a:spAutoFit/>
          </a:bodyPr>
          <a:lstStyle/>
          <a:p>
            <a:r>
              <a:rPr lang="en-US" b="1" dirty="0">
                <a:solidFill>
                  <a:schemeClr val="tx2"/>
                </a:solidFill>
              </a:rPr>
              <a:t>MN Disabilities Website: </a:t>
            </a:r>
            <a:r>
              <a:rPr lang="en-US" b="1" dirty="0">
                <a:solidFill>
                  <a:srgbClr val="0070C0"/>
                </a:solidFill>
                <a:hlinkClick r:id="rId3">
                  <a:extLst>
                    <a:ext uri="{A12FA001-AC4F-418D-AE19-62706E023703}">
                      <ahyp:hlinkClr xmlns:ahyp="http://schemas.microsoft.com/office/drawing/2018/hyperlinkcolor" val="tx"/>
                    </a:ext>
                  </a:extLst>
                </a:hlinkClick>
              </a:rPr>
              <a:t>https://pandamn.org/accommodations/casas-comprehensive-adult-student-assessment-system/</a:t>
            </a:r>
            <a:r>
              <a:rPr lang="en-US" b="1" dirty="0">
                <a:solidFill>
                  <a:srgbClr val="0070C0"/>
                </a:solidFill>
              </a:rPr>
              <a:t> </a:t>
            </a:r>
            <a:r>
              <a:rPr lang="en-US" sz="1600" b="1" dirty="0">
                <a:solidFill>
                  <a:schemeClr val="tx2"/>
                </a:solidFill>
              </a:rPr>
              <a:t>Details specific accommodations that may be used that will not decrease the validity of the test.</a:t>
            </a:r>
          </a:p>
        </p:txBody>
      </p:sp>
      <p:sp>
        <p:nvSpPr>
          <p:cNvPr id="3" name="TextBox 2">
            <a:extLst>
              <a:ext uri="{FF2B5EF4-FFF2-40B4-BE49-F238E27FC236}">
                <a16:creationId xmlns:a16="http://schemas.microsoft.com/office/drawing/2014/main" id="{8A2525E8-8961-443A-9289-9DB6413F1631}"/>
              </a:ext>
            </a:extLst>
          </p:cNvPr>
          <p:cNvSpPr txBox="1"/>
          <p:nvPr/>
        </p:nvSpPr>
        <p:spPr>
          <a:xfrm>
            <a:off x="1106417" y="39860"/>
            <a:ext cx="9979165" cy="1323439"/>
          </a:xfrm>
          <a:prstGeom prst="rect">
            <a:avLst/>
          </a:prstGeom>
          <a:noFill/>
        </p:spPr>
        <p:txBody>
          <a:bodyPr wrap="square" rtlCol="0">
            <a:spAutoFit/>
          </a:bodyPr>
          <a:lstStyle/>
          <a:p>
            <a:r>
              <a:rPr lang="en-US" sz="4000" b="1" dirty="0">
                <a:solidFill>
                  <a:schemeClr val="tx2"/>
                </a:solidFill>
                <a:latin typeface="+mj-lt"/>
              </a:rPr>
              <a:t>Accommodations in </a:t>
            </a:r>
          </a:p>
          <a:p>
            <a:r>
              <a:rPr lang="en-US" sz="4000" b="1" dirty="0">
                <a:solidFill>
                  <a:schemeClr val="tx2"/>
                </a:solidFill>
                <a:latin typeface="+mj-lt"/>
              </a:rPr>
              <a:t>Test Administration Procedures</a:t>
            </a:r>
          </a:p>
        </p:txBody>
      </p:sp>
      <p:sp>
        <p:nvSpPr>
          <p:cNvPr id="2" name="TextBox 1"/>
          <p:cNvSpPr txBox="1"/>
          <p:nvPr/>
        </p:nvSpPr>
        <p:spPr>
          <a:xfrm>
            <a:off x="10780295" y="0"/>
            <a:ext cx="1411705" cy="646331"/>
          </a:xfrm>
          <a:prstGeom prst="rect">
            <a:avLst/>
          </a:prstGeom>
          <a:noFill/>
        </p:spPr>
        <p:txBody>
          <a:bodyPr wrap="square" rtlCol="0">
            <a:spAutoFit/>
          </a:bodyPr>
          <a:lstStyle/>
          <a:p>
            <a:r>
              <a:rPr lang="en-US" sz="3600" b="1" dirty="0">
                <a:solidFill>
                  <a:srgbClr val="FF0000"/>
                </a:solidFill>
              </a:rPr>
              <a:t>Link</a:t>
            </a:r>
          </a:p>
        </p:txBody>
      </p:sp>
    </p:spTree>
    <p:extLst>
      <p:ext uri="{BB962C8B-B14F-4D97-AF65-F5344CB8AC3E}">
        <p14:creationId xmlns:p14="http://schemas.microsoft.com/office/powerpoint/2010/main" val="264234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D4A6-250A-47AE-908B-F795AB9A2A82}"/>
              </a:ext>
            </a:extLst>
          </p:cNvPr>
          <p:cNvSpPr>
            <a:spLocks noGrp="1"/>
          </p:cNvSpPr>
          <p:nvPr>
            <p:ph type="title"/>
          </p:nvPr>
        </p:nvSpPr>
        <p:spPr>
          <a:xfrm>
            <a:off x="1115040" y="472528"/>
            <a:ext cx="9056142" cy="706964"/>
          </a:xfrm>
        </p:spPr>
        <p:txBody>
          <a:bodyPr>
            <a:normAutofit/>
          </a:bodyPr>
          <a:lstStyle/>
          <a:p>
            <a:r>
              <a:rPr lang="en-US" sz="4000" b="1" dirty="0"/>
              <a:t>Supplemental Intake Form – Question 1</a:t>
            </a:r>
          </a:p>
        </p:txBody>
      </p:sp>
      <p:sp>
        <p:nvSpPr>
          <p:cNvPr id="4" name="Slide Number Placeholder 3">
            <a:extLst>
              <a:ext uri="{FF2B5EF4-FFF2-40B4-BE49-F238E27FC236}">
                <a16:creationId xmlns:a16="http://schemas.microsoft.com/office/drawing/2014/main" id="{2056CF3C-EBD2-4FFD-9AE5-3F7D0AB4433B}"/>
              </a:ext>
            </a:extLst>
          </p:cNvPr>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Picture 4">
            <a:extLst>
              <a:ext uri="{FF2B5EF4-FFF2-40B4-BE49-F238E27FC236}">
                <a16:creationId xmlns:a16="http://schemas.microsoft.com/office/drawing/2014/main" id="{9E8582F3-BE79-42FC-8B82-5934068F718D}"/>
              </a:ext>
            </a:extLst>
          </p:cNvPr>
          <p:cNvPicPr>
            <a:picLocks noChangeAspect="1"/>
          </p:cNvPicPr>
          <p:nvPr/>
        </p:nvPicPr>
        <p:blipFill>
          <a:blip r:embed="rId2"/>
          <a:stretch>
            <a:fillRect/>
          </a:stretch>
        </p:blipFill>
        <p:spPr>
          <a:xfrm>
            <a:off x="2025573" y="1327799"/>
            <a:ext cx="8179195" cy="5393677"/>
          </a:xfrm>
          <a:prstGeom prst="rect">
            <a:avLst/>
          </a:prstGeom>
        </p:spPr>
      </p:pic>
      <p:sp>
        <p:nvSpPr>
          <p:cNvPr id="6" name="TextBox 5"/>
          <p:cNvSpPr txBox="1"/>
          <p:nvPr/>
        </p:nvSpPr>
        <p:spPr>
          <a:xfrm>
            <a:off x="10780295" y="0"/>
            <a:ext cx="1411705" cy="646331"/>
          </a:xfrm>
          <a:prstGeom prst="rect">
            <a:avLst/>
          </a:prstGeom>
          <a:noFill/>
        </p:spPr>
        <p:txBody>
          <a:bodyPr wrap="square" rtlCol="0">
            <a:spAutoFit/>
          </a:bodyPr>
          <a:lstStyle/>
          <a:p>
            <a:r>
              <a:rPr lang="en-US" sz="3600" b="1" dirty="0">
                <a:solidFill>
                  <a:srgbClr val="FF0000"/>
                </a:solidFill>
              </a:rPr>
              <a:t>Link</a:t>
            </a:r>
          </a:p>
        </p:txBody>
      </p:sp>
    </p:spTree>
    <p:extLst>
      <p:ext uri="{BB962C8B-B14F-4D97-AF65-F5344CB8AC3E}">
        <p14:creationId xmlns:p14="http://schemas.microsoft.com/office/powerpoint/2010/main" val="2198318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Check for Understanding</a:t>
            </a:r>
          </a:p>
        </p:txBody>
      </p:sp>
      <p:sp>
        <p:nvSpPr>
          <p:cNvPr id="3" name="Text Placeholder 2"/>
          <p:cNvSpPr>
            <a:spLocks noGrp="1"/>
          </p:cNvSpPr>
          <p:nvPr>
            <p:ph type="body" idx="1"/>
          </p:nvPr>
        </p:nvSpPr>
        <p:spPr>
          <a:xfrm>
            <a:off x="304800" y="2468880"/>
            <a:ext cx="11692467" cy="3855720"/>
          </a:xfrm>
        </p:spPr>
        <p:txBody>
          <a:bodyPr>
            <a:normAutofit fontScale="92500" lnSpcReduction="10000"/>
          </a:bodyPr>
          <a:lstStyle/>
          <a:p>
            <a:pPr marL="0" indent="0">
              <a:buNone/>
            </a:pPr>
            <a:r>
              <a:rPr lang="en-US" dirty="0">
                <a:solidFill>
                  <a:schemeClr val="tx2"/>
                </a:solidFill>
              </a:rPr>
              <a:t>Local agencies are responsible for providing accommodations for learners who have documented disabilities. Indicate whether or not each accommodation below is allowed for students with special needs.</a:t>
            </a:r>
          </a:p>
          <a:p>
            <a:pPr marL="514350" indent="-514350">
              <a:buFont typeface="+mj-lt"/>
              <a:buAutoNum type="arabicPeriod"/>
            </a:pPr>
            <a:r>
              <a:rPr lang="en-US" dirty="0">
                <a:solidFill>
                  <a:schemeClr val="tx2"/>
                </a:solidFill>
              </a:rPr>
              <a:t>Allowing a student extended time for the test.</a:t>
            </a:r>
          </a:p>
          <a:p>
            <a:pPr marL="514350" indent="-514350">
              <a:buFont typeface="+mj-lt"/>
              <a:buAutoNum type="arabicPeriod"/>
            </a:pPr>
            <a:r>
              <a:rPr lang="en-US" dirty="0">
                <a:solidFill>
                  <a:schemeClr val="tx2"/>
                </a:solidFill>
              </a:rPr>
              <a:t>Giving the student a supervised break.</a:t>
            </a:r>
          </a:p>
          <a:p>
            <a:pPr marL="514350" indent="-514350">
              <a:buFont typeface="+mj-lt"/>
              <a:buAutoNum type="arabicPeriod"/>
            </a:pPr>
            <a:r>
              <a:rPr lang="en-US" dirty="0">
                <a:solidFill>
                  <a:schemeClr val="tx2"/>
                </a:solidFill>
              </a:rPr>
              <a:t>Using a sign language interpreter for test directions.</a:t>
            </a:r>
          </a:p>
          <a:p>
            <a:pPr marL="514350" indent="-514350">
              <a:buFont typeface="+mj-lt"/>
              <a:buAutoNum type="arabicPeriod"/>
            </a:pPr>
            <a:r>
              <a:rPr lang="en-US" dirty="0">
                <a:solidFill>
                  <a:schemeClr val="tx2"/>
                </a:solidFill>
              </a:rPr>
              <a:t>Allowing a student to take the test in an alternate room.</a:t>
            </a:r>
          </a:p>
          <a:p>
            <a:pPr marL="514350" indent="-514350">
              <a:buFont typeface="+mj-lt"/>
              <a:buAutoNum type="arabicPeriod"/>
            </a:pPr>
            <a:r>
              <a:rPr lang="en-US" dirty="0">
                <a:solidFill>
                  <a:schemeClr val="tx2"/>
                </a:solidFill>
              </a:rPr>
              <a:t>Leaving a student alone to take a test.</a:t>
            </a:r>
          </a:p>
          <a:p>
            <a:pPr marL="514350" indent="-514350">
              <a:buFont typeface="+mj-lt"/>
              <a:buAutoNum type="arabicPeriod"/>
            </a:pPr>
            <a:r>
              <a:rPr lang="en-US" dirty="0">
                <a:solidFill>
                  <a:schemeClr val="tx2"/>
                </a:solidFill>
              </a:rPr>
              <a:t>Translating unfamiliar words in test items.</a:t>
            </a:r>
          </a:p>
        </p:txBody>
      </p:sp>
      <p:sp>
        <p:nvSpPr>
          <p:cNvPr id="4" name="TextBox 3"/>
          <p:cNvSpPr txBox="1"/>
          <p:nvPr/>
        </p:nvSpPr>
        <p:spPr>
          <a:xfrm>
            <a:off x="7711440" y="3581400"/>
            <a:ext cx="2301240" cy="461665"/>
          </a:xfrm>
          <a:prstGeom prst="rect">
            <a:avLst/>
          </a:prstGeom>
          <a:noFill/>
        </p:spPr>
        <p:txBody>
          <a:bodyPr wrap="square" rtlCol="0">
            <a:spAutoFit/>
          </a:bodyPr>
          <a:lstStyle/>
          <a:p>
            <a:r>
              <a:rPr lang="en-US" sz="2400" b="1" dirty="0">
                <a:solidFill>
                  <a:srgbClr val="FF0000"/>
                </a:solidFill>
              </a:rPr>
              <a:t>Allowed</a:t>
            </a:r>
          </a:p>
        </p:txBody>
      </p:sp>
      <p:sp>
        <p:nvSpPr>
          <p:cNvPr id="5" name="TextBox 4"/>
          <p:cNvSpPr txBox="1"/>
          <p:nvPr/>
        </p:nvSpPr>
        <p:spPr>
          <a:xfrm>
            <a:off x="6560820" y="4043065"/>
            <a:ext cx="2301240" cy="461665"/>
          </a:xfrm>
          <a:prstGeom prst="rect">
            <a:avLst/>
          </a:prstGeom>
          <a:noFill/>
        </p:spPr>
        <p:txBody>
          <a:bodyPr wrap="square" rtlCol="0">
            <a:spAutoFit/>
          </a:bodyPr>
          <a:lstStyle/>
          <a:p>
            <a:r>
              <a:rPr lang="en-US" sz="2400" b="1" dirty="0">
                <a:solidFill>
                  <a:srgbClr val="FF0000"/>
                </a:solidFill>
              </a:rPr>
              <a:t>Allowed</a:t>
            </a:r>
          </a:p>
        </p:txBody>
      </p:sp>
      <p:sp>
        <p:nvSpPr>
          <p:cNvPr id="6" name="TextBox 5"/>
          <p:cNvSpPr txBox="1"/>
          <p:nvPr/>
        </p:nvSpPr>
        <p:spPr>
          <a:xfrm>
            <a:off x="8676640" y="4457594"/>
            <a:ext cx="2301240" cy="461665"/>
          </a:xfrm>
          <a:prstGeom prst="rect">
            <a:avLst/>
          </a:prstGeom>
          <a:noFill/>
        </p:spPr>
        <p:txBody>
          <a:bodyPr wrap="square" rtlCol="0">
            <a:spAutoFit/>
          </a:bodyPr>
          <a:lstStyle/>
          <a:p>
            <a:r>
              <a:rPr lang="en-US" sz="2400" b="1" dirty="0">
                <a:solidFill>
                  <a:srgbClr val="FF0000"/>
                </a:solidFill>
              </a:rPr>
              <a:t>Allowed</a:t>
            </a:r>
          </a:p>
        </p:txBody>
      </p:sp>
      <p:sp>
        <p:nvSpPr>
          <p:cNvPr id="7" name="TextBox 6"/>
          <p:cNvSpPr txBox="1"/>
          <p:nvPr/>
        </p:nvSpPr>
        <p:spPr>
          <a:xfrm>
            <a:off x="9387840" y="4886201"/>
            <a:ext cx="2301240" cy="461665"/>
          </a:xfrm>
          <a:prstGeom prst="rect">
            <a:avLst/>
          </a:prstGeom>
          <a:noFill/>
        </p:spPr>
        <p:txBody>
          <a:bodyPr wrap="square" rtlCol="0">
            <a:spAutoFit/>
          </a:bodyPr>
          <a:lstStyle/>
          <a:p>
            <a:r>
              <a:rPr lang="en-US" sz="2400" b="1" dirty="0">
                <a:solidFill>
                  <a:srgbClr val="FF0000"/>
                </a:solidFill>
              </a:rPr>
              <a:t>Allowed</a:t>
            </a:r>
          </a:p>
        </p:txBody>
      </p:sp>
      <p:sp>
        <p:nvSpPr>
          <p:cNvPr id="8" name="TextBox 7"/>
          <p:cNvSpPr txBox="1"/>
          <p:nvPr/>
        </p:nvSpPr>
        <p:spPr>
          <a:xfrm>
            <a:off x="6731000" y="5328557"/>
            <a:ext cx="2301240" cy="461665"/>
          </a:xfrm>
          <a:prstGeom prst="rect">
            <a:avLst/>
          </a:prstGeom>
          <a:noFill/>
        </p:spPr>
        <p:txBody>
          <a:bodyPr wrap="square" rtlCol="0">
            <a:spAutoFit/>
          </a:bodyPr>
          <a:lstStyle/>
          <a:p>
            <a:r>
              <a:rPr lang="en-US" sz="2400" b="1" dirty="0">
                <a:solidFill>
                  <a:srgbClr val="FF0000"/>
                </a:solidFill>
              </a:rPr>
              <a:t>Not Allowed</a:t>
            </a:r>
          </a:p>
        </p:txBody>
      </p:sp>
      <p:sp>
        <p:nvSpPr>
          <p:cNvPr id="9" name="TextBox 8"/>
          <p:cNvSpPr txBox="1"/>
          <p:nvPr/>
        </p:nvSpPr>
        <p:spPr>
          <a:xfrm>
            <a:off x="7086600" y="5770391"/>
            <a:ext cx="2301240" cy="461665"/>
          </a:xfrm>
          <a:prstGeom prst="rect">
            <a:avLst/>
          </a:prstGeom>
          <a:noFill/>
        </p:spPr>
        <p:txBody>
          <a:bodyPr wrap="square" rtlCol="0">
            <a:spAutoFit/>
          </a:bodyPr>
          <a:lstStyle/>
          <a:p>
            <a:r>
              <a:rPr lang="en-US" sz="2400" b="1" dirty="0">
                <a:solidFill>
                  <a:srgbClr val="FF0000"/>
                </a:solidFill>
              </a:rPr>
              <a:t>Not Allowed</a:t>
            </a:r>
          </a:p>
        </p:txBody>
      </p:sp>
    </p:spTree>
    <p:extLst>
      <p:ext uri="{BB962C8B-B14F-4D97-AF65-F5344CB8AC3E}">
        <p14:creationId xmlns:p14="http://schemas.microsoft.com/office/powerpoint/2010/main" val="11833283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3451-9D7C-477C-99E0-4AAA4A4A88E8}"/>
              </a:ext>
            </a:extLst>
          </p:cNvPr>
          <p:cNvSpPr>
            <a:spLocks noGrp="1"/>
          </p:cNvSpPr>
          <p:nvPr>
            <p:ph type="title"/>
          </p:nvPr>
        </p:nvSpPr>
        <p:spPr/>
        <p:txBody>
          <a:bodyPr>
            <a:normAutofit/>
          </a:bodyPr>
          <a:lstStyle/>
          <a:p>
            <a:r>
              <a:rPr lang="en-US" sz="4000" b="1" dirty="0">
                <a:solidFill>
                  <a:schemeClr val="tx2"/>
                </a:solidFill>
              </a:rPr>
              <a:t>The Assessment Process</a:t>
            </a:r>
          </a:p>
        </p:txBody>
      </p:sp>
      <p:graphicFrame>
        <p:nvGraphicFramePr>
          <p:cNvPr id="4" name="Content Placeholder 3">
            <a:extLst>
              <a:ext uri="{FF2B5EF4-FFF2-40B4-BE49-F238E27FC236}">
                <a16:creationId xmlns:a16="http://schemas.microsoft.com/office/drawing/2014/main" id="{A71BA30D-3349-4A2D-9F2D-056CECD5EF3F}"/>
              </a:ext>
            </a:extLst>
          </p:cNvPr>
          <p:cNvGraphicFramePr>
            <a:graphicFrameLocks noGrp="1"/>
          </p:cNvGraphicFramePr>
          <p:nvPr>
            <p:ph idx="1"/>
            <p:extLst>
              <p:ext uri="{D42A27DB-BD31-4B8C-83A1-F6EECF244321}">
                <p14:modId xmlns:p14="http://schemas.microsoft.com/office/powerpoint/2010/main" val="3610666610"/>
              </p:ext>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EEB871CE-1522-423F-9474-6763A6D84C88}"/>
              </a:ext>
            </a:extLst>
          </p:cNvPr>
          <p:cNvSpPr txBox="1"/>
          <p:nvPr/>
        </p:nvSpPr>
        <p:spPr>
          <a:xfrm>
            <a:off x="4959626" y="1798983"/>
            <a:ext cx="3458817" cy="707886"/>
          </a:xfrm>
          <a:prstGeom prst="rect">
            <a:avLst/>
          </a:prstGeom>
          <a:noFill/>
        </p:spPr>
        <p:txBody>
          <a:bodyPr wrap="square" rtlCol="0">
            <a:spAutoFit/>
          </a:bodyPr>
          <a:lstStyle/>
          <a:p>
            <a:r>
              <a:rPr lang="en-US" sz="2000" b="1" dirty="0">
                <a:solidFill>
                  <a:schemeClr val="bg2"/>
                </a:solidFill>
              </a:rPr>
              <a:t>Identifies the pretest the student should take</a:t>
            </a:r>
          </a:p>
        </p:txBody>
      </p:sp>
      <p:sp>
        <p:nvSpPr>
          <p:cNvPr id="7" name="TextBox 6">
            <a:extLst>
              <a:ext uri="{FF2B5EF4-FFF2-40B4-BE49-F238E27FC236}">
                <a16:creationId xmlns:a16="http://schemas.microsoft.com/office/drawing/2014/main" id="{DFCF81BD-02C5-493A-89DA-61E630BDEC4F}"/>
              </a:ext>
            </a:extLst>
          </p:cNvPr>
          <p:cNvSpPr txBox="1"/>
          <p:nvPr/>
        </p:nvSpPr>
        <p:spPr>
          <a:xfrm>
            <a:off x="5297556" y="2924899"/>
            <a:ext cx="3906078" cy="707886"/>
          </a:xfrm>
          <a:prstGeom prst="rect">
            <a:avLst/>
          </a:prstGeom>
          <a:noFill/>
        </p:spPr>
        <p:txBody>
          <a:bodyPr wrap="square" rtlCol="0">
            <a:spAutoFit/>
          </a:bodyPr>
          <a:lstStyle/>
          <a:p>
            <a:r>
              <a:rPr lang="en-US" sz="2000" b="1" dirty="0">
                <a:solidFill>
                  <a:schemeClr val="bg2"/>
                </a:solidFill>
              </a:rPr>
              <a:t>Establishes a baseline score and diagnoses learning needs</a:t>
            </a:r>
          </a:p>
        </p:txBody>
      </p:sp>
      <p:sp>
        <p:nvSpPr>
          <p:cNvPr id="8" name="TextBox 7">
            <a:extLst>
              <a:ext uri="{FF2B5EF4-FFF2-40B4-BE49-F238E27FC236}">
                <a16:creationId xmlns:a16="http://schemas.microsoft.com/office/drawing/2014/main" id="{5BFC0AE6-DF58-41AF-B205-A0158BE43F48}"/>
              </a:ext>
            </a:extLst>
          </p:cNvPr>
          <p:cNvSpPr txBox="1"/>
          <p:nvPr/>
        </p:nvSpPr>
        <p:spPr>
          <a:xfrm>
            <a:off x="6195392" y="4106724"/>
            <a:ext cx="4151243" cy="707886"/>
          </a:xfrm>
          <a:prstGeom prst="rect">
            <a:avLst/>
          </a:prstGeom>
          <a:noFill/>
        </p:spPr>
        <p:txBody>
          <a:bodyPr wrap="square" rtlCol="0">
            <a:spAutoFit/>
          </a:bodyPr>
          <a:lstStyle/>
          <a:p>
            <a:r>
              <a:rPr lang="en-US" sz="2000" b="1" dirty="0">
                <a:solidFill>
                  <a:schemeClr val="bg2"/>
                </a:solidFill>
              </a:rPr>
              <a:t>Includes targeted instruction based on information from tests</a:t>
            </a:r>
          </a:p>
        </p:txBody>
      </p:sp>
      <p:sp>
        <p:nvSpPr>
          <p:cNvPr id="9" name="TextBox 8">
            <a:extLst>
              <a:ext uri="{FF2B5EF4-FFF2-40B4-BE49-F238E27FC236}">
                <a16:creationId xmlns:a16="http://schemas.microsoft.com/office/drawing/2014/main" id="{63908909-B186-481B-873B-0B178A1F6064}"/>
              </a:ext>
            </a:extLst>
          </p:cNvPr>
          <p:cNvSpPr txBox="1"/>
          <p:nvPr/>
        </p:nvSpPr>
        <p:spPr>
          <a:xfrm>
            <a:off x="5178287" y="5139462"/>
            <a:ext cx="5907295" cy="707886"/>
          </a:xfrm>
          <a:prstGeom prst="rect">
            <a:avLst/>
          </a:prstGeom>
          <a:noFill/>
        </p:spPr>
        <p:txBody>
          <a:bodyPr wrap="square" rtlCol="0">
            <a:spAutoFit/>
          </a:bodyPr>
          <a:lstStyle/>
          <a:p>
            <a:r>
              <a:rPr lang="en-US" sz="2000" b="1" dirty="0">
                <a:solidFill>
                  <a:schemeClr val="bg2"/>
                </a:solidFill>
              </a:rPr>
              <a:t>Given after 70-100 hours of instruction. Results compared to previous test to determine progress</a:t>
            </a:r>
          </a:p>
        </p:txBody>
      </p:sp>
    </p:spTree>
    <p:extLst>
      <p:ext uri="{BB962C8B-B14F-4D97-AF65-F5344CB8AC3E}">
        <p14:creationId xmlns:p14="http://schemas.microsoft.com/office/powerpoint/2010/main" val="1333483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3451-9D7C-477C-99E0-4AAA4A4A88E8}"/>
              </a:ext>
            </a:extLst>
          </p:cNvPr>
          <p:cNvSpPr>
            <a:spLocks noGrp="1"/>
          </p:cNvSpPr>
          <p:nvPr>
            <p:ph type="title"/>
          </p:nvPr>
        </p:nvSpPr>
        <p:spPr/>
        <p:txBody>
          <a:bodyPr>
            <a:normAutofit/>
          </a:bodyPr>
          <a:lstStyle/>
          <a:p>
            <a:r>
              <a:rPr lang="en-US" sz="4000" b="1" dirty="0">
                <a:solidFill>
                  <a:schemeClr val="tx2"/>
                </a:solidFill>
              </a:rPr>
              <a:t>Intake Screening </a:t>
            </a:r>
          </a:p>
        </p:txBody>
      </p:sp>
      <p:sp>
        <p:nvSpPr>
          <p:cNvPr id="10" name="TextBox 9">
            <a:extLst>
              <a:ext uri="{FF2B5EF4-FFF2-40B4-BE49-F238E27FC236}">
                <a16:creationId xmlns:a16="http://schemas.microsoft.com/office/drawing/2014/main" id="{D5055B92-9409-4CC1-8B3E-1656FE9A52B6}"/>
              </a:ext>
            </a:extLst>
          </p:cNvPr>
          <p:cNvSpPr txBox="1"/>
          <p:nvPr/>
        </p:nvSpPr>
        <p:spPr>
          <a:xfrm>
            <a:off x="1104900" y="1475509"/>
            <a:ext cx="9980682" cy="4308872"/>
          </a:xfrm>
          <a:prstGeom prst="rect">
            <a:avLst/>
          </a:prstGeom>
          <a:noFill/>
        </p:spPr>
        <p:txBody>
          <a:bodyPr wrap="square" rtlCol="0">
            <a:spAutoFit/>
          </a:bodyPr>
          <a:lstStyle/>
          <a:p>
            <a:r>
              <a:rPr lang="en-US" sz="3200" b="1" dirty="0">
                <a:solidFill>
                  <a:schemeClr val="tx2"/>
                </a:solidFill>
              </a:rPr>
              <a:t>An Intake Screening process is crucial to identify test takers who should NOT be automatically administered a Locator or Appraisal because they have very low (pre-beginning level) basic skills.</a:t>
            </a:r>
          </a:p>
          <a:p>
            <a:pPr marL="457200" indent="-457200">
              <a:buFont typeface="Arial" panose="020B0604020202020204" pitchFamily="34" charset="0"/>
              <a:buChar char="•"/>
            </a:pPr>
            <a:r>
              <a:rPr lang="en-US" sz="3200" b="1" dirty="0">
                <a:solidFill>
                  <a:schemeClr val="tx2"/>
                </a:solidFill>
              </a:rPr>
              <a:t>Some test takers should be administered a Level A test.</a:t>
            </a:r>
          </a:p>
          <a:p>
            <a:pPr marL="457200" indent="-457200">
              <a:buFont typeface="Arial" panose="020B0604020202020204" pitchFamily="34" charset="0"/>
              <a:buChar char="•"/>
            </a:pPr>
            <a:r>
              <a:rPr lang="en-US" sz="3200" b="1" dirty="0">
                <a:solidFill>
                  <a:schemeClr val="tx2"/>
                </a:solidFill>
              </a:rPr>
              <a:t>Some test takers should be administered a Beginning Literacy test</a:t>
            </a:r>
          </a:p>
          <a:p>
            <a:endParaRPr lang="en-US" dirty="0"/>
          </a:p>
        </p:txBody>
      </p:sp>
      <p:sp>
        <p:nvSpPr>
          <p:cNvPr id="4" name="TextBox 3"/>
          <p:cNvSpPr txBox="1"/>
          <p:nvPr/>
        </p:nvSpPr>
        <p:spPr>
          <a:xfrm>
            <a:off x="10299032" y="151537"/>
            <a:ext cx="1684421" cy="646331"/>
          </a:xfrm>
          <a:prstGeom prst="rect">
            <a:avLst/>
          </a:prstGeom>
          <a:noFill/>
        </p:spPr>
        <p:txBody>
          <a:bodyPr wrap="square" rtlCol="0">
            <a:spAutoFit/>
          </a:bodyPr>
          <a:lstStyle/>
          <a:p>
            <a:r>
              <a:rPr lang="en-US" sz="3600" b="1" dirty="0">
                <a:solidFill>
                  <a:srgbClr val="FF0000"/>
                </a:solidFill>
              </a:rPr>
              <a:t>LINK </a:t>
            </a:r>
            <a:endParaRPr lang="en-US" sz="3600" dirty="0">
              <a:solidFill>
                <a:srgbClr val="FF0000"/>
              </a:solidFill>
            </a:endParaRPr>
          </a:p>
        </p:txBody>
      </p:sp>
    </p:spTree>
    <p:extLst>
      <p:ext uri="{BB962C8B-B14F-4D97-AF65-F5344CB8AC3E}">
        <p14:creationId xmlns:p14="http://schemas.microsoft.com/office/powerpoint/2010/main" val="27530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a:bodyPr>
          <a:lstStyle/>
          <a:p>
            <a:pPr lvl="1"/>
            <a:endParaRPr lang="en-US" dirty="0"/>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0F10CCFA-9720-4B79-87AD-568ED3307F7B}" type="slidenum">
              <a:rPr lang="en-US" smtClean="0"/>
              <a:t>24</a:t>
            </a:fld>
            <a:endParaRPr lang="en-US" dirty="0"/>
          </a:p>
        </p:txBody>
      </p:sp>
      <p:pic>
        <p:nvPicPr>
          <p:cNvPr id="6146" name="Picture 2" descr="imag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203" y="1752599"/>
            <a:ext cx="414188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1104899" y="1416048"/>
            <a:ext cx="5657851"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dirty="0">
                <a:solidFill>
                  <a:schemeClr val="tx2"/>
                </a:solidFill>
              </a:rPr>
              <a:t>The </a:t>
            </a:r>
            <a:r>
              <a:rPr lang="en-US" sz="2400" b="1" dirty="0">
                <a:solidFill>
                  <a:schemeClr val="tx2"/>
                </a:solidFill>
              </a:rPr>
              <a:t>Oral Screening</a:t>
            </a:r>
            <a:r>
              <a:rPr lang="en-US" sz="2400" dirty="0">
                <a:solidFill>
                  <a:schemeClr val="tx2"/>
                </a:solidFill>
              </a:rPr>
              <a:t> is an optional one-on-one oral interview used to screen ESL/ELL learners for taking listening and reading locators or appraisal tests. </a:t>
            </a:r>
          </a:p>
          <a:p>
            <a:pPr marL="742950" lvl="1" indent="-285750">
              <a:buFont typeface="Arial" panose="020B0604020202020204" pitchFamily="34" charset="0"/>
              <a:buChar char="•"/>
            </a:pPr>
            <a:r>
              <a:rPr lang="en-US" sz="2400" dirty="0">
                <a:solidFill>
                  <a:schemeClr val="tx2"/>
                </a:solidFill>
              </a:rPr>
              <a:t>six questions </a:t>
            </a:r>
          </a:p>
          <a:p>
            <a:pPr marL="742950" lvl="1" indent="-285750">
              <a:buFont typeface="Arial" panose="020B0604020202020204" pitchFamily="34" charset="0"/>
              <a:buChar char="•"/>
            </a:pPr>
            <a:r>
              <a:rPr lang="en-US" sz="2400" dirty="0">
                <a:solidFill>
                  <a:schemeClr val="tx2"/>
                </a:solidFill>
              </a:rPr>
              <a:t>5 minutes</a:t>
            </a:r>
          </a:p>
        </p:txBody>
      </p:sp>
      <p:sp>
        <p:nvSpPr>
          <p:cNvPr id="13" name="TextBox 12"/>
          <p:cNvSpPr txBox="1"/>
          <p:nvPr/>
        </p:nvSpPr>
        <p:spPr>
          <a:xfrm>
            <a:off x="1104898" y="3861257"/>
            <a:ext cx="5657851" cy="2677656"/>
          </a:xfrm>
          <a:prstGeom prst="rect">
            <a:avLst/>
          </a:prstGeom>
          <a:solidFill>
            <a:srgbClr val="CCFFCC"/>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a:solidFill>
                  <a:schemeClr val="tx2"/>
                </a:solidFill>
              </a:rPr>
              <a:t>The </a:t>
            </a:r>
            <a:r>
              <a:rPr lang="en-US" sz="2400" b="1" dirty="0">
                <a:solidFill>
                  <a:schemeClr val="tx2"/>
                </a:solidFill>
              </a:rPr>
              <a:t>Writing Screening</a:t>
            </a:r>
            <a:r>
              <a:rPr lang="en-US" sz="2400" dirty="0">
                <a:solidFill>
                  <a:schemeClr val="tx2"/>
                </a:solidFill>
              </a:rPr>
              <a:t> is an additional optional tool to screen ESL/ELL learners for taking reading and listening locators or appraisals.</a:t>
            </a:r>
          </a:p>
          <a:p>
            <a:r>
              <a:rPr lang="en-US" sz="2400" dirty="0">
                <a:solidFill>
                  <a:schemeClr val="tx2"/>
                </a:solidFill>
              </a:rPr>
              <a:t>Examinees write </a:t>
            </a:r>
          </a:p>
          <a:p>
            <a:pPr marL="742950" lvl="1" indent="-285750">
              <a:buFont typeface="Arial" panose="020B0604020202020204" pitchFamily="34" charset="0"/>
              <a:buChar char="•"/>
            </a:pPr>
            <a:r>
              <a:rPr lang="en-US" sz="2400" dirty="0">
                <a:solidFill>
                  <a:schemeClr val="tx2"/>
                </a:solidFill>
              </a:rPr>
              <a:t>two sentences that are dictated</a:t>
            </a:r>
          </a:p>
          <a:p>
            <a:pPr marL="742950" lvl="1" indent="-285750">
              <a:buFont typeface="Arial" panose="020B0604020202020204" pitchFamily="34" charset="0"/>
              <a:buChar char="•"/>
            </a:pPr>
            <a:r>
              <a:rPr lang="en-US" sz="2400" dirty="0">
                <a:solidFill>
                  <a:schemeClr val="tx2"/>
                </a:solidFill>
              </a:rPr>
              <a:t>5 minutes</a:t>
            </a:r>
          </a:p>
        </p:txBody>
      </p:sp>
      <p:sp>
        <p:nvSpPr>
          <p:cNvPr id="3" name="TextBox 2">
            <a:extLst>
              <a:ext uri="{FF2B5EF4-FFF2-40B4-BE49-F238E27FC236}">
                <a16:creationId xmlns:a16="http://schemas.microsoft.com/office/drawing/2014/main" id="{3FEA2C3C-D8C5-47B5-8607-7544D75B8E38}"/>
              </a:ext>
            </a:extLst>
          </p:cNvPr>
          <p:cNvSpPr txBox="1"/>
          <p:nvPr/>
        </p:nvSpPr>
        <p:spPr>
          <a:xfrm>
            <a:off x="1104898" y="462170"/>
            <a:ext cx="9980684" cy="707886"/>
          </a:xfrm>
          <a:prstGeom prst="rect">
            <a:avLst/>
          </a:prstGeom>
          <a:noFill/>
        </p:spPr>
        <p:txBody>
          <a:bodyPr wrap="square" rtlCol="0">
            <a:spAutoFit/>
          </a:bodyPr>
          <a:lstStyle/>
          <a:p>
            <a:r>
              <a:rPr lang="en-US" sz="4000" b="1" dirty="0">
                <a:solidFill>
                  <a:schemeClr val="tx2"/>
                </a:solidFill>
                <a:latin typeface="+mj-lt"/>
              </a:rPr>
              <a:t>Oral and Writing Screening for ELLs</a:t>
            </a:r>
          </a:p>
        </p:txBody>
      </p:sp>
    </p:spTree>
    <p:extLst>
      <p:ext uri="{BB962C8B-B14F-4D97-AF65-F5344CB8AC3E}">
        <p14:creationId xmlns:p14="http://schemas.microsoft.com/office/powerpoint/2010/main" val="74791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F10CCFA-9720-4B79-87AD-568ED3307F7B}" type="slidenum">
              <a:rPr lang="en-US" smtClean="0"/>
              <a:t>25</a:t>
            </a:fld>
            <a:endParaRPr lang="en-US"/>
          </a:p>
        </p:txBody>
      </p:sp>
      <p:sp>
        <p:nvSpPr>
          <p:cNvPr id="6" name="TextBox 5"/>
          <p:cNvSpPr txBox="1"/>
          <p:nvPr/>
        </p:nvSpPr>
        <p:spPr>
          <a:xfrm>
            <a:off x="8750184" y="1426474"/>
            <a:ext cx="3194059" cy="4832092"/>
          </a:xfrm>
          <a:prstGeom prst="rect">
            <a:avLst/>
          </a:prstGeom>
          <a:solidFill>
            <a:srgbClr val="CC99FF"/>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700" b="1" dirty="0">
                <a:solidFill>
                  <a:schemeClr val="tx2"/>
                </a:solidFill>
              </a:rPr>
              <a:t>Administering the </a:t>
            </a:r>
            <a:br>
              <a:rPr lang="en-US" sz="1700" b="1" dirty="0">
                <a:solidFill>
                  <a:schemeClr val="tx2"/>
                </a:solidFill>
              </a:rPr>
            </a:br>
            <a:r>
              <a:rPr lang="en-US" sz="1700" b="1" dirty="0">
                <a:solidFill>
                  <a:schemeClr val="tx2"/>
                </a:solidFill>
              </a:rPr>
              <a:t>Oral Screening</a:t>
            </a:r>
          </a:p>
          <a:p>
            <a:pPr algn="ctr"/>
            <a:endParaRPr lang="en-US" sz="1700" dirty="0"/>
          </a:p>
          <a:p>
            <a:pPr marL="285750" indent="-285750">
              <a:buFont typeface="Arial" panose="020B0604020202020204" pitchFamily="34" charset="0"/>
              <a:buChar char="•"/>
            </a:pPr>
            <a:r>
              <a:rPr lang="en-US" sz="1700" b="1" dirty="0">
                <a:solidFill>
                  <a:schemeClr val="tx2"/>
                </a:solidFill>
              </a:rPr>
              <a:t>Administer </a:t>
            </a:r>
            <a:br>
              <a:rPr lang="en-US" sz="1700" b="1" dirty="0">
                <a:solidFill>
                  <a:schemeClr val="tx2"/>
                </a:solidFill>
              </a:rPr>
            </a:br>
            <a:r>
              <a:rPr lang="en-US" sz="1700" b="1" dirty="0">
                <a:solidFill>
                  <a:schemeClr val="tx2"/>
                </a:solidFill>
              </a:rPr>
              <a:t>one-on-one</a:t>
            </a:r>
          </a:p>
          <a:p>
            <a:pPr marL="285750" indent="-285750">
              <a:buFont typeface="Arial" panose="020B0604020202020204" pitchFamily="34" charset="0"/>
              <a:buChar char="•"/>
            </a:pPr>
            <a:endParaRPr lang="en-US" sz="1700" b="1" dirty="0">
              <a:solidFill>
                <a:schemeClr val="tx2"/>
              </a:solidFill>
            </a:endParaRPr>
          </a:p>
          <a:p>
            <a:pPr marL="285750" indent="-285750">
              <a:buFont typeface="Arial" panose="020B0604020202020204" pitchFamily="34" charset="0"/>
              <a:buChar char="•"/>
            </a:pPr>
            <a:r>
              <a:rPr lang="en-US" sz="1700" b="1" dirty="0">
                <a:solidFill>
                  <a:schemeClr val="tx2"/>
                </a:solidFill>
              </a:rPr>
              <a:t>Introduce yourself</a:t>
            </a:r>
          </a:p>
          <a:p>
            <a:pPr marL="285750" indent="-285750">
              <a:buFont typeface="Arial" panose="020B0604020202020204" pitchFamily="34" charset="0"/>
              <a:buChar char="•"/>
            </a:pPr>
            <a:endParaRPr lang="en-US" sz="1700" b="1" dirty="0">
              <a:solidFill>
                <a:schemeClr val="tx2"/>
              </a:solidFill>
            </a:endParaRPr>
          </a:p>
          <a:p>
            <a:pPr marL="285750" indent="-285750">
              <a:buFont typeface="Arial" panose="020B0604020202020204" pitchFamily="34" charset="0"/>
              <a:buChar char="•"/>
            </a:pPr>
            <a:r>
              <a:rPr lang="en-US" sz="1700" b="1" dirty="0">
                <a:solidFill>
                  <a:schemeClr val="tx2"/>
                </a:solidFill>
              </a:rPr>
              <a:t>Ask the questions</a:t>
            </a:r>
          </a:p>
          <a:p>
            <a:endParaRPr lang="en-US" sz="1700" b="1" dirty="0">
              <a:solidFill>
                <a:schemeClr val="tx2"/>
              </a:solidFill>
            </a:endParaRPr>
          </a:p>
          <a:p>
            <a:pPr marL="742950" lvl="1" indent="-285750">
              <a:buFont typeface="Arial" panose="020B0604020202020204" pitchFamily="34" charset="0"/>
              <a:buChar char="•"/>
            </a:pPr>
            <a:r>
              <a:rPr lang="en-US" sz="1700" b="1" dirty="0">
                <a:solidFill>
                  <a:schemeClr val="tx2"/>
                </a:solidFill>
              </a:rPr>
              <a:t>Repeat the question once, if needed</a:t>
            </a:r>
          </a:p>
          <a:p>
            <a:pPr marL="742950" lvl="1" indent="-285750">
              <a:buFont typeface="Arial" panose="020B0604020202020204" pitchFamily="34" charset="0"/>
              <a:buChar char="•"/>
            </a:pPr>
            <a:endParaRPr lang="en-US" sz="1700" b="1" dirty="0">
              <a:solidFill>
                <a:schemeClr val="tx2"/>
              </a:solidFill>
            </a:endParaRPr>
          </a:p>
          <a:p>
            <a:pPr marL="742950" lvl="1" indent="-285750">
              <a:buFont typeface="Arial" panose="020B0604020202020204" pitchFamily="34" charset="0"/>
              <a:buChar char="•"/>
            </a:pPr>
            <a:r>
              <a:rPr lang="en-US" sz="1700" b="1" dirty="0">
                <a:solidFill>
                  <a:schemeClr val="tx2"/>
                </a:solidFill>
              </a:rPr>
              <a:t>Use the clarification questions, </a:t>
            </a:r>
            <a:br>
              <a:rPr lang="en-US" sz="1700" b="1" dirty="0">
                <a:solidFill>
                  <a:schemeClr val="tx2"/>
                </a:solidFill>
              </a:rPr>
            </a:br>
            <a:r>
              <a:rPr lang="en-US" sz="1700" b="1" dirty="0">
                <a:solidFill>
                  <a:schemeClr val="tx2"/>
                </a:solidFill>
              </a:rPr>
              <a:t>if needed</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graphicFrame>
        <p:nvGraphicFramePr>
          <p:cNvPr id="2" name="Table 1">
            <a:extLst>
              <a:ext uri="{FF2B5EF4-FFF2-40B4-BE49-F238E27FC236}">
                <a16:creationId xmlns:a16="http://schemas.microsoft.com/office/drawing/2014/main" id="{D4797492-2991-45DA-9D34-2543C1CF879F}"/>
              </a:ext>
            </a:extLst>
          </p:cNvPr>
          <p:cNvGraphicFramePr>
            <a:graphicFrameLocks noGrp="1"/>
          </p:cNvGraphicFramePr>
          <p:nvPr>
            <p:extLst>
              <p:ext uri="{D42A27DB-BD31-4B8C-83A1-F6EECF244321}">
                <p14:modId xmlns:p14="http://schemas.microsoft.com/office/powerpoint/2010/main" val="3034378647"/>
              </p:ext>
            </p:extLst>
          </p:nvPr>
        </p:nvGraphicFramePr>
        <p:xfrm>
          <a:off x="200838" y="219919"/>
          <a:ext cx="8550726" cy="6501557"/>
        </p:xfrm>
        <a:graphic>
          <a:graphicData uri="http://schemas.openxmlformats.org/drawingml/2006/table">
            <a:tbl>
              <a:tblPr firstRow="1" bandRow="1">
                <a:tableStyleId>{21E4AEA4-8DFA-4A89-87EB-49C32662AFE0}</a:tableStyleId>
              </a:tblPr>
              <a:tblGrid>
                <a:gridCol w="4486726">
                  <a:extLst>
                    <a:ext uri="{9D8B030D-6E8A-4147-A177-3AD203B41FA5}">
                      <a16:colId xmlns:a16="http://schemas.microsoft.com/office/drawing/2014/main" val="336315220"/>
                    </a:ext>
                  </a:extLst>
                </a:gridCol>
                <a:gridCol w="4064000">
                  <a:extLst>
                    <a:ext uri="{9D8B030D-6E8A-4147-A177-3AD203B41FA5}">
                      <a16:colId xmlns:a16="http://schemas.microsoft.com/office/drawing/2014/main" val="4216259857"/>
                    </a:ext>
                  </a:extLst>
                </a:gridCol>
              </a:tblGrid>
              <a:tr h="344597">
                <a:tc>
                  <a:txBody>
                    <a:bodyPr/>
                    <a:lstStyle/>
                    <a:p>
                      <a:r>
                        <a:rPr lang="en-US" sz="1600" dirty="0"/>
                        <a:t>Question</a:t>
                      </a:r>
                    </a:p>
                  </a:txBody>
                  <a:tcPr/>
                </a:tc>
                <a:tc>
                  <a:txBody>
                    <a:bodyPr/>
                    <a:lstStyle/>
                    <a:p>
                      <a:r>
                        <a:rPr lang="en-US" sz="1600" dirty="0"/>
                        <a:t>Response</a:t>
                      </a:r>
                    </a:p>
                  </a:txBody>
                  <a:tcPr/>
                </a:tc>
                <a:extLst>
                  <a:ext uri="{0D108BD9-81ED-4DB2-BD59-A6C34878D82A}">
                    <a16:rowId xmlns:a16="http://schemas.microsoft.com/office/drawing/2014/main" val="3435597737"/>
                  </a:ext>
                </a:extLst>
              </a:tr>
              <a:tr h="370840">
                <a:tc>
                  <a:txBody>
                    <a:bodyPr/>
                    <a:lstStyle/>
                    <a:p>
                      <a:r>
                        <a:rPr lang="en-US" sz="1600" b="1" dirty="0">
                          <a:solidFill>
                            <a:schemeClr val="tx2"/>
                          </a:solidFill>
                        </a:rPr>
                        <a:t>What’s your name?</a:t>
                      </a:r>
                    </a:p>
                  </a:txBody>
                  <a:tcPr/>
                </a:tc>
                <a:tc>
                  <a:txBody>
                    <a:bodyPr/>
                    <a:lstStyle/>
                    <a:p>
                      <a:r>
                        <a:rPr lang="en-US" sz="1600" dirty="0">
                          <a:solidFill>
                            <a:schemeClr val="tx2"/>
                          </a:solidFill>
                        </a:rPr>
                        <a:t>This question is not scored. It may be omitted if the tester knows the examinee.</a:t>
                      </a:r>
                    </a:p>
                  </a:txBody>
                  <a:tcPr/>
                </a:tc>
                <a:extLst>
                  <a:ext uri="{0D108BD9-81ED-4DB2-BD59-A6C34878D82A}">
                    <a16:rowId xmlns:a16="http://schemas.microsoft.com/office/drawing/2014/main" val="1896506403"/>
                  </a:ext>
                </a:extLst>
              </a:tr>
              <a:tr h="370840">
                <a:tc>
                  <a:txBody>
                    <a:bodyPr/>
                    <a:lstStyle/>
                    <a:p>
                      <a:pPr marL="342900" indent="-342900">
                        <a:buAutoNum type="arabicPeriod"/>
                      </a:pPr>
                      <a:r>
                        <a:rPr lang="en-US" sz="1600" b="1" dirty="0">
                          <a:solidFill>
                            <a:schemeClr val="tx2"/>
                          </a:solidFill>
                        </a:rPr>
                        <a:t>How long have you been in the United States? </a:t>
                      </a:r>
                      <a:r>
                        <a:rPr lang="en-US" sz="1600" i="1" dirty="0">
                          <a:solidFill>
                            <a:schemeClr val="tx2"/>
                          </a:solidFill>
                        </a:rPr>
                        <a:t>To clarify, ask:</a:t>
                      </a:r>
                    </a:p>
                    <a:p>
                      <a:pPr marL="0" indent="0">
                        <a:buNone/>
                      </a:pPr>
                      <a:r>
                        <a:rPr lang="en-US" sz="1600" dirty="0">
                          <a:solidFill>
                            <a:schemeClr val="tx2"/>
                          </a:solidFill>
                        </a:rPr>
                        <a:t>   </a:t>
                      </a:r>
                      <a:r>
                        <a:rPr lang="en-US" sz="1600" b="1" dirty="0">
                          <a:solidFill>
                            <a:schemeClr val="tx2"/>
                          </a:solidFill>
                        </a:rPr>
                        <a:t>When did you come to the United </a:t>
                      </a:r>
                    </a:p>
                    <a:p>
                      <a:pPr marL="0" indent="0">
                        <a:buNone/>
                      </a:pPr>
                      <a:r>
                        <a:rPr lang="en-US" sz="1600" b="1" dirty="0">
                          <a:solidFill>
                            <a:schemeClr val="tx2"/>
                          </a:solidFill>
                        </a:rPr>
                        <a:t>   States?</a:t>
                      </a:r>
                    </a:p>
                  </a:txBody>
                  <a:tcPr/>
                </a:tc>
                <a:tc>
                  <a:txBody>
                    <a:bodyPr/>
                    <a:lstStyle/>
                    <a:p>
                      <a:r>
                        <a:rPr lang="en-US" sz="1600" b="0" dirty="0">
                          <a:solidFill>
                            <a:schemeClr val="tx2"/>
                          </a:solidFill>
                        </a:rPr>
                        <a:t>Some possible responses:</a:t>
                      </a:r>
                    </a:p>
                    <a:p>
                      <a:r>
                        <a:rPr lang="en-US" sz="1600" b="1" dirty="0">
                          <a:solidFill>
                            <a:schemeClr val="tx2"/>
                          </a:solidFill>
                        </a:rPr>
                        <a:t>Four years; 1987; etc.</a:t>
                      </a:r>
                    </a:p>
                  </a:txBody>
                  <a:tcPr/>
                </a:tc>
                <a:extLst>
                  <a:ext uri="{0D108BD9-81ED-4DB2-BD59-A6C34878D82A}">
                    <a16:rowId xmlns:a16="http://schemas.microsoft.com/office/drawing/2014/main" val="4146385040"/>
                  </a:ext>
                </a:extLst>
              </a:tr>
              <a:tr h="370840">
                <a:tc>
                  <a:txBody>
                    <a:bodyPr/>
                    <a:lstStyle/>
                    <a:p>
                      <a:pPr marL="342900" indent="-342900">
                        <a:buAutoNum type="arabicPeriod" startAt="2"/>
                      </a:pPr>
                      <a:r>
                        <a:rPr lang="en-US" sz="1600" b="1" dirty="0">
                          <a:solidFill>
                            <a:schemeClr val="tx2"/>
                          </a:solidFill>
                        </a:rPr>
                        <a:t>Tell me why you want to learn </a:t>
                      </a:r>
                    </a:p>
                    <a:p>
                      <a:pPr marL="0" indent="0">
                        <a:buNone/>
                      </a:pPr>
                      <a:r>
                        <a:rPr lang="en-US" sz="1600" b="1" dirty="0">
                          <a:solidFill>
                            <a:schemeClr val="tx2"/>
                          </a:solidFill>
                        </a:rPr>
                        <a:t>   English. </a:t>
                      </a:r>
                      <a:r>
                        <a:rPr lang="en-US" sz="1600" i="1" dirty="0">
                          <a:solidFill>
                            <a:schemeClr val="tx2"/>
                          </a:solidFill>
                        </a:rPr>
                        <a:t>To clarify, ask:</a:t>
                      </a:r>
                    </a:p>
                    <a:p>
                      <a:pPr marL="0" indent="0">
                        <a:buNone/>
                      </a:pPr>
                      <a:r>
                        <a:rPr lang="en-US" sz="1600" dirty="0">
                          <a:solidFill>
                            <a:schemeClr val="tx2"/>
                          </a:solidFill>
                        </a:rPr>
                        <a:t>   </a:t>
                      </a:r>
                      <a:r>
                        <a:rPr lang="en-US" sz="1600" b="1" dirty="0">
                          <a:solidFill>
                            <a:schemeClr val="tx2"/>
                          </a:solidFill>
                        </a:rPr>
                        <a:t>Why do you want to study English?</a:t>
                      </a:r>
                    </a:p>
                  </a:txBody>
                  <a:tcPr/>
                </a:tc>
                <a:tc>
                  <a:txBody>
                    <a:bodyPr/>
                    <a:lstStyle/>
                    <a:p>
                      <a:r>
                        <a:rPr lang="en-US" sz="1600" dirty="0">
                          <a:solidFill>
                            <a:schemeClr val="tx2"/>
                          </a:solidFill>
                        </a:rPr>
                        <a:t>Any appropriate reason may be acceptable.</a:t>
                      </a:r>
                    </a:p>
                  </a:txBody>
                  <a:tcPr/>
                </a:tc>
                <a:extLst>
                  <a:ext uri="{0D108BD9-81ED-4DB2-BD59-A6C34878D82A}">
                    <a16:rowId xmlns:a16="http://schemas.microsoft.com/office/drawing/2014/main" val="3397119322"/>
                  </a:ext>
                </a:extLst>
              </a:tr>
              <a:tr h="370840">
                <a:tc>
                  <a:txBody>
                    <a:bodyPr/>
                    <a:lstStyle/>
                    <a:p>
                      <a:pPr marL="342900" indent="-342900">
                        <a:buAutoNum type="arabicPeriod" startAt="3"/>
                      </a:pPr>
                      <a:r>
                        <a:rPr lang="en-US" sz="1600" b="1" dirty="0">
                          <a:solidFill>
                            <a:schemeClr val="tx2"/>
                          </a:solidFill>
                        </a:rPr>
                        <a:t>Do you read in your native </a:t>
                      </a:r>
                    </a:p>
                    <a:p>
                      <a:pPr marL="0" indent="0">
                        <a:buNone/>
                      </a:pPr>
                      <a:r>
                        <a:rPr lang="en-US" sz="1600" b="1" dirty="0">
                          <a:solidFill>
                            <a:schemeClr val="tx2"/>
                          </a:solidFill>
                        </a:rPr>
                        <a:t>   language?</a:t>
                      </a:r>
                    </a:p>
                    <a:p>
                      <a:pPr marL="0" indent="0">
                        <a:buNone/>
                      </a:pPr>
                      <a:r>
                        <a:rPr lang="en-US" sz="1600" dirty="0">
                          <a:solidFill>
                            <a:schemeClr val="tx2"/>
                          </a:solidFill>
                        </a:rPr>
                        <a:t>   </a:t>
                      </a:r>
                      <a:r>
                        <a:rPr lang="en-US" sz="1600" i="1" dirty="0">
                          <a:solidFill>
                            <a:schemeClr val="tx2"/>
                          </a:solidFill>
                        </a:rPr>
                        <a:t>If Yes, ask: </a:t>
                      </a:r>
                      <a:r>
                        <a:rPr lang="en-US" sz="1600" b="1" dirty="0">
                          <a:solidFill>
                            <a:schemeClr val="tx2"/>
                          </a:solidFill>
                        </a:rPr>
                        <a:t>What do you like to read?</a:t>
                      </a:r>
                    </a:p>
                    <a:p>
                      <a:pPr marL="0" indent="0">
                        <a:buNone/>
                      </a:pPr>
                      <a:r>
                        <a:rPr lang="en-US" sz="1600" dirty="0">
                          <a:solidFill>
                            <a:schemeClr val="tx2"/>
                          </a:solidFill>
                        </a:rPr>
                        <a:t>   </a:t>
                      </a:r>
                      <a:r>
                        <a:rPr lang="en-US" sz="1600" i="1" dirty="0">
                          <a:solidFill>
                            <a:schemeClr val="tx2"/>
                          </a:solidFill>
                        </a:rPr>
                        <a:t>If No, ask: </a:t>
                      </a:r>
                      <a:r>
                        <a:rPr lang="en-US" sz="1600" b="1" dirty="0">
                          <a:solidFill>
                            <a:schemeClr val="tx2"/>
                          </a:solidFill>
                        </a:rPr>
                        <a:t>Why not?</a:t>
                      </a:r>
                    </a:p>
                  </a:txBody>
                  <a:tcPr/>
                </a:tc>
                <a:tc>
                  <a:txBody>
                    <a:bodyPr/>
                    <a:lstStyle/>
                    <a:p>
                      <a:r>
                        <a:rPr lang="en-US" sz="1600" b="1" dirty="0">
                          <a:solidFill>
                            <a:schemeClr val="tx2"/>
                          </a:solidFill>
                        </a:rPr>
                        <a:t>Yes.</a:t>
                      </a:r>
                    </a:p>
                    <a:p>
                      <a:r>
                        <a:rPr lang="en-US" sz="1600" dirty="0">
                          <a:solidFill>
                            <a:schemeClr val="tx2"/>
                          </a:solidFill>
                        </a:rPr>
                        <a:t>Some possible responses: names of books, types of books, subjects</a:t>
                      </a:r>
                    </a:p>
                    <a:p>
                      <a:r>
                        <a:rPr lang="en-US" sz="1600" b="1" dirty="0">
                          <a:solidFill>
                            <a:schemeClr val="tx2"/>
                          </a:solidFill>
                        </a:rPr>
                        <a:t>No.</a:t>
                      </a:r>
                    </a:p>
                    <a:p>
                      <a:r>
                        <a:rPr lang="en-US" sz="1600" dirty="0">
                          <a:solidFill>
                            <a:schemeClr val="tx2"/>
                          </a:solidFill>
                        </a:rPr>
                        <a:t>Some possible responses: I didn’t go to school in my country; I can’t read; I have no time to read; etc.</a:t>
                      </a:r>
                    </a:p>
                  </a:txBody>
                  <a:tcPr/>
                </a:tc>
                <a:extLst>
                  <a:ext uri="{0D108BD9-81ED-4DB2-BD59-A6C34878D82A}">
                    <a16:rowId xmlns:a16="http://schemas.microsoft.com/office/drawing/2014/main" val="602375926"/>
                  </a:ext>
                </a:extLst>
              </a:tr>
              <a:tr h="370840">
                <a:tc>
                  <a:txBody>
                    <a:bodyPr/>
                    <a:lstStyle/>
                    <a:p>
                      <a:pPr marL="0" indent="0">
                        <a:buNone/>
                      </a:pPr>
                      <a:r>
                        <a:rPr lang="en-US" sz="1600" dirty="0">
                          <a:solidFill>
                            <a:schemeClr val="tx2"/>
                          </a:solidFill>
                        </a:rPr>
                        <a:t>4. </a:t>
                      </a:r>
                      <a:r>
                        <a:rPr lang="en-US" sz="1600" b="1" dirty="0">
                          <a:solidFill>
                            <a:schemeClr val="tx2"/>
                          </a:solidFill>
                        </a:rPr>
                        <a:t>What work did you do in your home </a:t>
                      </a:r>
                    </a:p>
                    <a:p>
                      <a:pPr marL="0" indent="0">
                        <a:buNone/>
                      </a:pPr>
                      <a:r>
                        <a:rPr lang="en-US" sz="1600" b="1" dirty="0">
                          <a:solidFill>
                            <a:schemeClr val="tx2"/>
                          </a:solidFill>
                        </a:rPr>
                        <a:t>   country? </a:t>
                      </a:r>
                      <a:r>
                        <a:rPr lang="en-US" sz="1600" dirty="0">
                          <a:solidFill>
                            <a:schemeClr val="tx2"/>
                          </a:solidFill>
                        </a:rPr>
                        <a:t>Or </a:t>
                      </a:r>
                    </a:p>
                    <a:p>
                      <a:pPr marL="0" indent="0">
                        <a:buNone/>
                      </a:pPr>
                      <a:r>
                        <a:rPr lang="en-US" sz="1600" dirty="0">
                          <a:solidFill>
                            <a:schemeClr val="tx2"/>
                          </a:solidFill>
                        </a:rPr>
                        <a:t>   </a:t>
                      </a:r>
                      <a:r>
                        <a:rPr lang="en-US" sz="1600" b="1" dirty="0">
                          <a:solidFill>
                            <a:schemeClr val="tx2"/>
                          </a:solidFill>
                        </a:rPr>
                        <a:t>What work are you doing now?</a:t>
                      </a:r>
                    </a:p>
                  </a:txBody>
                  <a:tcPr/>
                </a:tc>
                <a:tc>
                  <a:txBody>
                    <a:bodyPr/>
                    <a:lstStyle/>
                    <a:p>
                      <a:r>
                        <a:rPr lang="en-US" sz="1600" dirty="0">
                          <a:solidFill>
                            <a:schemeClr val="tx2"/>
                          </a:solidFill>
                        </a:rPr>
                        <a:t>Any appropriate response is acceptable. If the person has not worked, expressing that fact is also correct.</a:t>
                      </a:r>
                    </a:p>
                  </a:txBody>
                  <a:tcPr/>
                </a:tc>
                <a:extLst>
                  <a:ext uri="{0D108BD9-81ED-4DB2-BD59-A6C34878D82A}">
                    <a16:rowId xmlns:a16="http://schemas.microsoft.com/office/drawing/2014/main" val="3390084468"/>
                  </a:ext>
                </a:extLst>
              </a:tr>
              <a:tr h="370840">
                <a:tc>
                  <a:txBody>
                    <a:bodyPr/>
                    <a:lstStyle/>
                    <a:p>
                      <a:pPr marL="0" indent="0">
                        <a:buNone/>
                      </a:pPr>
                      <a:r>
                        <a:rPr lang="en-US" sz="1600" dirty="0">
                          <a:solidFill>
                            <a:schemeClr val="tx2"/>
                          </a:solidFill>
                        </a:rPr>
                        <a:t>5. </a:t>
                      </a:r>
                      <a:r>
                        <a:rPr lang="en-US" sz="1600" b="1" dirty="0">
                          <a:solidFill>
                            <a:schemeClr val="tx2"/>
                          </a:solidFill>
                        </a:rPr>
                        <a:t>How many years did you go to school</a:t>
                      </a:r>
                    </a:p>
                    <a:p>
                      <a:pPr marL="0" indent="0">
                        <a:buNone/>
                      </a:pPr>
                      <a:r>
                        <a:rPr lang="en-US" sz="1600" b="1" dirty="0">
                          <a:solidFill>
                            <a:schemeClr val="tx2"/>
                          </a:solidFill>
                        </a:rPr>
                        <a:t>   in your country? </a:t>
                      </a:r>
                      <a:r>
                        <a:rPr lang="en-US" sz="1600" i="1" dirty="0">
                          <a:solidFill>
                            <a:schemeClr val="tx2"/>
                          </a:solidFill>
                        </a:rPr>
                        <a:t>To clarify ask:</a:t>
                      </a:r>
                    </a:p>
                    <a:p>
                      <a:pPr marL="0" indent="0">
                        <a:buNone/>
                      </a:pPr>
                      <a:r>
                        <a:rPr lang="en-US" sz="1600" dirty="0">
                          <a:solidFill>
                            <a:schemeClr val="tx2"/>
                          </a:solidFill>
                        </a:rPr>
                        <a:t>   </a:t>
                      </a:r>
                      <a:r>
                        <a:rPr lang="en-US" sz="1600" b="1" dirty="0">
                          <a:solidFill>
                            <a:schemeClr val="tx2"/>
                          </a:solidFill>
                        </a:rPr>
                        <a:t>How long did you go to school in</a:t>
                      </a:r>
                    </a:p>
                    <a:p>
                      <a:pPr marL="0" indent="0">
                        <a:buNone/>
                      </a:pPr>
                      <a:r>
                        <a:rPr lang="en-US" sz="1600" b="1" dirty="0">
                          <a:solidFill>
                            <a:schemeClr val="tx2"/>
                          </a:solidFill>
                        </a:rPr>
                        <a:t>   your country?</a:t>
                      </a:r>
                    </a:p>
                  </a:txBody>
                  <a:tcPr/>
                </a:tc>
                <a:tc>
                  <a:txBody>
                    <a:bodyPr/>
                    <a:lstStyle/>
                    <a:p>
                      <a:r>
                        <a:rPr lang="en-US" sz="1600" dirty="0">
                          <a:solidFill>
                            <a:schemeClr val="tx2"/>
                          </a:solidFill>
                        </a:rPr>
                        <a:t>Any appropriate response is acceptable.</a:t>
                      </a:r>
                    </a:p>
                  </a:txBody>
                  <a:tcPr/>
                </a:tc>
                <a:extLst>
                  <a:ext uri="{0D108BD9-81ED-4DB2-BD59-A6C34878D82A}">
                    <a16:rowId xmlns:a16="http://schemas.microsoft.com/office/drawing/2014/main" val="1102752953"/>
                  </a:ext>
                </a:extLst>
              </a:tr>
            </a:tbl>
          </a:graphicData>
        </a:graphic>
      </p:graphicFrame>
      <p:sp>
        <p:nvSpPr>
          <p:cNvPr id="8" name="Left Arrow 7"/>
          <p:cNvSpPr/>
          <p:nvPr/>
        </p:nvSpPr>
        <p:spPr>
          <a:xfrm>
            <a:off x="8750184" y="5594351"/>
            <a:ext cx="2209800" cy="762000"/>
          </a:xfrm>
          <a:prstGeom prst="leftArrow">
            <a:avLst/>
          </a:prstGeom>
          <a:solidFill>
            <a:srgbClr val="7030A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200" i="1" dirty="0"/>
              <a:t>Form 80 Appraisal TAM,    pages 14 &amp; 15</a:t>
            </a:r>
          </a:p>
        </p:txBody>
      </p:sp>
    </p:spTree>
    <p:extLst>
      <p:ext uri="{BB962C8B-B14F-4D97-AF65-F5344CB8AC3E}">
        <p14:creationId xmlns:p14="http://schemas.microsoft.com/office/powerpoint/2010/main" val="144113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27051" y="152400"/>
            <a:ext cx="9958531" cy="952500"/>
          </a:xfrm>
          <a:solidFill>
            <a:srgbClr val="CC99FF"/>
          </a:solidFill>
          <a:ln>
            <a:solidFill>
              <a:schemeClr val="tx1"/>
            </a:solidFill>
          </a:ln>
        </p:spPr>
        <p:style>
          <a:lnRef idx="1">
            <a:schemeClr val="accent2"/>
          </a:lnRef>
          <a:fillRef idx="2">
            <a:schemeClr val="accent2"/>
          </a:fillRef>
          <a:effectRef idx="1">
            <a:schemeClr val="accent2"/>
          </a:effectRef>
          <a:fontRef idx="minor">
            <a:schemeClr val="dk1"/>
          </a:fontRef>
        </p:style>
        <p:txBody>
          <a:bodyPr anchor="ctr">
            <a:normAutofit/>
          </a:bodyPr>
          <a:lstStyle/>
          <a:p>
            <a:r>
              <a:rPr lang="en-US" sz="4000" b="1" dirty="0">
                <a:solidFill>
                  <a:schemeClr val="tx2"/>
                </a:solidFill>
                <a:latin typeface="+mj-lt"/>
              </a:rPr>
              <a:t>Scoring Rubric – Oral Screening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47876650"/>
              </p:ext>
            </p:extLst>
          </p:nvPr>
        </p:nvGraphicFramePr>
        <p:xfrm>
          <a:off x="1127051" y="1427824"/>
          <a:ext cx="9958530" cy="5100568"/>
        </p:xfrm>
        <a:graphic>
          <a:graphicData uri="http://schemas.openxmlformats.org/drawingml/2006/table">
            <a:tbl>
              <a:tblPr>
                <a:tableStyleId>{5C22544A-7EE6-4342-B048-85BDC9FD1C3A}</a:tableStyleId>
              </a:tblPr>
              <a:tblGrid>
                <a:gridCol w="1099566">
                  <a:extLst>
                    <a:ext uri="{9D8B030D-6E8A-4147-A177-3AD203B41FA5}">
                      <a16:colId xmlns:a16="http://schemas.microsoft.com/office/drawing/2014/main" val="20000"/>
                    </a:ext>
                  </a:extLst>
                </a:gridCol>
                <a:gridCol w="8858964">
                  <a:extLst>
                    <a:ext uri="{9D8B030D-6E8A-4147-A177-3AD203B41FA5}">
                      <a16:colId xmlns:a16="http://schemas.microsoft.com/office/drawing/2014/main" val="20001"/>
                    </a:ext>
                  </a:extLst>
                </a:gridCol>
              </a:tblGrid>
              <a:tr h="572027">
                <a:tc>
                  <a:txBody>
                    <a:bodyPr/>
                    <a:lstStyle/>
                    <a:p>
                      <a:pPr marL="0" marR="0" algn="ctr">
                        <a:lnSpc>
                          <a:spcPct val="115000"/>
                        </a:lnSpc>
                        <a:spcBef>
                          <a:spcPts val="200"/>
                        </a:spcBef>
                        <a:spcAft>
                          <a:spcPts val="200"/>
                        </a:spcAft>
                      </a:pPr>
                      <a:r>
                        <a:rPr lang="en-US" sz="1800" b="0" cap="none" spc="0" dirty="0">
                          <a:ln w="10541" cmpd="sng">
                            <a:solidFill>
                              <a:schemeClr val="accent1">
                                <a:shade val="88000"/>
                                <a:satMod val="110000"/>
                              </a:schemeClr>
                            </a:solidFill>
                            <a:prstDash val="solid"/>
                          </a:ln>
                          <a:solidFill>
                            <a:schemeClr val="tx2"/>
                          </a:solidFill>
                          <a:effectLst/>
                        </a:rPr>
                        <a:t>Points</a:t>
                      </a:r>
                      <a:endParaRPr lang="en-US" sz="2400" b="0" cap="none" spc="0" dirty="0">
                        <a:ln w="10541" cmpd="sng">
                          <a:solidFill>
                            <a:schemeClr val="accent1">
                              <a:shade val="88000"/>
                              <a:satMod val="110000"/>
                            </a:schemeClr>
                          </a:solidFill>
                          <a:prstDash val="solid"/>
                        </a:ln>
                        <a:solidFill>
                          <a:schemeClr val="tx2"/>
                        </a:solidFill>
                        <a:effectLst/>
                        <a:latin typeface="Book Antiqua"/>
                        <a:ea typeface="Times"/>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200"/>
                        </a:spcBef>
                        <a:spcAft>
                          <a:spcPts val="200"/>
                        </a:spcAft>
                      </a:pPr>
                      <a:r>
                        <a:rPr lang="en-US" sz="1800" b="0" cap="none" spc="0" dirty="0">
                          <a:ln w="10541" cmpd="sng">
                            <a:solidFill>
                              <a:schemeClr val="accent1">
                                <a:shade val="88000"/>
                                <a:satMod val="110000"/>
                              </a:schemeClr>
                            </a:solidFill>
                            <a:prstDash val="solid"/>
                          </a:ln>
                          <a:solidFill>
                            <a:schemeClr val="tx2"/>
                          </a:solidFill>
                          <a:effectLst/>
                        </a:rPr>
                        <a:t>Guidelines</a:t>
                      </a:r>
                      <a:endParaRPr lang="en-US" sz="2400" b="0" cap="none" spc="0" dirty="0">
                        <a:ln w="10541" cmpd="sng">
                          <a:solidFill>
                            <a:schemeClr val="accent1">
                              <a:shade val="88000"/>
                              <a:satMod val="110000"/>
                            </a:schemeClr>
                          </a:solidFill>
                          <a:prstDash val="solid"/>
                        </a:ln>
                        <a:solidFill>
                          <a:schemeClr val="tx2"/>
                        </a:solidFill>
                        <a:effectLst/>
                        <a:latin typeface="Book Antiqua"/>
                        <a:ea typeface="Times"/>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58221">
                <a:tc>
                  <a:txBody>
                    <a:bodyPr/>
                    <a:lstStyle/>
                    <a:p>
                      <a:pPr marL="0" marR="0" algn="ctr">
                        <a:lnSpc>
                          <a:spcPts val="1050"/>
                        </a:lnSpc>
                        <a:spcBef>
                          <a:spcPts val="200"/>
                        </a:spcBef>
                        <a:spcAft>
                          <a:spcPts val="200"/>
                        </a:spcAft>
                      </a:pPr>
                      <a:endParaRPr lang="en-US" sz="1800" b="1" dirty="0">
                        <a:solidFill>
                          <a:schemeClr val="tx2"/>
                        </a:solidFill>
                        <a:effectLst/>
                      </a:endParaRPr>
                    </a:p>
                    <a:p>
                      <a:pPr marL="0" marR="0" algn="ctr">
                        <a:lnSpc>
                          <a:spcPts val="1050"/>
                        </a:lnSpc>
                        <a:spcBef>
                          <a:spcPts val="200"/>
                        </a:spcBef>
                        <a:spcAft>
                          <a:spcPts val="200"/>
                        </a:spcAft>
                      </a:pPr>
                      <a:r>
                        <a:rPr lang="en-US" sz="1800" b="1" dirty="0">
                          <a:solidFill>
                            <a:schemeClr val="tx2"/>
                          </a:solidFill>
                          <a:effectLst/>
                        </a:rPr>
                        <a:t>0</a:t>
                      </a:r>
                      <a:endParaRPr lang="en-US" sz="2400" b="1" dirty="0">
                        <a:solidFill>
                          <a:schemeClr val="tx2"/>
                        </a:solidFill>
                        <a:effectLst/>
                        <a:latin typeface="Book Antiqua"/>
                        <a:ea typeface="Times"/>
                        <a:cs typeface="Times New Roman"/>
                      </a:endParaRPr>
                    </a:p>
                  </a:txBody>
                  <a:tcPr marL="68580" marR="68580" marT="36576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algn="l">
                        <a:lnSpc>
                          <a:spcPct val="100000"/>
                        </a:lnSpc>
                        <a:spcBef>
                          <a:spcPts val="200"/>
                        </a:spcBef>
                        <a:spcAft>
                          <a:spcPts val="200"/>
                        </a:spcAft>
                      </a:pPr>
                      <a:r>
                        <a:rPr lang="en-US" sz="1800" b="1" i="1" dirty="0">
                          <a:solidFill>
                            <a:schemeClr val="tx2"/>
                          </a:solidFill>
                          <a:effectLst/>
                        </a:rPr>
                        <a:t>No answer, incomprehensible, or does not answer the question.</a:t>
                      </a:r>
                    </a:p>
                    <a:p>
                      <a:pPr marL="548640" marR="0" lvl="1" algn="l">
                        <a:lnSpc>
                          <a:spcPct val="100000"/>
                        </a:lnSpc>
                        <a:spcBef>
                          <a:spcPts val="0"/>
                        </a:spcBef>
                        <a:spcAft>
                          <a:spcPts val="300"/>
                        </a:spcAft>
                      </a:pPr>
                      <a:r>
                        <a:rPr lang="en-US" sz="1800" dirty="0">
                          <a:solidFill>
                            <a:schemeClr val="tx2"/>
                          </a:solidFill>
                          <a:effectLst/>
                        </a:rPr>
                        <a:t>Note: If the examinee responds, “I don’t know,” it is up to the administrator to determine whether this answer represents an appropriate response or lack of comprehension.</a:t>
                      </a:r>
                      <a:endParaRPr lang="en-US" sz="2400" dirty="0">
                        <a:solidFill>
                          <a:schemeClr val="tx2"/>
                        </a:solidFill>
                        <a:effectLst/>
                        <a:latin typeface="Book Antiqua"/>
                        <a:ea typeface="Times"/>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12099">
                <a:tc>
                  <a:txBody>
                    <a:bodyPr/>
                    <a:lstStyle/>
                    <a:p>
                      <a:pPr marL="0" marR="0" algn="ctr">
                        <a:lnSpc>
                          <a:spcPts val="1050"/>
                        </a:lnSpc>
                        <a:spcBef>
                          <a:spcPts val="200"/>
                        </a:spcBef>
                        <a:spcAft>
                          <a:spcPts val="200"/>
                        </a:spcAft>
                      </a:pPr>
                      <a:r>
                        <a:rPr lang="en-US" sz="1800" b="1" dirty="0">
                          <a:solidFill>
                            <a:schemeClr val="tx2"/>
                          </a:solidFill>
                          <a:effectLst/>
                        </a:rPr>
                        <a:t>1</a:t>
                      </a:r>
                      <a:endParaRPr lang="en-US" sz="2400" b="1" dirty="0">
                        <a:solidFill>
                          <a:schemeClr val="tx2"/>
                        </a:solidFill>
                        <a:effectLst/>
                        <a:latin typeface="Book Antiqua"/>
                        <a:ea typeface="Times"/>
                        <a:cs typeface="Times New Roman"/>
                      </a:endParaRPr>
                    </a:p>
                  </a:txBody>
                  <a:tcPr marL="68580" marR="68580" marT="36576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algn="l">
                        <a:lnSpc>
                          <a:spcPct val="100000"/>
                        </a:lnSpc>
                        <a:spcBef>
                          <a:spcPts val="200"/>
                        </a:spcBef>
                        <a:spcAft>
                          <a:spcPts val="200"/>
                        </a:spcAft>
                      </a:pPr>
                      <a:r>
                        <a:rPr lang="en-US" sz="1800" b="1" i="1" dirty="0">
                          <a:solidFill>
                            <a:schemeClr val="tx2"/>
                          </a:solidFill>
                          <a:effectLst/>
                        </a:rPr>
                        <a:t>Comprehensible but not grammatically correct.</a:t>
                      </a:r>
                      <a:endParaRPr lang="en-US" sz="2400" b="1" i="1" dirty="0">
                        <a:solidFill>
                          <a:schemeClr val="tx2"/>
                        </a:solidFill>
                        <a:effectLst/>
                      </a:endParaRPr>
                    </a:p>
                    <a:p>
                      <a:pPr marL="548640" marR="0" lvl="1" algn="l">
                        <a:lnSpc>
                          <a:spcPct val="100000"/>
                        </a:lnSpc>
                        <a:spcBef>
                          <a:spcPts val="0"/>
                        </a:spcBef>
                        <a:spcAft>
                          <a:spcPts val="300"/>
                        </a:spcAft>
                      </a:pPr>
                      <a:r>
                        <a:rPr lang="en-US" sz="1800" i="1" dirty="0">
                          <a:solidFill>
                            <a:schemeClr val="tx2"/>
                          </a:solidFill>
                          <a:effectLst/>
                        </a:rPr>
                        <a:t>Note:  Comprehensible = understandable and relevant</a:t>
                      </a:r>
                      <a:endParaRPr lang="en-US" sz="2400" i="1" dirty="0">
                        <a:solidFill>
                          <a:schemeClr val="tx2"/>
                        </a:solidFill>
                        <a:effectLst/>
                        <a:latin typeface="Book Antiqua"/>
                        <a:ea typeface="Times"/>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58221">
                <a:tc>
                  <a:txBody>
                    <a:bodyPr/>
                    <a:lstStyle/>
                    <a:p>
                      <a:pPr marL="0" marR="0" algn="ctr">
                        <a:lnSpc>
                          <a:spcPts val="1050"/>
                        </a:lnSpc>
                        <a:spcBef>
                          <a:spcPts val="200"/>
                        </a:spcBef>
                        <a:spcAft>
                          <a:spcPts val="200"/>
                        </a:spcAft>
                      </a:pPr>
                      <a:endParaRPr lang="en-US" sz="1800" b="1" dirty="0">
                        <a:solidFill>
                          <a:schemeClr val="tx2"/>
                        </a:solidFill>
                        <a:effectLst/>
                      </a:endParaRPr>
                    </a:p>
                    <a:p>
                      <a:pPr marL="0" marR="0" algn="ctr">
                        <a:lnSpc>
                          <a:spcPts val="1050"/>
                        </a:lnSpc>
                        <a:spcBef>
                          <a:spcPts val="200"/>
                        </a:spcBef>
                        <a:spcAft>
                          <a:spcPts val="200"/>
                        </a:spcAft>
                      </a:pPr>
                      <a:r>
                        <a:rPr lang="en-US" sz="1800" b="1" dirty="0">
                          <a:solidFill>
                            <a:schemeClr val="tx2"/>
                          </a:solidFill>
                          <a:effectLst/>
                        </a:rPr>
                        <a:t>2</a:t>
                      </a:r>
                      <a:endParaRPr lang="en-US" sz="2400" b="1" dirty="0">
                        <a:solidFill>
                          <a:schemeClr val="tx2"/>
                        </a:solidFill>
                        <a:effectLst/>
                        <a:latin typeface="Book Antiqua"/>
                        <a:ea typeface="Times"/>
                        <a:cs typeface="Times New Roman"/>
                      </a:endParaRPr>
                    </a:p>
                  </a:txBody>
                  <a:tcPr marL="68580" marR="68580" marT="36576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algn="l">
                        <a:lnSpc>
                          <a:spcPct val="100000"/>
                        </a:lnSpc>
                        <a:spcBef>
                          <a:spcPts val="200"/>
                        </a:spcBef>
                        <a:spcAft>
                          <a:spcPts val="200"/>
                        </a:spcAft>
                      </a:pPr>
                      <a:r>
                        <a:rPr lang="en-US" sz="1800" b="1" i="1" dirty="0">
                          <a:solidFill>
                            <a:schemeClr val="tx2"/>
                          </a:solidFill>
                          <a:effectLst/>
                        </a:rPr>
                        <a:t>Comprehensible and grammatically correct.</a:t>
                      </a:r>
                      <a:endParaRPr lang="en-US" sz="2400" b="1" i="1" dirty="0">
                        <a:solidFill>
                          <a:schemeClr val="tx2"/>
                        </a:solidFill>
                        <a:effectLst/>
                      </a:endParaRPr>
                    </a:p>
                    <a:p>
                      <a:pPr marL="548640" marR="0" lvl="1" algn="l">
                        <a:lnSpc>
                          <a:spcPct val="100000"/>
                        </a:lnSpc>
                        <a:spcBef>
                          <a:spcPts val="0"/>
                        </a:spcBef>
                        <a:spcAft>
                          <a:spcPts val="300"/>
                        </a:spcAft>
                      </a:pPr>
                      <a:r>
                        <a:rPr lang="en-US" sz="1800" i="1" dirty="0">
                          <a:solidFill>
                            <a:schemeClr val="tx2"/>
                          </a:solidFill>
                          <a:effectLst/>
                        </a:rPr>
                        <a:t>Note:  Answers that are appropriate and represent what a native speaker would provide would be given 2 points; therefore, some one-word answers would be given 2 points.</a:t>
                      </a:r>
                      <a:endParaRPr lang="en-US" sz="2400" i="1" dirty="0">
                        <a:solidFill>
                          <a:schemeClr val="tx2"/>
                        </a:solidFill>
                        <a:effectLst/>
                        <a:latin typeface="Book Antiqua"/>
                        <a:ea typeface="Times"/>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Slide Number Placeholder 5"/>
          <p:cNvSpPr>
            <a:spLocks noGrp="1"/>
          </p:cNvSpPr>
          <p:nvPr>
            <p:ph type="sldNum" sz="quarter" idx="12"/>
          </p:nvPr>
        </p:nvSpPr>
        <p:spPr/>
        <p:txBody>
          <a:bodyPr/>
          <a:lstStyle/>
          <a:p>
            <a:fld id="{0F10CCFA-9720-4B79-87AD-568ED3307F7B}" type="slidenum">
              <a:rPr lang="en-US" smtClean="0"/>
              <a:t>26</a:t>
            </a:fld>
            <a:endParaRPr lang="en-US"/>
          </a:p>
        </p:txBody>
      </p:sp>
      <p:sp>
        <p:nvSpPr>
          <p:cNvPr id="7" name="Left Arrow 6"/>
          <p:cNvSpPr/>
          <p:nvPr/>
        </p:nvSpPr>
        <p:spPr>
          <a:xfrm>
            <a:off x="9051131" y="247650"/>
            <a:ext cx="2514600" cy="762000"/>
          </a:xfrm>
          <a:prstGeom prst="leftArrow">
            <a:avLst/>
          </a:prstGeom>
          <a:solidFill>
            <a:srgbClr val="7030A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200" i="1" dirty="0"/>
              <a:t>Form 80 Appraisal TAM pg. 14 </a:t>
            </a:r>
          </a:p>
        </p:txBody>
      </p:sp>
    </p:spTree>
    <p:extLst>
      <p:ext uri="{BB962C8B-B14F-4D97-AF65-F5344CB8AC3E}">
        <p14:creationId xmlns:p14="http://schemas.microsoft.com/office/powerpoint/2010/main" val="254069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b="1" dirty="0">
                <a:solidFill>
                  <a:schemeClr val="tx2"/>
                </a:solidFill>
              </a:rPr>
              <a:t>Using Oral Screening results to select pretest for Beginning Level ELLs</a:t>
            </a:r>
          </a:p>
        </p:txBody>
      </p:sp>
      <p:sp>
        <p:nvSpPr>
          <p:cNvPr id="8" name="Content Placeholder 7"/>
          <p:cNvSpPr>
            <a:spLocks noGrp="1"/>
          </p:cNvSpPr>
          <p:nvPr>
            <p:ph idx="1"/>
          </p:nvPr>
        </p:nvSpPr>
        <p:spPr>
          <a:xfrm>
            <a:off x="1104900" y="1600201"/>
            <a:ext cx="9980682" cy="4602163"/>
          </a:xfrm>
          <a:solidFill>
            <a:srgbClr val="CCFFCC"/>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US" sz="2800" b="1" dirty="0">
                <a:solidFill>
                  <a:schemeClr val="tx2"/>
                </a:solidFill>
              </a:rPr>
              <a:t>Score of 7 or more: </a:t>
            </a:r>
          </a:p>
          <a:p>
            <a:pPr lvl="1"/>
            <a:r>
              <a:rPr lang="en-US" sz="2800" dirty="0">
                <a:solidFill>
                  <a:schemeClr val="tx2"/>
                </a:solidFill>
              </a:rPr>
              <a:t>Give the Locator online or the Appraisal </a:t>
            </a:r>
            <a:br>
              <a:rPr lang="en-US" sz="2800" dirty="0">
                <a:solidFill>
                  <a:schemeClr val="tx2"/>
                </a:solidFill>
              </a:rPr>
            </a:br>
            <a:r>
              <a:rPr lang="en-US" sz="2800" dirty="0">
                <a:solidFill>
                  <a:schemeClr val="tx2"/>
                </a:solidFill>
              </a:rPr>
              <a:t>for Reading and/or Listening</a:t>
            </a:r>
          </a:p>
          <a:p>
            <a:endParaRPr lang="en-US" sz="2800" dirty="0">
              <a:solidFill>
                <a:schemeClr val="tx2"/>
              </a:solidFill>
            </a:endParaRPr>
          </a:p>
          <a:p>
            <a:pPr marL="0" indent="0">
              <a:buNone/>
            </a:pPr>
            <a:r>
              <a:rPr lang="en-US" sz="2800" b="1" dirty="0">
                <a:solidFill>
                  <a:schemeClr val="tx2"/>
                </a:solidFill>
              </a:rPr>
              <a:t>Score of 6 or less:</a:t>
            </a:r>
          </a:p>
          <a:p>
            <a:pPr lvl="1"/>
            <a:r>
              <a:rPr lang="en-US" sz="2800" dirty="0">
                <a:solidFill>
                  <a:schemeClr val="tx2"/>
                </a:solidFill>
              </a:rPr>
              <a:t>Do not give the Locator or Appraisal </a:t>
            </a:r>
          </a:p>
          <a:p>
            <a:pPr lvl="1"/>
            <a:r>
              <a:rPr lang="en-US" sz="2800" dirty="0">
                <a:solidFill>
                  <a:schemeClr val="tx2"/>
                </a:solidFill>
              </a:rPr>
              <a:t>Give the Beginning Literacy Screening  </a:t>
            </a:r>
          </a:p>
          <a:p>
            <a:pPr lvl="1"/>
            <a:r>
              <a:rPr lang="en-US" sz="2800" dirty="0">
                <a:solidFill>
                  <a:schemeClr val="tx2"/>
                </a:solidFill>
              </a:rPr>
              <a:t>These items are found on the Form 27 or Form 28 Practice Items</a:t>
            </a:r>
          </a:p>
        </p:txBody>
      </p:sp>
      <p:sp>
        <p:nvSpPr>
          <p:cNvPr id="4" name="Slide Number Placeholder 3"/>
          <p:cNvSpPr>
            <a:spLocks noGrp="1"/>
          </p:cNvSpPr>
          <p:nvPr>
            <p:ph type="sldNum" sz="quarter" idx="12"/>
          </p:nvPr>
        </p:nvSpPr>
        <p:spPr/>
        <p:txBody>
          <a:bodyPr/>
          <a:lstStyle/>
          <a:p>
            <a:fld id="{0F10CCFA-9720-4B79-87AD-568ED3307F7B}" type="slidenum">
              <a:rPr lang="en-US" smtClean="0"/>
              <a:t>27</a:t>
            </a:fld>
            <a:endParaRPr lang="en-US"/>
          </a:p>
        </p:txBody>
      </p:sp>
    </p:spTree>
    <p:extLst>
      <p:ext uri="{BB962C8B-B14F-4D97-AF65-F5344CB8AC3E}">
        <p14:creationId xmlns:p14="http://schemas.microsoft.com/office/powerpoint/2010/main" val="78785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2B599-57EF-4C81-97AB-EF2AAFBD2138}"/>
              </a:ext>
            </a:extLst>
          </p:cNvPr>
          <p:cNvSpPr>
            <a:spLocks noGrp="1"/>
          </p:cNvSpPr>
          <p:nvPr>
            <p:ph type="title"/>
          </p:nvPr>
        </p:nvSpPr>
        <p:spPr/>
        <p:txBody>
          <a:bodyPr>
            <a:normAutofit/>
          </a:bodyPr>
          <a:lstStyle/>
          <a:p>
            <a:r>
              <a:rPr lang="en-US" sz="3600" b="1" dirty="0">
                <a:solidFill>
                  <a:schemeClr val="tx2"/>
                </a:solidFill>
              </a:rPr>
              <a:t>Beginning Literacy Screening</a:t>
            </a:r>
          </a:p>
        </p:txBody>
      </p:sp>
      <p:pic>
        <p:nvPicPr>
          <p:cNvPr id="8" name="Content Placeholder 7">
            <a:extLst>
              <a:ext uri="{FF2B5EF4-FFF2-40B4-BE49-F238E27FC236}">
                <a16:creationId xmlns:a16="http://schemas.microsoft.com/office/drawing/2014/main" id="{35CA404D-E7F0-4036-AA51-3BB3D7D39E59}"/>
              </a:ext>
            </a:extLst>
          </p:cNvPr>
          <p:cNvPicPr>
            <a:picLocks noGrp="1" noChangeAspect="1"/>
          </p:cNvPicPr>
          <p:nvPr>
            <p:ph idx="1"/>
          </p:nvPr>
        </p:nvPicPr>
        <p:blipFill>
          <a:blip r:embed="rId2"/>
          <a:stretch>
            <a:fillRect/>
          </a:stretch>
        </p:blipFill>
        <p:spPr>
          <a:xfrm>
            <a:off x="7220825" y="1468580"/>
            <a:ext cx="3864757" cy="4907071"/>
          </a:xfrm>
          <a:prstGeom prst="rect">
            <a:avLst/>
          </a:prstGeom>
        </p:spPr>
      </p:pic>
      <p:sp>
        <p:nvSpPr>
          <p:cNvPr id="5" name="TextBox 4">
            <a:extLst>
              <a:ext uri="{FF2B5EF4-FFF2-40B4-BE49-F238E27FC236}">
                <a16:creationId xmlns:a16="http://schemas.microsoft.com/office/drawing/2014/main" id="{BD4B8C5C-BD62-4EFF-8005-2DA9975223DB}"/>
              </a:ext>
            </a:extLst>
          </p:cNvPr>
          <p:cNvSpPr txBox="1"/>
          <p:nvPr/>
        </p:nvSpPr>
        <p:spPr>
          <a:xfrm>
            <a:off x="1104900" y="1676399"/>
            <a:ext cx="4991100" cy="3970318"/>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chemeClr val="tx2"/>
                </a:solidFill>
              </a:rPr>
              <a:t>Administer 5 reading questions from Form 27 one-on-one</a:t>
            </a:r>
          </a:p>
          <a:p>
            <a:pPr marL="285750" indent="-285750">
              <a:buFont typeface="Arial" panose="020B0604020202020204" pitchFamily="34" charset="0"/>
              <a:buChar char="•"/>
            </a:pPr>
            <a:r>
              <a:rPr lang="en-US" sz="2800" b="1" dirty="0">
                <a:solidFill>
                  <a:schemeClr val="tx2"/>
                </a:solidFill>
              </a:rPr>
              <a:t>If some difficulty, administer Literacy Form 27 or Form 28 </a:t>
            </a:r>
          </a:p>
          <a:p>
            <a:pPr marL="285750" indent="-285750">
              <a:buFont typeface="Arial" panose="020B0604020202020204" pitchFamily="34" charset="0"/>
              <a:buChar char="•"/>
            </a:pPr>
            <a:r>
              <a:rPr lang="en-US" sz="2800" b="1" dirty="0">
                <a:solidFill>
                  <a:schemeClr val="tx2"/>
                </a:solidFill>
              </a:rPr>
              <a:t>If little or no difficulty, administer Reading Form 81R or 82R</a:t>
            </a:r>
          </a:p>
        </p:txBody>
      </p:sp>
    </p:spTree>
    <p:extLst>
      <p:ext uri="{BB962C8B-B14F-4D97-AF65-F5344CB8AC3E}">
        <p14:creationId xmlns:p14="http://schemas.microsoft.com/office/powerpoint/2010/main" val="333900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3451-9D7C-477C-99E0-4AAA4A4A88E8}"/>
              </a:ext>
            </a:extLst>
          </p:cNvPr>
          <p:cNvSpPr>
            <a:spLocks noGrp="1"/>
          </p:cNvSpPr>
          <p:nvPr>
            <p:ph type="title"/>
          </p:nvPr>
        </p:nvSpPr>
        <p:spPr>
          <a:xfrm>
            <a:off x="1080655" y="76200"/>
            <a:ext cx="10806545" cy="1096962"/>
          </a:xfrm>
        </p:spPr>
        <p:txBody>
          <a:bodyPr>
            <a:noAutofit/>
          </a:bodyPr>
          <a:lstStyle/>
          <a:p>
            <a:r>
              <a:rPr lang="en-US" sz="4000" b="1" dirty="0">
                <a:solidFill>
                  <a:schemeClr val="tx2"/>
                </a:solidFill>
              </a:rPr>
              <a:t>What’s the difference between Locators/ Appraisals and Pretests?</a:t>
            </a:r>
          </a:p>
        </p:txBody>
      </p:sp>
      <p:sp>
        <p:nvSpPr>
          <p:cNvPr id="4" name="Content Placeholder 2">
            <a:extLst>
              <a:ext uri="{FF2B5EF4-FFF2-40B4-BE49-F238E27FC236}">
                <a16:creationId xmlns:a16="http://schemas.microsoft.com/office/drawing/2014/main" id="{C243E25E-F6B9-4B2F-BFF8-7FCDB5345006}"/>
              </a:ext>
            </a:extLst>
          </p:cNvPr>
          <p:cNvSpPr>
            <a:spLocks noGrp="1"/>
          </p:cNvSpPr>
          <p:nvPr>
            <p:ph idx="1"/>
          </p:nvPr>
        </p:nvSpPr>
        <p:spPr>
          <a:xfrm>
            <a:off x="1080655" y="1384720"/>
            <a:ext cx="8574860" cy="3014098"/>
          </a:xfrm>
        </p:spPr>
        <p:txBody>
          <a:bodyPr>
            <a:normAutofit/>
          </a:bodyPr>
          <a:lstStyle/>
          <a:p>
            <a:r>
              <a:rPr lang="en-US" sz="2400" b="1" dirty="0">
                <a:solidFill>
                  <a:schemeClr val="tx2"/>
                </a:solidFill>
              </a:rPr>
              <a:t>Locators &amp; Appraisals</a:t>
            </a:r>
          </a:p>
          <a:p>
            <a:pPr lvl="1"/>
            <a:r>
              <a:rPr lang="en-US" sz="2400" b="1" dirty="0">
                <a:solidFill>
                  <a:schemeClr val="tx2"/>
                </a:solidFill>
              </a:rPr>
              <a:t>Placement Tests</a:t>
            </a:r>
          </a:p>
          <a:p>
            <a:pPr lvl="1"/>
            <a:r>
              <a:rPr lang="en-US" sz="2400" b="1" dirty="0">
                <a:solidFill>
                  <a:schemeClr val="tx2"/>
                </a:solidFill>
              </a:rPr>
              <a:t>Test items are </a:t>
            </a:r>
            <a:r>
              <a:rPr lang="en-US" sz="2400" b="1" i="1" dirty="0">
                <a:solidFill>
                  <a:schemeClr val="tx2"/>
                </a:solidFill>
              </a:rPr>
              <a:t>widely distributed </a:t>
            </a:r>
            <a:r>
              <a:rPr lang="en-US" sz="2400" b="1" dirty="0">
                <a:solidFill>
                  <a:schemeClr val="tx2"/>
                </a:solidFill>
              </a:rPr>
              <a:t>along the CASAS scale and range from very easy items to difficult items.</a:t>
            </a:r>
          </a:p>
          <a:p>
            <a:pPr lvl="1"/>
            <a:r>
              <a:rPr lang="en-US" sz="2400" b="1" dirty="0">
                <a:solidFill>
                  <a:schemeClr val="tx2"/>
                </a:solidFill>
              </a:rPr>
              <a:t>These scores cannot be reported for pre- and post-testing.</a:t>
            </a:r>
          </a:p>
        </p:txBody>
      </p:sp>
      <p:pic>
        <p:nvPicPr>
          <p:cNvPr id="3" name="Picture 2">
            <a:extLst>
              <a:ext uri="{FF2B5EF4-FFF2-40B4-BE49-F238E27FC236}">
                <a16:creationId xmlns:a16="http://schemas.microsoft.com/office/drawing/2014/main" id="{06C49A4A-9EC1-4044-8B51-3365148E4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473" y="3598689"/>
            <a:ext cx="9991816" cy="1351986"/>
          </a:xfrm>
          <a:prstGeom prst="rect">
            <a:avLst/>
          </a:prstGeom>
        </p:spPr>
      </p:pic>
      <p:sp>
        <p:nvSpPr>
          <p:cNvPr id="6" name="TextBox 5">
            <a:extLst>
              <a:ext uri="{FF2B5EF4-FFF2-40B4-BE49-F238E27FC236}">
                <a16:creationId xmlns:a16="http://schemas.microsoft.com/office/drawing/2014/main" id="{962DA9E8-6952-4C1C-B793-63938AEEF5BE}"/>
              </a:ext>
            </a:extLst>
          </p:cNvPr>
          <p:cNvSpPr txBox="1"/>
          <p:nvPr/>
        </p:nvSpPr>
        <p:spPr>
          <a:xfrm>
            <a:off x="1080655" y="5138448"/>
            <a:ext cx="4893013" cy="2026196"/>
          </a:xfrm>
          <a:prstGeom prst="rect">
            <a:avLst/>
          </a:prstGeom>
          <a:noFill/>
        </p:spPr>
        <p:txBody>
          <a:bodyPr wrap="square" rtlCol="0">
            <a:spAutoFit/>
          </a:bodyPr>
          <a:lstStyle/>
          <a:p>
            <a:pPr marL="228600" indent="-228600">
              <a:lnSpc>
                <a:spcPct val="90000"/>
              </a:lnSpc>
              <a:spcBef>
                <a:spcPts val="1200"/>
              </a:spcBef>
              <a:spcAft>
                <a:spcPts val="200"/>
              </a:spcAft>
              <a:buClr>
                <a:schemeClr val="accent1"/>
              </a:buClr>
              <a:buSzPct val="100000"/>
              <a:buFont typeface="Wingdings" panose="05000000000000000000" pitchFamily="2" charset="2"/>
              <a:buChar char="§"/>
            </a:pPr>
            <a:r>
              <a:rPr lang="en-US" sz="2800" b="1" dirty="0">
                <a:solidFill>
                  <a:schemeClr val="tx2"/>
                </a:solidFill>
              </a:rPr>
              <a:t>Pre and Post-Tests</a:t>
            </a:r>
          </a:p>
          <a:p>
            <a:pPr marL="511175" lvl="1" indent="-161925">
              <a:lnSpc>
                <a:spcPct val="90000"/>
              </a:lnSpc>
              <a:spcBef>
                <a:spcPts val="200"/>
              </a:spcBef>
              <a:spcAft>
                <a:spcPts val="400"/>
              </a:spcAft>
              <a:buClr>
                <a:srgbClr val="4A66AC"/>
              </a:buClr>
              <a:buFont typeface="Calibri" pitchFamily="34" charset="0"/>
              <a:buChar char="◦"/>
            </a:pPr>
            <a:r>
              <a:rPr lang="en-US" sz="2400" b="1" dirty="0">
                <a:solidFill>
                  <a:schemeClr val="tx2"/>
                </a:solidFill>
              </a:rPr>
              <a:t>Progress Tests</a:t>
            </a:r>
          </a:p>
          <a:p>
            <a:pPr marL="511175" lvl="1" indent="-161925">
              <a:lnSpc>
                <a:spcPct val="90000"/>
              </a:lnSpc>
              <a:spcBef>
                <a:spcPts val="200"/>
              </a:spcBef>
              <a:spcAft>
                <a:spcPts val="400"/>
              </a:spcAft>
              <a:buClr>
                <a:srgbClr val="4A66AC"/>
              </a:buClr>
              <a:buFont typeface="Calibri" pitchFamily="34" charset="0"/>
              <a:buChar char="◦"/>
            </a:pPr>
            <a:r>
              <a:rPr lang="en-US" sz="2400" b="1" dirty="0">
                <a:solidFill>
                  <a:schemeClr val="tx2"/>
                </a:solidFill>
              </a:rPr>
              <a:t>Progress test items are </a:t>
            </a:r>
            <a:r>
              <a:rPr lang="en-US" sz="2400" b="1" i="1" dirty="0">
                <a:solidFill>
                  <a:schemeClr val="tx2"/>
                </a:solidFill>
              </a:rPr>
              <a:t>clustered</a:t>
            </a:r>
            <a:r>
              <a:rPr lang="en-US" sz="2400" b="1" dirty="0">
                <a:solidFill>
                  <a:schemeClr val="tx2"/>
                </a:solidFill>
              </a:rPr>
              <a:t> at a specific level.</a:t>
            </a:r>
          </a:p>
          <a:p>
            <a:endParaRPr lang="en-US" sz="2400" dirty="0">
              <a:solidFill>
                <a:schemeClr val="tx1">
                  <a:lumMod val="75000"/>
                  <a:lumOff val="25000"/>
                </a:schemeClr>
              </a:solidFill>
            </a:endParaRPr>
          </a:p>
        </p:txBody>
      </p:sp>
      <p:pic>
        <p:nvPicPr>
          <p:cNvPr id="8" name="Picture 7">
            <a:extLst>
              <a:ext uri="{FF2B5EF4-FFF2-40B4-BE49-F238E27FC236}">
                <a16:creationId xmlns:a16="http://schemas.microsoft.com/office/drawing/2014/main" id="{6B07405E-4542-4C29-85F4-B38770003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3714" y="5163012"/>
            <a:ext cx="3187649" cy="1661333"/>
          </a:xfrm>
          <a:prstGeom prst="rect">
            <a:avLst/>
          </a:prstGeom>
        </p:spPr>
      </p:pic>
    </p:spTree>
    <p:extLst>
      <p:ext uri="{BB962C8B-B14F-4D97-AF65-F5344CB8AC3E}">
        <p14:creationId xmlns:p14="http://schemas.microsoft.com/office/powerpoint/2010/main" val="349737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057C-2846-44A5-9167-7D32217CD4C7}"/>
              </a:ext>
            </a:extLst>
          </p:cNvPr>
          <p:cNvSpPr>
            <a:spLocks noGrp="1"/>
          </p:cNvSpPr>
          <p:nvPr>
            <p:ph type="title"/>
          </p:nvPr>
        </p:nvSpPr>
        <p:spPr/>
        <p:txBody>
          <a:bodyPr>
            <a:noAutofit/>
          </a:bodyPr>
          <a:lstStyle/>
          <a:p>
            <a:r>
              <a:rPr lang="en-US" sz="4000" b="1" dirty="0">
                <a:solidFill>
                  <a:schemeClr val="tx2"/>
                </a:solidFill>
              </a:rPr>
              <a:t>Next step after screening – Appraisals (Paper-based)</a:t>
            </a:r>
          </a:p>
        </p:txBody>
      </p:sp>
      <p:pic>
        <p:nvPicPr>
          <p:cNvPr id="7" name="Content Placeholder 6">
            <a:extLst>
              <a:ext uri="{FF2B5EF4-FFF2-40B4-BE49-F238E27FC236}">
                <a16:creationId xmlns:a16="http://schemas.microsoft.com/office/drawing/2014/main" id="{7E6811E2-9BDD-4FBC-9CF0-DB26C0581A18}"/>
              </a:ext>
            </a:extLst>
          </p:cNvPr>
          <p:cNvPicPr>
            <a:picLocks noGrp="1" noChangeAspect="1"/>
          </p:cNvPicPr>
          <p:nvPr>
            <p:ph idx="1"/>
          </p:nvPr>
        </p:nvPicPr>
        <p:blipFill>
          <a:blip r:embed="rId3"/>
          <a:stretch>
            <a:fillRect/>
          </a:stretch>
        </p:blipFill>
        <p:spPr>
          <a:xfrm>
            <a:off x="1475197" y="1504271"/>
            <a:ext cx="8863791" cy="5062784"/>
          </a:xfrm>
          <a:prstGeom prst="rect">
            <a:avLst/>
          </a:prstGeom>
          <a:solidFill>
            <a:srgbClr val="00B0F0"/>
          </a:solidFill>
        </p:spPr>
      </p:pic>
    </p:spTree>
    <p:extLst>
      <p:ext uri="{BB962C8B-B14F-4D97-AF65-F5344CB8AC3E}">
        <p14:creationId xmlns:p14="http://schemas.microsoft.com/office/powerpoint/2010/main" val="320684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057C-2846-44A5-9167-7D32217CD4C7}"/>
              </a:ext>
            </a:extLst>
          </p:cNvPr>
          <p:cNvSpPr>
            <a:spLocks noGrp="1"/>
          </p:cNvSpPr>
          <p:nvPr>
            <p:ph type="title"/>
          </p:nvPr>
        </p:nvSpPr>
        <p:spPr>
          <a:xfrm>
            <a:off x="1104900" y="76200"/>
            <a:ext cx="9980682" cy="1096962"/>
          </a:xfrm>
        </p:spPr>
        <p:txBody>
          <a:bodyPr anchor="b">
            <a:noAutofit/>
          </a:bodyPr>
          <a:lstStyle/>
          <a:p>
            <a:r>
              <a:rPr lang="en-US" sz="4000" b="1" dirty="0">
                <a:solidFill>
                  <a:schemeClr val="tx2"/>
                </a:solidFill>
              </a:rPr>
              <a:t>Next step after screening – Locators (Computer-Based)</a:t>
            </a:r>
          </a:p>
        </p:txBody>
      </p:sp>
      <p:pic>
        <p:nvPicPr>
          <p:cNvPr id="5" name="Content Placeholder 4" descr="A close up of a sign&#10;&#10;Description automatically generated">
            <a:extLst>
              <a:ext uri="{FF2B5EF4-FFF2-40B4-BE49-F238E27FC236}">
                <a16:creationId xmlns:a16="http://schemas.microsoft.com/office/drawing/2014/main" id="{5CF51EAF-EC83-49AF-BF90-7703F1DBB55F}"/>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tretch/>
        </p:blipFill>
        <p:spPr>
          <a:xfrm>
            <a:off x="1104900" y="1507728"/>
            <a:ext cx="1751519" cy="1288474"/>
          </a:xfrm>
          <a:prstGeom prst="rect">
            <a:avLst/>
          </a:prstGeom>
          <a:noFill/>
        </p:spPr>
      </p:pic>
      <p:sp>
        <p:nvSpPr>
          <p:cNvPr id="8" name="TextBox 7">
            <a:extLst>
              <a:ext uri="{FF2B5EF4-FFF2-40B4-BE49-F238E27FC236}">
                <a16:creationId xmlns:a16="http://schemas.microsoft.com/office/drawing/2014/main" id="{D849C73A-7246-41B4-8B3C-5DF3B986450C}"/>
              </a:ext>
            </a:extLst>
          </p:cNvPr>
          <p:cNvSpPr txBox="1"/>
          <p:nvPr/>
        </p:nvSpPr>
        <p:spPr>
          <a:xfrm>
            <a:off x="3054926" y="1828800"/>
            <a:ext cx="1456915" cy="646331"/>
          </a:xfrm>
          <a:prstGeom prst="rect">
            <a:avLst/>
          </a:prstGeom>
          <a:noFill/>
        </p:spPr>
        <p:txBody>
          <a:bodyPr wrap="square" rtlCol="0">
            <a:spAutoFit/>
          </a:bodyPr>
          <a:lstStyle/>
          <a:p>
            <a:r>
              <a:rPr lang="en-US" sz="3600" b="1" dirty="0">
                <a:solidFill>
                  <a:schemeClr val="tx2"/>
                </a:solidFill>
              </a:rPr>
              <a:t>ESL</a:t>
            </a:r>
          </a:p>
        </p:txBody>
      </p:sp>
      <p:pic>
        <p:nvPicPr>
          <p:cNvPr id="11" name="Content Placeholder 4" descr="A close up of a sign&#10;&#10;Description automatically generated">
            <a:extLst>
              <a:ext uri="{FF2B5EF4-FFF2-40B4-BE49-F238E27FC236}">
                <a16:creationId xmlns:a16="http://schemas.microsoft.com/office/drawing/2014/main" id="{580521EA-24BF-4139-BE3E-C61455E33A66}"/>
              </a:ext>
            </a:extLst>
          </p:cNvPr>
          <p:cNvPicPr>
            <a:picLocks noChangeAspect="1"/>
          </p:cNvPicPr>
          <p:nvPr/>
        </p:nvPicPr>
        <p:blipFill rotWithShape="1">
          <a:blip r:embed="rId3">
            <a:extLst>
              <a:ext uri="{28A0092B-C50C-407E-A947-70E740481C1C}">
                <a14:useLocalDpi xmlns:a14="http://schemas.microsoft.com/office/drawing/2010/main" val="0"/>
              </a:ext>
            </a:extLst>
          </a:blip>
          <a:stretch/>
        </p:blipFill>
        <p:spPr>
          <a:xfrm>
            <a:off x="6095241" y="1507728"/>
            <a:ext cx="1751519" cy="1288474"/>
          </a:xfrm>
          <a:prstGeom prst="rect">
            <a:avLst/>
          </a:prstGeom>
          <a:noFill/>
        </p:spPr>
      </p:pic>
      <p:sp>
        <p:nvSpPr>
          <p:cNvPr id="13" name="TextBox 12">
            <a:extLst>
              <a:ext uri="{FF2B5EF4-FFF2-40B4-BE49-F238E27FC236}">
                <a16:creationId xmlns:a16="http://schemas.microsoft.com/office/drawing/2014/main" id="{70E4C513-BCBB-4281-B30D-E62399785716}"/>
              </a:ext>
            </a:extLst>
          </p:cNvPr>
          <p:cNvSpPr txBox="1"/>
          <p:nvPr/>
        </p:nvSpPr>
        <p:spPr>
          <a:xfrm>
            <a:off x="8049490" y="1828799"/>
            <a:ext cx="1380669" cy="646331"/>
          </a:xfrm>
          <a:prstGeom prst="rect">
            <a:avLst/>
          </a:prstGeom>
          <a:noFill/>
        </p:spPr>
        <p:txBody>
          <a:bodyPr wrap="square" rtlCol="0">
            <a:spAutoFit/>
          </a:bodyPr>
          <a:lstStyle/>
          <a:p>
            <a:r>
              <a:rPr lang="en-US" sz="3600" b="1" dirty="0">
                <a:solidFill>
                  <a:schemeClr val="tx2"/>
                </a:solidFill>
              </a:rPr>
              <a:t>ABE</a:t>
            </a:r>
          </a:p>
        </p:txBody>
      </p:sp>
      <p:sp>
        <p:nvSpPr>
          <p:cNvPr id="14" name="TextBox 13">
            <a:extLst>
              <a:ext uri="{FF2B5EF4-FFF2-40B4-BE49-F238E27FC236}">
                <a16:creationId xmlns:a16="http://schemas.microsoft.com/office/drawing/2014/main" id="{1B92D1C6-B0F5-43F6-ACD2-237751AD0745}"/>
              </a:ext>
            </a:extLst>
          </p:cNvPr>
          <p:cNvSpPr txBox="1"/>
          <p:nvPr/>
        </p:nvSpPr>
        <p:spPr>
          <a:xfrm>
            <a:off x="1267691" y="3034145"/>
            <a:ext cx="4655127" cy="3046988"/>
          </a:xfrm>
          <a:prstGeom prst="rect">
            <a:avLst/>
          </a:prstGeom>
          <a:noFill/>
        </p:spPr>
        <p:txBody>
          <a:bodyPr wrap="square" rtlCol="0">
            <a:spAutoFit/>
          </a:bodyPr>
          <a:lstStyle/>
          <a:p>
            <a:pPr marL="457200" indent="-457200">
              <a:buFont typeface="Arial" panose="020B0604020202020204" pitchFamily="34" charset="0"/>
              <a:buChar char="•"/>
            </a:pPr>
            <a:r>
              <a:rPr lang="en-US" sz="3200" b="1" dirty="0">
                <a:solidFill>
                  <a:schemeClr val="tx2"/>
                </a:solidFill>
              </a:rPr>
              <a:t>L&amp;W Reading 102R</a:t>
            </a:r>
          </a:p>
          <a:p>
            <a:pPr marL="457200" indent="-457200">
              <a:buFont typeface="Arial" panose="020B0604020202020204" pitchFamily="34" charset="0"/>
              <a:buChar char="•"/>
            </a:pPr>
            <a:r>
              <a:rPr lang="en-US" sz="3200" b="1" dirty="0">
                <a:solidFill>
                  <a:schemeClr val="tx2"/>
                </a:solidFill>
              </a:rPr>
              <a:t>L&amp;W Listening 89L</a:t>
            </a:r>
          </a:p>
          <a:p>
            <a:pPr marL="457200" indent="-457200">
              <a:buFont typeface="Arial" panose="020B0604020202020204" pitchFamily="34" charset="0"/>
              <a:buChar char="•"/>
            </a:pPr>
            <a:r>
              <a:rPr lang="en-US" sz="3200" b="1" dirty="0">
                <a:solidFill>
                  <a:schemeClr val="tx2"/>
                </a:solidFill>
              </a:rPr>
              <a:t>10-14 minutes</a:t>
            </a:r>
          </a:p>
          <a:p>
            <a:pPr marL="457200" indent="-457200">
              <a:buFont typeface="Arial" panose="020B0604020202020204" pitchFamily="34" charset="0"/>
              <a:buChar char="•"/>
            </a:pPr>
            <a:r>
              <a:rPr lang="en-US" sz="3200" b="1" dirty="0">
                <a:solidFill>
                  <a:schemeClr val="tx2"/>
                </a:solidFill>
              </a:rPr>
              <a:t>Leads students seamlessly into the appropriate pretest.</a:t>
            </a:r>
          </a:p>
        </p:txBody>
      </p:sp>
      <p:sp>
        <p:nvSpPr>
          <p:cNvPr id="16" name="TextBox 15">
            <a:extLst>
              <a:ext uri="{FF2B5EF4-FFF2-40B4-BE49-F238E27FC236}">
                <a16:creationId xmlns:a16="http://schemas.microsoft.com/office/drawing/2014/main" id="{AE4119AC-2FCA-4A3B-A249-F600345AA5ED}"/>
              </a:ext>
            </a:extLst>
          </p:cNvPr>
          <p:cNvSpPr txBox="1"/>
          <p:nvPr/>
        </p:nvSpPr>
        <p:spPr>
          <a:xfrm>
            <a:off x="6095241" y="3034145"/>
            <a:ext cx="4990341" cy="3046988"/>
          </a:xfrm>
          <a:prstGeom prst="rect">
            <a:avLst/>
          </a:prstGeom>
          <a:noFill/>
        </p:spPr>
        <p:txBody>
          <a:bodyPr wrap="square" rtlCol="0">
            <a:spAutoFit/>
          </a:bodyPr>
          <a:lstStyle/>
          <a:p>
            <a:pPr marL="457200" indent="-457200">
              <a:buFont typeface="Arial" panose="020B0604020202020204" pitchFamily="34" charset="0"/>
              <a:buChar char="•"/>
            </a:pPr>
            <a:r>
              <a:rPr lang="en-US" sz="3200" b="1" dirty="0">
                <a:solidFill>
                  <a:schemeClr val="tx2"/>
                </a:solidFill>
              </a:rPr>
              <a:t>Reading GOALS 104R</a:t>
            </a:r>
          </a:p>
          <a:p>
            <a:pPr marL="457200" indent="-457200">
              <a:buFont typeface="Arial" panose="020B0604020202020204" pitchFamily="34" charset="0"/>
              <a:buChar char="•"/>
            </a:pPr>
            <a:r>
              <a:rPr lang="en-US" sz="3200" b="1" dirty="0">
                <a:solidFill>
                  <a:schemeClr val="tx2"/>
                </a:solidFill>
              </a:rPr>
              <a:t>Math GOALS 104M</a:t>
            </a:r>
          </a:p>
          <a:p>
            <a:pPr marL="457200" indent="-457200">
              <a:buFont typeface="Arial" panose="020B0604020202020204" pitchFamily="34" charset="0"/>
              <a:buChar char="•"/>
            </a:pPr>
            <a:r>
              <a:rPr lang="en-US" sz="3200" b="1" dirty="0">
                <a:solidFill>
                  <a:schemeClr val="tx2"/>
                </a:solidFill>
              </a:rPr>
              <a:t>10-14 minutes</a:t>
            </a:r>
          </a:p>
          <a:p>
            <a:pPr marL="457200" indent="-457200">
              <a:buFont typeface="Arial" panose="020B0604020202020204" pitchFamily="34" charset="0"/>
              <a:buChar char="•"/>
            </a:pPr>
            <a:r>
              <a:rPr lang="en-US" sz="3200" b="1" dirty="0">
                <a:solidFill>
                  <a:schemeClr val="tx2"/>
                </a:solidFill>
              </a:rPr>
              <a:t>Leads students seamlessly into the appropriate pretest.</a:t>
            </a:r>
          </a:p>
        </p:txBody>
      </p:sp>
    </p:spTree>
    <p:extLst>
      <p:ext uri="{BB962C8B-B14F-4D97-AF65-F5344CB8AC3E}">
        <p14:creationId xmlns:p14="http://schemas.microsoft.com/office/powerpoint/2010/main" val="177678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EBF4-2BA2-4079-AC88-54B9843BFC28}"/>
              </a:ext>
            </a:extLst>
          </p:cNvPr>
          <p:cNvSpPr>
            <a:spLocks noGrp="1"/>
          </p:cNvSpPr>
          <p:nvPr>
            <p:ph type="title"/>
          </p:nvPr>
        </p:nvSpPr>
        <p:spPr>
          <a:xfrm>
            <a:off x="1104900" y="420414"/>
            <a:ext cx="10309334" cy="840827"/>
          </a:xfrm>
        </p:spPr>
        <p:txBody>
          <a:bodyPr>
            <a:noAutofit/>
          </a:bodyPr>
          <a:lstStyle/>
          <a:p>
            <a:r>
              <a:rPr lang="en-US" sz="4000" dirty="0">
                <a:solidFill>
                  <a:schemeClr val="tx2"/>
                </a:solidFill>
              </a:rPr>
              <a:t>CASAS tests are </a:t>
            </a:r>
            <a:r>
              <a:rPr lang="en-US" sz="4000" b="1" dirty="0">
                <a:solidFill>
                  <a:schemeClr val="tx2"/>
                </a:solidFill>
              </a:rPr>
              <a:t>standardized tests</a:t>
            </a:r>
            <a:r>
              <a:rPr lang="en-US" sz="4000" dirty="0">
                <a:solidFill>
                  <a:schemeClr val="tx2"/>
                </a:solidFill>
              </a:rPr>
              <a:t>. </a:t>
            </a:r>
            <a:br>
              <a:rPr lang="en-US" sz="4000" dirty="0">
                <a:solidFill>
                  <a:schemeClr val="tx2"/>
                </a:solidFill>
              </a:rPr>
            </a:br>
            <a:r>
              <a:rPr lang="en-US" sz="4000" dirty="0">
                <a:solidFill>
                  <a:schemeClr val="tx2"/>
                </a:solidFill>
              </a:rPr>
              <a:t>What does that mean?</a:t>
            </a:r>
          </a:p>
        </p:txBody>
      </p:sp>
      <p:sp>
        <p:nvSpPr>
          <p:cNvPr id="3" name="Content Placeholder 2">
            <a:extLst>
              <a:ext uri="{FF2B5EF4-FFF2-40B4-BE49-F238E27FC236}">
                <a16:creationId xmlns:a16="http://schemas.microsoft.com/office/drawing/2014/main" id="{26A48B77-F31E-48EB-8A27-AEE2F1C002D3}"/>
              </a:ext>
            </a:extLst>
          </p:cNvPr>
          <p:cNvSpPr>
            <a:spLocks noGrp="1"/>
          </p:cNvSpPr>
          <p:nvPr>
            <p:ph idx="1"/>
          </p:nvPr>
        </p:nvSpPr>
        <p:spPr/>
        <p:txBody>
          <a:bodyPr>
            <a:normAutofit/>
          </a:bodyPr>
          <a:lstStyle/>
          <a:p>
            <a:r>
              <a:rPr lang="en-US" sz="3200" b="0" i="0" dirty="0">
                <a:solidFill>
                  <a:srgbClr val="202124"/>
                </a:solidFill>
                <a:effectLst/>
                <a:latin typeface="Euphemia" panose="020B0503040102020104" pitchFamily="34" charset="0"/>
              </a:rPr>
              <a:t>A </a:t>
            </a:r>
            <a:r>
              <a:rPr lang="en-US" sz="3200" b="1" i="0" dirty="0">
                <a:solidFill>
                  <a:srgbClr val="202124"/>
                </a:solidFill>
                <a:effectLst/>
                <a:latin typeface="Euphemia" panose="020B0503040102020104" pitchFamily="34" charset="0"/>
              </a:rPr>
              <a:t>standardized test</a:t>
            </a:r>
            <a:r>
              <a:rPr lang="en-US" sz="3200" b="0" i="0" dirty="0">
                <a:solidFill>
                  <a:srgbClr val="202124"/>
                </a:solidFill>
                <a:effectLst/>
                <a:latin typeface="Euphemia" panose="020B0503040102020104" pitchFamily="34" charset="0"/>
              </a:rPr>
              <a:t> is a </a:t>
            </a:r>
            <a:r>
              <a:rPr lang="en-US" sz="3200" b="1" i="0" dirty="0">
                <a:solidFill>
                  <a:srgbClr val="202124"/>
                </a:solidFill>
                <a:effectLst/>
                <a:latin typeface="Euphemia" panose="020B0503040102020104" pitchFamily="34" charset="0"/>
              </a:rPr>
              <a:t>test</a:t>
            </a:r>
            <a:r>
              <a:rPr lang="en-US" sz="3200" b="0" i="0" dirty="0">
                <a:solidFill>
                  <a:srgbClr val="202124"/>
                </a:solidFill>
                <a:effectLst/>
                <a:latin typeface="Euphemia" panose="020B0503040102020104" pitchFamily="34" charset="0"/>
              </a:rPr>
              <a:t> that is administered, scored, and interpreted in the same way for all </a:t>
            </a:r>
            <a:r>
              <a:rPr lang="en-US" sz="3200" b="1" i="0" dirty="0">
                <a:solidFill>
                  <a:srgbClr val="202124"/>
                </a:solidFill>
                <a:effectLst/>
                <a:latin typeface="Euphemia" panose="020B0503040102020104" pitchFamily="34" charset="0"/>
              </a:rPr>
              <a:t>test</a:t>
            </a:r>
            <a:r>
              <a:rPr lang="en-US" sz="3200" b="0" i="0" dirty="0">
                <a:solidFill>
                  <a:srgbClr val="202124"/>
                </a:solidFill>
                <a:effectLst/>
                <a:latin typeface="Euphemia" panose="020B0503040102020104" pitchFamily="34" charset="0"/>
              </a:rPr>
              <a:t>-takers.</a:t>
            </a:r>
          </a:p>
          <a:p>
            <a:r>
              <a:rPr lang="en-US" sz="3200" dirty="0">
                <a:solidFill>
                  <a:srgbClr val="202124"/>
                </a:solidFill>
                <a:latin typeface="Euphemia" panose="020B0503040102020104" pitchFamily="34" charset="0"/>
              </a:rPr>
              <a:t>Each student that takes the test should receive the same instructions</a:t>
            </a:r>
          </a:p>
          <a:p>
            <a:r>
              <a:rPr lang="en-US" sz="3200" dirty="0">
                <a:solidFill>
                  <a:srgbClr val="202124"/>
                </a:solidFill>
                <a:latin typeface="Euphemia" panose="020B0503040102020104" pitchFamily="34" charset="0"/>
              </a:rPr>
              <a:t>Each time a student takes the test, they should receive the same instructions.</a:t>
            </a:r>
            <a:endParaRPr lang="en-US" sz="3200" dirty="0">
              <a:latin typeface="Euphemia" panose="020B0503040102020104" pitchFamily="34" charset="0"/>
            </a:endParaRPr>
          </a:p>
        </p:txBody>
      </p:sp>
    </p:spTree>
    <p:extLst>
      <p:ext uri="{BB962C8B-B14F-4D97-AF65-F5344CB8AC3E}">
        <p14:creationId xmlns:p14="http://schemas.microsoft.com/office/powerpoint/2010/main" val="2590606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1066800" y="1599280"/>
            <a:ext cx="10018782" cy="4874871"/>
          </a:xfrm>
          <a:prstGeom prst="rect">
            <a:avLst/>
          </a:prstGeom>
          <a:solidFill>
            <a:srgbClr val="BDF9CA"/>
          </a:solidFill>
        </p:spPr>
        <p:style>
          <a:lnRef idx="1">
            <a:schemeClr val="accent2"/>
          </a:lnRef>
          <a:fillRef idx="3">
            <a:schemeClr val="accent2"/>
          </a:fillRef>
          <a:effectRef idx="2">
            <a:schemeClr val="accent2"/>
          </a:effectRef>
          <a:fontRef idx="minor">
            <a:schemeClr val="lt1"/>
          </a:fontRef>
        </p:style>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b="1" dirty="0">
                <a:solidFill>
                  <a:schemeClr val="tx2"/>
                </a:solidFill>
              </a:rPr>
              <a:t>Ask students to turn off and put away their cell phones. </a:t>
            </a:r>
          </a:p>
          <a:p>
            <a:r>
              <a:rPr lang="en-US" sz="2800" b="1" dirty="0">
                <a:solidFill>
                  <a:schemeClr val="tx2"/>
                </a:solidFill>
              </a:rPr>
              <a:t>All personal items must be off the tables.</a:t>
            </a:r>
          </a:p>
          <a:p>
            <a:r>
              <a:rPr lang="en-US" sz="2800" b="1" dirty="0">
                <a:solidFill>
                  <a:schemeClr val="tx2"/>
                </a:solidFill>
              </a:rPr>
              <a:t>Tell students not to talk or get help from other students during the test.</a:t>
            </a:r>
          </a:p>
          <a:p>
            <a:r>
              <a:rPr lang="en-US" sz="2800" b="1" dirty="0">
                <a:solidFill>
                  <a:schemeClr val="tx2"/>
                </a:solidFill>
              </a:rPr>
              <a:t>Scratch paper is allowed for math tests, but not for reading or listening tests. All scratch paper must be collected and shredded after the test.</a:t>
            </a:r>
          </a:p>
          <a:p>
            <a:r>
              <a:rPr lang="en-US" sz="2800" b="1" dirty="0">
                <a:solidFill>
                  <a:schemeClr val="tx2"/>
                </a:solidFill>
              </a:rPr>
              <a:t>No cell phones, dictionaries, translators, or any other items allowed.</a:t>
            </a:r>
          </a:p>
          <a:p>
            <a:r>
              <a:rPr lang="en-US" sz="2800" b="1" dirty="0">
                <a:solidFill>
                  <a:schemeClr val="tx2"/>
                </a:solidFill>
              </a:rPr>
              <a:t>Allow adequate space between students.</a:t>
            </a:r>
          </a:p>
          <a:p>
            <a:pPr marL="0" indent="0">
              <a:lnSpc>
                <a:spcPct val="120000"/>
              </a:lnSpc>
              <a:buNone/>
            </a:pPr>
            <a:r>
              <a:rPr lang="en-US" sz="2400" dirty="0"/>
              <a:t> </a:t>
            </a:r>
          </a:p>
        </p:txBody>
      </p:sp>
      <p:sp>
        <p:nvSpPr>
          <p:cNvPr id="6" name="Slide Number Placeholder 5"/>
          <p:cNvSpPr>
            <a:spLocks noGrp="1"/>
          </p:cNvSpPr>
          <p:nvPr>
            <p:ph type="sldNum" sz="quarter" idx="12"/>
          </p:nvPr>
        </p:nvSpPr>
        <p:spPr/>
        <p:txBody>
          <a:bodyPr/>
          <a:lstStyle/>
          <a:p>
            <a:fld id="{0F10CCFA-9720-4B79-87AD-568ED3307F7B}" type="slidenum">
              <a:rPr lang="en-US" smtClean="0"/>
              <a:t>33</a:t>
            </a:fld>
            <a:endParaRPr lang="en-US"/>
          </a:p>
        </p:txBody>
      </p:sp>
      <p:sp>
        <p:nvSpPr>
          <p:cNvPr id="4" name="TextBox 3">
            <a:extLst>
              <a:ext uri="{FF2B5EF4-FFF2-40B4-BE49-F238E27FC236}">
                <a16:creationId xmlns:a16="http://schemas.microsoft.com/office/drawing/2014/main" id="{AF847ED8-D748-4B00-B20B-70E7A40DF9B4}"/>
              </a:ext>
            </a:extLst>
          </p:cNvPr>
          <p:cNvSpPr txBox="1"/>
          <p:nvPr/>
        </p:nvSpPr>
        <p:spPr>
          <a:xfrm>
            <a:off x="1066800" y="420342"/>
            <a:ext cx="10018782" cy="584775"/>
          </a:xfrm>
          <a:prstGeom prst="rect">
            <a:avLst/>
          </a:prstGeom>
          <a:noFill/>
        </p:spPr>
        <p:txBody>
          <a:bodyPr wrap="square" rtlCol="0">
            <a:spAutoFit/>
          </a:bodyPr>
          <a:lstStyle/>
          <a:p>
            <a:r>
              <a:rPr lang="en-US" sz="3200" b="1" dirty="0">
                <a:solidFill>
                  <a:schemeClr val="tx2"/>
                </a:solidFill>
                <a:latin typeface="+mj-lt"/>
              </a:rPr>
              <a:t>Standardized Testing Guidelines – ESL and ABE</a:t>
            </a:r>
          </a:p>
        </p:txBody>
      </p:sp>
    </p:spTree>
    <p:extLst>
      <p:ext uri="{BB962C8B-B14F-4D97-AF65-F5344CB8AC3E}">
        <p14:creationId xmlns:p14="http://schemas.microsoft.com/office/powerpoint/2010/main" val="217715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11" name="Rectangle 10"/>
          <p:cNvSpPr/>
          <p:nvPr/>
        </p:nvSpPr>
        <p:spPr>
          <a:xfrm>
            <a:off x="6216014" y="1524000"/>
            <a:ext cx="4114800" cy="4114800"/>
          </a:xfrm>
          <a:prstGeom prst="rect">
            <a:avLst/>
          </a:prstGeom>
          <a:solidFill>
            <a:srgbClr val="A01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887855" y="1534686"/>
            <a:ext cx="4114800" cy="4114800"/>
          </a:xfrm>
          <a:prstGeom prst="rect">
            <a:avLst/>
          </a:prstGeom>
          <a:solidFill>
            <a:srgbClr val="547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1099127" y="286604"/>
            <a:ext cx="9421091" cy="969004"/>
          </a:xfrm>
        </p:spPr>
        <p:txBody>
          <a:bodyPr>
            <a:normAutofit fontScale="90000"/>
          </a:bodyPr>
          <a:lstStyle/>
          <a:p>
            <a:r>
              <a:rPr lang="en-US" sz="4000" b="1" dirty="0">
                <a:solidFill>
                  <a:schemeClr val="tx2"/>
                </a:solidFill>
              </a:rPr>
              <a:t>Standardized Test Administration Guidelines</a:t>
            </a:r>
          </a:p>
        </p:txBody>
      </p:sp>
      <p:sp>
        <p:nvSpPr>
          <p:cNvPr id="2" name="Content Placeholder 1"/>
          <p:cNvSpPr>
            <a:spLocks noGrp="1"/>
          </p:cNvSpPr>
          <p:nvPr>
            <p:ph sz="half" idx="2"/>
          </p:nvPr>
        </p:nvSpPr>
        <p:spPr>
          <a:xfrm>
            <a:off x="2133598" y="2386350"/>
            <a:ext cx="3657600" cy="2871450"/>
          </a:xfrm>
        </p:spPr>
        <p:txBody>
          <a:bodyPr>
            <a:normAutofit lnSpcReduction="10000"/>
          </a:bodyPr>
          <a:lstStyle/>
          <a:p>
            <a:pPr lvl="0">
              <a:buClr>
                <a:schemeClr val="bg1"/>
              </a:buClr>
            </a:pPr>
            <a:r>
              <a:rPr lang="en-US" dirty="0">
                <a:solidFill>
                  <a:schemeClr val="bg1"/>
                </a:solidFill>
              </a:rPr>
              <a:t>Reviewing practice questions together</a:t>
            </a:r>
          </a:p>
          <a:p>
            <a:pPr lvl="0">
              <a:buClr>
                <a:schemeClr val="bg1"/>
              </a:buClr>
            </a:pPr>
            <a:r>
              <a:rPr lang="en-US" dirty="0">
                <a:solidFill>
                  <a:schemeClr val="bg1"/>
                </a:solidFill>
              </a:rPr>
              <a:t>Providing start and end times on the board</a:t>
            </a:r>
          </a:p>
          <a:p>
            <a:pPr lvl="0">
              <a:buClr>
                <a:schemeClr val="bg1"/>
              </a:buClr>
            </a:pPr>
            <a:r>
              <a:rPr lang="en-US" dirty="0">
                <a:solidFill>
                  <a:schemeClr val="bg1"/>
                </a:solidFill>
              </a:rPr>
              <a:t>Providing a relaxed, unhurried atmosphere.</a:t>
            </a:r>
          </a:p>
          <a:p>
            <a:pPr lvl="0">
              <a:buClr>
                <a:schemeClr val="bg1"/>
              </a:buClr>
            </a:pPr>
            <a:r>
              <a:rPr lang="en-US" dirty="0">
                <a:solidFill>
                  <a:schemeClr val="bg1"/>
                </a:solidFill>
              </a:rPr>
              <a:t>Providing scratch paper (for math tests only) and pencils</a:t>
            </a:r>
          </a:p>
          <a:p>
            <a:endParaRPr lang="en-US" dirty="0"/>
          </a:p>
        </p:txBody>
      </p:sp>
      <p:sp>
        <p:nvSpPr>
          <p:cNvPr id="3" name="Text Placeholder 2"/>
          <p:cNvSpPr>
            <a:spLocks noGrp="1"/>
          </p:cNvSpPr>
          <p:nvPr>
            <p:ph type="body" sz="quarter" idx="3"/>
          </p:nvPr>
        </p:nvSpPr>
        <p:spPr>
          <a:xfrm>
            <a:off x="6858000" y="1676400"/>
            <a:ext cx="2743200" cy="914400"/>
          </a:xfrm>
        </p:spPr>
        <p:txBody>
          <a:bodyPr anchor="t">
            <a:normAutofit/>
          </a:bodyPr>
          <a:lstStyle/>
          <a:p>
            <a:pPr algn="ctr">
              <a:spcBef>
                <a:spcPts val="300"/>
              </a:spcBef>
              <a:spcAft>
                <a:spcPts val="300"/>
              </a:spcAft>
            </a:pPr>
            <a:r>
              <a:rPr lang="en-US" sz="2800" dirty="0">
                <a:solidFill>
                  <a:schemeClr val="bg1"/>
                </a:solidFill>
              </a:rPr>
              <a:t>Inappropriate</a:t>
            </a:r>
          </a:p>
        </p:txBody>
      </p:sp>
      <p:sp>
        <p:nvSpPr>
          <p:cNvPr id="5" name="Content Placeholder 4"/>
          <p:cNvSpPr>
            <a:spLocks noGrp="1"/>
          </p:cNvSpPr>
          <p:nvPr>
            <p:ph sz="quarter" idx="4"/>
          </p:nvPr>
        </p:nvSpPr>
        <p:spPr>
          <a:xfrm>
            <a:off x="6476998" y="2386350"/>
            <a:ext cx="3657600" cy="2871216"/>
          </a:xfrm>
        </p:spPr>
        <p:txBody>
          <a:bodyPr>
            <a:normAutofit/>
          </a:bodyPr>
          <a:lstStyle/>
          <a:p>
            <a:pPr lvl="0">
              <a:buClr>
                <a:schemeClr val="bg1"/>
              </a:buClr>
            </a:pPr>
            <a:r>
              <a:rPr lang="en-US" dirty="0">
                <a:solidFill>
                  <a:schemeClr val="bg1"/>
                </a:solidFill>
              </a:rPr>
              <a:t>Reading questions to students </a:t>
            </a:r>
          </a:p>
          <a:p>
            <a:pPr lvl="0">
              <a:buClr>
                <a:schemeClr val="bg1"/>
              </a:buClr>
            </a:pPr>
            <a:r>
              <a:rPr lang="en-US" dirty="0">
                <a:solidFill>
                  <a:schemeClr val="bg1"/>
                </a:solidFill>
              </a:rPr>
              <a:t>Translation devices</a:t>
            </a:r>
          </a:p>
          <a:p>
            <a:pPr lvl="0">
              <a:buClr>
                <a:schemeClr val="bg1"/>
              </a:buClr>
            </a:pPr>
            <a:r>
              <a:rPr lang="en-US" dirty="0">
                <a:solidFill>
                  <a:schemeClr val="bg1"/>
                </a:solidFill>
              </a:rPr>
              <a:t>Allowing cell phones</a:t>
            </a:r>
          </a:p>
          <a:p>
            <a:endParaRPr lang="en-US" dirty="0"/>
          </a:p>
        </p:txBody>
      </p:sp>
      <p:sp>
        <p:nvSpPr>
          <p:cNvPr id="12" name="Text Placeholder 2"/>
          <p:cNvSpPr>
            <a:spLocks noGrp="1"/>
          </p:cNvSpPr>
          <p:nvPr>
            <p:ph type="body" sz="quarter" idx="3"/>
          </p:nvPr>
        </p:nvSpPr>
        <p:spPr>
          <a:xfrm>
            <a:off x="2573655" y="1676400"/>
            <a:ext cx="2743200" cy="914400"/>
          </a:xfrm>
        </p:spPr>
        <p:txBody>
          <a:bodyPr anchor="t">
            <a:normAutofit/>
          </a:bodyPr>
          <a:lstStyle/>
          <a:p>
            <a:pPr algn="ctr">
              <a:spcBef>
                <a:spcPts val="300"/>
              </a:spcBef>
              <a:spcAft>
                <a:spcPts val="300"/>
              </a:spcAft>
            </a:pPr>
            <a:r>
              <a:rPr lang="en-US" sz="2800" dirty="0">
                <a:solidFill>
                  <a:schemeClr val="bg1"/>
                </a:solidFill>
              </a:rPr>
              <a:t>Appropriate</a:t>
            </a:r>
          </a:p>
        </p:txBody>
      </p:sp>
      <p:sp>
        <p:nvSpPr>
          <p:cNvPr id="13" name="Multiply 12"/>
          <p:cNvSpPr/>
          <p:nvPr/>
        </p:nvSpPr>
        <p:spPr>
          <a:xfrm>
            <a:off x="6330462" y="1590140"/>
            <a:ext cx="628359" cy="628359"/>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2" y="1677920"/>
            <a:ext cx="594295" cy="452796"/>
          </a:xfrm>
          <a:prstGeom prst="rect">
            <a:avLst/>
          </a:prstGeom>
        </p:spPr>
      </p:pic>
      <p:sp>
        <p:nvSpPr>
          <p:cNvPr id="15" name="TextBox 14"/>
          <p:cNvSpPr txBox="1"/>
          <p:nvPr/>
        </p:nvSpPr>
        <p:spPr>
          <a:xfrm>
            <a:off x="10299032" y="151537"/>
            <a:ext cx="1684421" cy="646331"/>
          </a:xfrm>
          <a:prstGeom prst="rect">
            <a:avLst/>
          </a:prstGeom>
          <a:noFill/>
        </p:spPr>
        <p:txBody>
          <a:bodyPr wrap="square" rtlCol="0">
            <a:spAutoFit/>
          </a:bodyPr>
          <a:lstStyle/>
          <a:p>
            <a:r>
              <a:rPr lang="en-US" sz="3600" b="1" dirty="0">
                <a:solidFill>
                  <a:srgbClr val="FF0000"/>
                </a:solidFill>
              </a:rPr>
              <a:t>LINK </a:t>
            </a:r>
            <a:endParaRPr lang="en-US" sz="3600" dirty="0">
              <a:solidFill>
                <a:srgbClr val="FF0000"/>
              </a:solidFill>
            </a:endParaRPr>
          </a:p>
        </p:txBody>
      </p:sp>
    </p:spTree>
    <p:extLst>
      <p:ext uri="{BB962C8B-B14F-4D97-AF65-F5344CB8AC3E}">
        <p14:creationId xmlns:p14="http://schemas.microsoft.com/office/powerpoint/2010/main" val="917202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Administer the Appraisal </a:t>
            </a:r>
          </a:p>
        </p:txBody>
      </p:sp>
      <p:sp>
        <p:nvSpPr>
          <p:cNvPr id="6" name="Content Placeholder 5"/>
          <p:cNvSpPr>
            <a:spLocks noGrp="1"/>
          </p:cNvSpPr>
          <p:nvPr>
            <p:ph idx="1"/>
          </p:nvPr>
        </p:nvSpPr>
        <p:spPr>
          <a:xfrm>
            <a:off x="1104900" y="1452418"/>
            <a:ext cx="9982200" cy="5181600"/>
          </a:xfrm>
        </p:spPr>
        <p:txBody>
          <a:bodyPr>
            <a:normAutofit/>
          </a:bodyPr>
          <a:lstStyle/>
          <a:p>
            <a:pPr lvl="0"/>
            <a:r>
              <a:rPr lang="en-US" sz="2800" b="1" dirty="0">
                <a:solidFill>
                  <a:schemeClr val="tx2"/>
                </a:solidFill>
              </a:rPr>
              <a:t>Have examinees open their test booklets to the test directions and practice items. Read the directions aloud.</a:t>
            </a:r>
          </a:p>
          <a:p>
            <a:pPr lvl="0"/>
            <a:r>
              <a:rPr lang="en-US" sz="2800" b="1" dirty="0">
                <a:solidFill>
                  <a:schemeClr val="tx2"/>
                </a:solidFill>
              </a:rPr>
              <a:t>Point out the location of the box on the answer sheet for answering the practice items. </a:t>
            </a:r>
          </a:p>
          <a:p>
            <a:pPr lvl="0"/>
            <a:r>
              <a:rPr lang="en-US" sz="2800" b="1" dirty="0">
                <a:solidFill>
                  <a:schemeClr val="tx2"/>
                </a:solidFill>
              </a:rPr>
              <a:t>Take the time to have everyone answer the practice items, then discuss and help as needed. </a:t>
            </a:r>
          </a:p>
          <a:p>
            <a:pPr lvl="0"/>
            <a:r>
              <a:rPr lang="en-US" sz="2800" b="1" dirty="0">
                <a:solidFill>
                  <a:schemeClr val="tx2"/>
                </a:solidFill>
              </a:rPr>
              <a:t>Advise students to do their best but not to spend more than a few minutes on any one question.</a:t>
            </a:r>
          </a:p>
          <a:p>
            <a:pPr lvl="1"/>
            <a:r>
              <a:rPr lang="en-US" sz="2400" b="1" dirty="0">
                <a:solidFill>
                  <a:schemeClr val="tx2"/>
                </a:solidFill>
              </a:rPr>
              <a:t>Don’t guess.</a:t>
            </a:r>
          </a:p>
          <a:p>
            <a:pPr lvl="1"/>
            <a:r>
              <a:rPr lang="en-US" sz="2400" b="1" dirty="0">
                <a:solidFill>
                  <a:schemeClr val="tx2"/>
                </a:solidFill>
              </a:rPr>
              <a:t>Stop when you can’t answer any more questions.</a:t>
            </a:r>
          </a:p>
          <a:p>
            <a:pPr lvl="1"/>
            <a:r>
              <a:rPr lang="en-US" sz="2400" b="1" dirty="0">
                <a:solidFill>
                  <a:schemeClr val="tx2"/>
                </a:solidFill>
              </a:rPr>
              <a:t>Walk around the room to check students’ work.</a:t>
            </a:r>
          </a:p>
        </p:txBody>
      </p:sp>
    </p:spTree>
    <p:extLst>
      <p:ext uri="{BB962C8B-B14F-4D97-AF65-F5344CB8AC3E}">
        <p14:creationId xmlns:p14="http://schemas.microsoft.com/office/powerpoint/2010/main" val="3270325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Appraisal Instructions Script – Part 1</a:t>
            </a:r>
          </a:p>
        </p:txBody>
      </p:sp>
      <p:sp>
        <p:nvSpPr>
          <p:cNvPr id="3" name="Content Placeholder 2"/>
          <p:cNvSpPr>
            <a:spLocks noGrp="1"/>
          </p:cNvSpPr>
          <p:nvPr>
            <p:ph idx="1"/>
          </p:nvPr>
        </p:nvSpPr>
        <p:spPr>
          <a:xfrm>
            <a:off x="1104900" y="1600199"/>
            <a:ext cx="9982200" cy="5053263"/>
          </a:xfrm>
        </p:spPr>
        <p:txBody>
          <a:bodyPr>
            <a:normAutofit/>
          </a:bodyPr>
          <a:lstStyle/>
          <a:p>
            <a:r>
              <a:rPr lang="en-US" sz="2400" b="1" i="1" dirty="0">
                <a:solidFill>
                  <a:schemeClr val="tx2"/>
                </a:solidFill>
              </a:rPr>
              <a:t>Open your test booklet to page 1. Find the directions at the top of the page. Look at the directions as I read them. </a:t>
            </a:r>
            <a:r>
              <a:rPr lang="en-US" sz="2400" b="1" dirty="0">
                <a:solidFill>
                  <a:schemeClr val="tx2"/>
                </a:solidFill>
              </a:rPr>
              <a:t>[Read directions.]</a:t>
            </a:r>
          </a:p>
          <a:p>
            <a:r>
              <a:rPr lang="en-US" sz="2400" b="1" i="1" dirty="0">
                <a:solidFill>
                  <a:schemeClr val="tx2"/>
                </a:solidFill>
              </a:rPr>
              <a:t>Look at the practice questions. Find the box on your answer sheet for answering the practice questions. Go ahead and read practice 1 and 2 and mark your answers.</a:t>
            </a:r>
          </a:p>
          <a:p>
            <a:r>
              <a:rPr lang="en-US" sz="2400" b="1" i="1" dirty="0">
                <a:solidFill>
                  <a:schemeClr val="tx2"/>
                </a:solidFill>
              </a:rPr>
              <a:t>What’s the answer to the first practice question? The answer is _. Did you mark _? </a:t>
            </a:r>
            <a:r>
              <a:rPr lang="en-US" sz="2400" b="1" dirty="0">
                <a:solidFill>
                  <a:schemeClr val="tx2"/>
                </a:solidFill>
              </a:rPr>
              <a:t>[Explain.] </a:t>
            </a:r>
            <a:r>
              <a:rPr lang="en-US" sz="2400" b="1" i="1" dirty="0">
                <a:solidFill>
                  <a:schemeClr val="tx2"/>
                </a:solidFill>
              </a:rPr>
              <a:t>The answer to the second practice item is _. </a:t>
            </a:r>
            <a:r>
              <a:rPr lang="en-US" sz="2400" b="1" dirty="0">
                <a:solidFill>
                  <a:schemeClr val="tx2"/>
                </a:solidFill>
              </a:rPr>
              <a:t>[Explain and help any students that need assistance.]</a:t>
            </a:r>
          </a:p>
          <a:p>
            <a:r>
              <a:rPr lang="en-US" sz="2400" b="1" i="1" dirty="0">
                <a:solidFill>
                  <a:schemeClr val="tx2"/>
                </a:solidFill>
              </a:rPr>
              <a:t>We're ready to begin the test. You will mark your answer for the first question on line 1 of your answer sheet. Do not write in the test booklet. </a:t>
            </a:r>
          </a:p>
        </p:txBody>
      </p:sp>
    </p:spTree>
    <p:extLst>
      <p:ext uri="{BB962C8B-B14F-4D97-AF65-F5344CB8AC3E}">
        <p14:creationId xmlns:p14="http://schemas.microsoft.com/office/powerpoint/2010/main" val="1928097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Appraisal Instructions Script – Part 2</a:t>
            </a:r>
          </a:p>
        </p:txBody>
      </p:sp>
      <p:sp>
        <p:nvSpPr>
          <p:cNvPr id="3" name="Content Placeholder 2"/>
          <p:cNvSpPr>
            <a:spLocks noGrp="1"/>
          </p:cNvSpPr>
          <p:nvPr>
            <p:ph idx="1"/>
          </p:nvPr>
        </p:nvSpPr>
        <p:spPr/>
        <p:txBody>
          <a:bodyPr>
            <a:noAutofit/>
          </a:bodyPr>
          <a:lstStyle/>
          <a:p>
            <a:r>
              <a:rPr lang="en-US" sz="2400" b="1" i="1" dirty="0">
                <a:solidFill>
                  <a:schemeClr val="tx2"/>
                </a:solidFill>
              </a:rPr>
              <a:t>There are ___ items on the test . You have ___ minutes.  </a:t>
            </a:r>
          </a:p>
          <a:p>
            <a:r>
              <a:rPr lang="en-US" sz="2400" b="1" i="1" dirty="0">
                <a:solidFill>
                  <a:schemeClr val="tx2"/>
                </a:solidFill>
              </a:rPr>
              <a:t>If you don’t know the answer, that’s OK. You don’t have to mark an answer. Just go to the next question. Stop when the questions get too difficult.</a:t>
            </a:r>
          </a:p>
          <a:p>
            <a:r>
              <a:rPr lang="en-US" sz="2400" b="1" i="1" dirty="0">
                <a:solidFill>
                  <a:schemeClr val="tx2"/>
                </a:solidFill>
              </a:rPr>
              <a:t>Do your own test; don’t get help from other people. No dictionaries. </a:t>
            </a:r>
          </a:p>
          <a:p>
            <a:r>
              <a:rPr lang="en-US" sz="2400" b="1" i="1" dirty="0">
                <a:solidFill>
                  <a:schemeClr val="tx2"/>
                </a:solidFill>
              </a:rPr>
              <a:t>When you’re finished, or if you can’t answer any more questions, put your pencil down and wait and I will take your test. Any questions?</a:t>
            </a:r>
          </a:p>
          <a:p>
            <a:r>
              <a:rPr lang="en-US" sz="2400" b="1" i="1" dirty="0">
                <a:solidFill>
                  <a:schemeClr val="tx2"/>
                </a:solidFill>
              </a:rPr>
              <a:t>Turn the page and begin the test.</a:t>
            </a:r>
          </a:p>
          <a:p>
            <a:r>
              <a:rPr lang="en-US" sz="2400" b="1" dirty="0">
                <a:solidFill>
                  <a:schemeClr val="tx2"/>
                </a:solidFill>
              </a:rPr>
              <a:t>[After __ minutes] </a:t>
            </a:r>
            <a:r>
              <a:rPr lang="en-US" sz="2400" b="1" i="1" dirty="0">
                <a:solidFill>
                  <a:schemeClr val="tx2"/>
                </a:solidFill>
              </a:rPr>
              <a:t>Who is not finished? You can take a little extra time to answer the question you are working on if you need it.</a:t>
            </a:r>
          </a:p>
        </p:txBody>
      </p:sp>
    </p:spTree>
    <p:extLst>
      <p:ext uri="{BB962C8B-B14F-4D97-AF65-F5344CB8AC3E}">
        <p14:creationId xmlns:p14="http://schemas.microsoft.com/office/powerpoint/2010/main" val="2901066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316419" name="Rectangle 6"/>
          <p:cNvSpPr>
            <a:spLocks noGrp="1" noChangeArrowheads="1"/>
          </p:cNvSpPr>
          <p:nvPr>
            <p:ph type="title"/>
          </p:nvPr>
        </p:nvSpPr>
        <p:spPr>
          <a:xfrm>
            <a:off x="1104900" y="76200"/>
            <a:ext cx="9980682" cy="1096962"/>
          </a:xfrm>
        </p:spPr>
        <p:txBody>
          <a:bodyPr>
            <a:normAutofit/>
          </a:bodyPr>
          <a:lstStyle/>
          <a:p>
            <a:r>
              <a:rPr lang="en-US" sz="4000" b="1" dirty="0">
                <a:solidFill>
                  <a:schemeClr val="tx2"/>
                </a:solidFill>
              </a:rPr>
              <a:t>During the Test</a:t>
            </a:r>
          </a:p>
        </p:txBody>
      </p:sp>
      <p:sp>
        <p:nvSpPr>
          <p:cNvPr id="49157" name="Rectangle 7"/>
          <p:cNvSpPr>
            <a:spLocks noGrp="1" noChangeArrowheads="1"/>
          </p:cNvSpPr>
          <p:nvPr>
            <p:ph idx="1"/>
          </p:nvPr>
        </p:nvSpPr>
        <p:spPr>
          <a:xfrm>
            <a:off x="1104900" y="1331615"/>
            <a:ext cx="9980682" cy="4876681"/>
          </a:xfrm>
        </p:spPr>
        <p:txBody>
          <a:bodyPr>
            <a:noAutofit/>
          </a:bodyPr>
          <a:lstStyle/>
          <a:p>
            <a:r>
              <a:rPr lang="en-US" sz="2800" b="1" dirty="0">
                <a:solidFill>
                  <a:schemeClr val="tx2"/>
                </a:solidFill>
              </a:rPr>
              <a:t>Post start and end times.</a:t>
            </a:r>
          </a:p>
          <a:p>
            <a:r>
              <a:rPr lang="en-US" sz="2800" b="1" dirty="0">
                <a:solidFill>
                  <a:schemeClr val="tx2"/>
                </a:solidFill>
              </a:rPr>
              <a:t>Circulate to make sure that everyone is working individually.</a:t>
            </a:r>
          </a:p>
          <a:p>
            <a:r>
              <a:rPr lang="en-US" sz="2800" b="1" dirty="0">
                <a:solidFill>
                  <a:schemeClr val="tx2"/>
                </a:solidFill>
              </a:rPr>
              <a:t>Circulate to make sure examinees are marking answers at the correct number on the answer sheet.</a:t>
            </a:r>
          </a:p>
          <a:p>
            <a:r>
              <a:rPr lang="en-US" sz="2800" b="1" dirty="0">
                <a:solidFill>
                  <a:schemeClr val="tx2"/>
                </a:solidFill>
              </a:rPr>
              <a:t>At the end of the allowed testing time, if a student is answering a question, the student can finish working on that question.</a:t>
            </a:r>
          </a:p>
          <a:p>
            <a:r>
              <a:rPr lang="en-US" sz="2800" b="1" dirty="0">
                <a:solidFill>
                  <a:schemeClr val="tx2"/>
                </a:solidFill>
              </a:rPr>
              <a:t>Students are not allowed to stop testing and continue at another time.</a:t>
            </a:r>
          </a:p>
        </p:txBody>
      </p:sp>
    </p:spTree>
    <p:extLst>
      <p:ext uri="{BB962C8B-B14F-4D97-AF65-F5344CB8AC3E}">
        <p14:creationId xmlns:p14="http://schemas.microsoft.com/office/powerpoint/2010/main" val="31077391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Finishing the Test</a:t>
            </a:r>
          </a:p>
        </p:txBody>
      </p:sp>
      <p:sp>
        <p:nvSpPr>
          <p:cNvPr id="6" name="Content Placeholder 5"/>
          <p:cNvSpPr>
            <a:spLocks noGrp="1"/>
          </p:cNvSpPr>
          <p:nvPr>
            <p:ph idx="1"/>
          </p:nvPr>
        </p:nvSpPr>
        <p:spPr/>
        <p:txBody>
          <a:bodyPr/>
          <a:lstStyle/>
          <a:p>
            <a:pPr lvl="0"/>
            <a:r>
              <a:rPr lang="en-US" sz="2800" b="1" dirty="0">
                <a:solidFill>
                  <a:schemeClr val="tx2"/>
                </a:solidFill>
              </a:rPr>
              <a:t>As examinees finish, have them put their answer sheet inside their test booklet and wait.</a:t>
            </a:r>
          </a:p>
          <a:p>
            <a:pPr lvl="0"/>
            <a:r>
              <a:rPr lang="en-US" sz="2800" b="1" dirty="0">
                <a:solidFill>
                  <a:schemeClr val="tx2"/>
                </a:solidFill>
              </a:rPr>
              <a:t>Announce when time is up.  Allow examinees who are not finished to answer the question they are working on.</a:t>
            </a:r>
          </a:p>
          <a:p>
            <a:endParaRPr lang="en-US" dirty="0"/>
          </a:p>
        </p:txBody>
      </p:sp>
    </p:spTree>
    <p:extLst>
      <p:ext uri="{BB962C8B-B14F-4D97-AF65-F5344CB8AC3E}">
        <p14:creationId xmlns:p14="http://schemas.microsoft.com/office/powerpoint/2010/main" val="421148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After the Test</a:t>
            </a:r>
          </a:p>
        </p:txBody>
      </p:sp>
      <p:sp>
        <p:nvSpPr>
          <p:cNvPr id="5" name="Content Placeholder 4"/>
          <p:cNvSpPr>
            <a:spLocks noGrp="1"/>
          </p:cNvSpPr>
          <p:nvPr>
            <p:ph idx="1"/>
          </p:nvPr>
        </p:nvSpPr>
        <p:spPr>
          <a:xfrm>
            <a:off x="1103382" y="1475509"/>
            <a:ext cx="9982200" cy="4572000"/>
          </a:xfrm>
        </p:spPr>
        <p:txBody>
          <a:bodyPr>
            <a:noAutofit/>
          </a:bodyPr>
          <a:lstStyle/>
          <a:p>
            <a:pPr lvl="0"/>
            <a:r>
              <a:rPr lang="en-US" sz="2400" b="1" dirty="0">
                <a:solidFill>
                  <a:schemeClr val="tx2"/>
                </a:solidFill>
              </a:rPr>
              <a:t>Pick up all test booklets and answer sheets and any scratch paper (math tests).</a:t>
            </a:r>
          </a:p>
          <a:p>
            <a:pPr lvl="0"/>
            <a:r>
              <a:rPr lang="en-US" sz="2400" b="1" dirty="0">
                <a:solidFill>
                  <a:schemeClr val="tx2"/>
                </a:solidFill>
              </a:rPr>
              <a:t>Check answer sheets to see that answers are clearly marked and that changed answers are completely erased. </a:t>
            </a:r>
          </a:p>
          <a:p>
            <a:pPr lvl="0"/>
            <a:r>
              <a:rPr lang="en-US" sz="2400" b="1" dirty="0">
                <a:solidFill>
                  <a:schemeClr val="tx2"/>
                </a:solidFill>
              </a:rPr>
              <a:t>Check that the correct test form is on the answer sheet.</a:t>
            </a:r>
          </a:p>
          <a:p>
            <a:pPr lvl="0"/>
            <a:r>
              <a:rPr lang="en-US" sz="2400" b="1" dirty="0">
                <a:solidFill>
                  <a:schemeClr val="tx2"/>
                </a:solidFill>
              </a:rPr>
              <a:t>Check the test booklets and erase any pencil marks.</a:t>
            </a:r>
          </a:p>
          <a:p>
            <a:pPr lvl="0"/>
            <a:r>
              <a:rPr lang="en-US" sz="2400" b="1" dirty="0">
                <a:solidFill>
                  <a:schemeClr val="tx2"/>
                </a:solidFill>
              </a:rPr>
              <a:t>Shred all scratch paper.</a:t>
            </a:r>
          </a:p>
          <a:p>
            <a:r>
              <a:rPr lang="en-US" sz="2400" b="1" dirty="0">
                <a:solidFill>
                  <a:schemeClr val="tx2"/>
                </a:solidFill>
              </a:rPr>
              <a:t>Return all test booklets and answer sheets to a secure location. Test administrators are responsible for the security of all test materials in their possession.</a:t>
            </a:r>
          </a:p>
          <a:p>
            <a:r>
              <a:rPr lang="en-US" sz="2400" b="1" dirty="0">
                <a:solidFill>
                  <a:schemeClr val="tx2"/>
                </a:solidFill>
              </a:rPr>
              <a:t>Score the tests</a:t>
            </a:r>
            <a:br>
              <a:rPr lang="en-US" sz="2400" b="1" dirty="0">
                <a:solidFill>
                  <a:schemeClr val="tx2"/>
                </a:solidFill>
              </a:rPr>
            </a:br>
            <a:endParaRPr lang="en-US" sz="2400" b="1" dirty="0">
              <a:solidFill>
                <a:schemeClr val="tx2"/>
              </a:solidFill>
            </a:endParaRPr>
          </a:p>
        </p:txBody>
      </p:sp>
    </p:spTree>
    <p:extLst>
      <p:ext uri="{BB962C8B-B14F-4D97-AF65-F5344CB8AC3E}">
        <p14:creationId xmlns:p14="http://schemas.microsoft.com/office/powerpoint/2010/main" val="344280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for Understanding</a:t>
            </a:r>
          </a:p>
        </p:txBody>
      </p:sp>
      <p:sp>
        <p:nvSpPr>
          <p:cNvPr id="3" name="Text Placeholder 2"/>
          <p:cNvSpPr>
            <a:spLocks noGrp="1"/>
          </p:cNvSpPr>
          <p:nvPr>
            <p:ph type="body" idx="1"/>
          </p:nvPr>
        </p:nvSpPr>
        <p:spPr>
          <a:xfrm>
            <a:off x="997373" y="2469861"/>
            <a:ext cx="10645987" cy="3855720"/>
          </a:xfrm>
        </p:spPr>
        <p:txBody>
          <a:bodyPr>
            <a:normAutofit/>
          </a:bodyPr>
          <a:lstStyle/>
          <a:p>
            <a:pPr marL="0" indent="0">
              <a:buNone/>
            </a:pPr>
            <a:r>
              <a:rPr lang="en-US" dirty="0">
                <a:solidFill>
                  <a:schemeClr val="tx2"/>
                </a:solidFill>
              </a:rPr>
              <a:t>What is the purpose of the Intake Screening?</a:t>
            </a:r>
          </a:p>
          <a:p>
            <a:pPr marL="514350" indent="-514350">
              <a:buFont typeface="+mj-lt"/>
              <a:buAutoNum type="arabicPeriod"/>
            </a:pPr>
            <a:r>
              <a:rPr lang="en-US" dirty="0">
                <a:solidFill>
                  <a:schemeClr val="tx2"/>
                </a:solidFill>
              </a:rPr>
              <a:t>It determines if an appraisal is suitable for a student.</a:t>
            </a:r>
          </a:p>
          <a:p>
            <a:pPr marL="514350" indent="-514350">
              <a:buFont typeface="+mj-lt"/>
              <a:buAutoNum type="arabicPeriod"/>
            </a:pPr>
            <a:r>
              <a:rPr lang="en-US" dirty="0">
                <a:solidFill>
                  <a:schemeClr val="tx2"/>
                </a:solidFill>
              </a:rPr>
              <a:t>It determines which pretest to give student with beginning skills.</a:t>
            </a:r>
          </a:p>
          <a:p>
            <a:pPr marL="514350" indent="-514350">
              <a:buFont typeface="+mj-lt"/>
              <a:buAutoNum type="arabicPeriod"/>
            </a:pPr>
            <a:r>
              <a:rPr lang="en-US" dirty="0">
                <a:solidFill>
                  <a:schemeClr val="tx2"/>
                </a:solidFill>
              </a:rPr>
              <a:t>It can provide valuable information about a student’s speaking and writing skills and previous education.</a:t>
            </a:r>
          </a:p>
          <a:p>
            <a:pPr marL="514350" indent="-514350">
              <a:buFont typeface="+mj-lt"/>
              <a:buAutoNum type="arabicPeriod"/>
            </a:pPr>
            <a:r>
              <a:rPr lang="en-US" dirty="0">
                <a:solidFill>
                  <a:schemeClr val="tx2"/>
                </a:solidFill>
              </a:rPr>
              <a:t>All of the above.</a:t>
            </a:r>
          </a:p>
        </p:txBody>
      </p:sp>
    </p:spTree>
    <p:extLst>
      <p:ext uri="{BB962C8B-B14F-4D97-AF65-F5344CB8AC3E}">
        <p14:creationId xmlns:p14="http://schemas.microsoft.com/office/powerpoint/2010/main" val="32110617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Break</a:t>
            </a:r>
          </a:p>
        </p:txBody>
      </p:sp>
      <p:sp>
        <p:nvSpPr>
          <p:cNvPr id="3" name="Content Placeholder 2"/>
          <p:cNvSpPr>
            <a:spLocks noGrp="1"/>
          </p:cNvSpPr>
          <p:nvPr>
            <p:ph idx="1"/>
          </p:nvPr>
        </p:nvSpPr>
        <p:spPr/>
        <p:txBody>
          <a:bodyPr>
            <a:normAutofit/>
          </a:bodyPr>
          <a:lstStyle/>
          <a:p>
            <a:r>
              <a:rPr lang="en-US" sz="3200" b="1" dirty="0">
                <a:solidFill>
                  <a:schemeClr val="tx2"/>
                </a:solidFill>
              </a:rPr>
              <a:t>Take a </a:t>
            </a:r>
            <a:r>
              <a:rPr lang="en-US" sz="3200" b="1" dirty="0">
                <a:solidFill>
                  <a:schemeClr val="tx2"/>
                </a:solidFill>
                <a:hlinkClick r:id="rId2"/>
              </a:rPr>
              <a:t>10-minute break</a:t>
            </a:r>
            <a:endParaRPr lang="en-US" sz="3200" b="1" dirty="0">
              <a:solidFill>
                <a:schemeClr val="tx2"/>
              </a:solidFill>
            </a:endParaRPr>
          </a:p>
        </p:txBody>
      </p:sp>
    </p:spTree>
    <p:extLst>
      <p:ext uri="{BB962C8B-B14F-4D97-AF65-F5344CB8AC3E}">
        <p14:creationId xmlns:p14="http://schemas.microsoft.com/office/powerpoint/2010/main" val="3136605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F10CCFA-9720-4B79-87AD-568ED3307F7B}" type="slidenum">
              <a:rPr lang="en-US" smtClean="0"/>
              <a:t>43</a:t>
            </a:fld>
            <a:endParaRPr lang="en-US"/>
          </a:p>
        </p:txBody>
      </p:sp>
      <p:sp>
        <p:nvSpPr>
          <p:cNvPr id="3" name="TextBox 2">
            <a:extLst>
              <a:ext uri="{FF2B5EF4-FFF2-40B4-BE49-F238E27FC236}">
                <a16:creationId xmlns:a16="http://schemas.microsoft.com/office/drawing/2014/main" id="{1D370BC9-C72A-43FB-9729-65D943389BCC}"/>
              </a:ext>
            </a:extLst>
          </p:cNvPr>
          <p:cNvSpPr txBox="1"/>
          <p:nvPr/>
        </p:nvSpPr>
        <p:spPr>
          <a:xfrm>
            <a:off x="1088020" y="2836740"/>
            <a:ext cx="9893390" cy="2554545"/>
          </a:xfrm>
          <a:prstGeom prst="rect">
            <a:avLst/>
          </a:prstGeom>
          <a:noFill/>
        </p:spPr>
        <p:txBody>
          <a:bodyPr wrap="square" rtlCol="0">
            <a:spAutoFit/>
          </a:bodyPr>
          <a:lstStyle/>
          <a:p>
            <a:pPr algn="ctr"/>
            <a:r>
              <a:rPr lang="en-US" sz="4000" b="1" dirty="0">
                <a:solidFill>
                  <a:schemeClr val="bg1"/>
                </a:solidFill>
                <a:latin typeface="+mj-lt"/>
              </a:rPr>
              <a:t>Scoring the Appraisal</a:t>
            </a:r>
          </a:p>
          <a:p>
            <a:pPr algn="ctr"/>
            <a:r>
              <a:rPr lang="en-US" sz="4000" b="1" dirty="0">
                <a:solidFill>
                  <a:schemeClr val="bg1"/>
                </a:solidFill>
                <a:latin typeface="+mj-lt"/>
              </a:rPr>
              <a:t>and</a:t>
            </a:r>
          </a:p>
          <a:p>
            <a:pPr algn="ctr"/>
            <a:r>
              <a:rPr lang="en-US" sz="4000" b="1" dirty="0">
                <a:solidFill>
                  <a:schemeClr val="bg1"/>
                </a:solidFill>
                <a:latin typeface="+mj-lt"/>
              </a:rPr>
              <a:t>Determining the Pretest</a:t>
            </a:r>
          </a:p>
          <a:p>
            <a:pPr algn="ctr"/>
            <a:r>
              <a:rPr lang="en-US" sz="4000" b="1" dirty="0">
                <a:solidFill>
                  <a:schemeClr val="bg1"/>
                </a:solidFill>
                <a:latin typeface="+mj-lt"/>
              </a:rPr>
              <a:t>(Using Next Assigned Test Charts)</a:t>
            </a:r>
          </a:p>
        </p:txBody>
      </p:sp>
      <p:sp>
        <p:nvSpPr>
          <p:cNvPr id="2" name="TextBox 1"/>
          <p:cNvSpPr txBox="1"/>
          <p:nvPr/>
        </p:nvSpPr>
        <p:spPr>
          <a:xfrm>
            <a:off x="11622506" y="6356351"/>
            <a:ext cx="661737" cy="369332"/>
          </a:xfrm>
          <a:prstGeom prst="rect">
            <a:avLst/>
          </a:prstGeom>
          <a:noFill/>
        </p:spPr>
        <p:txBody>
          <a:bodyPr wrap="square" rtlCol="0">
            <a:spAutoFit/>
          </a:bodyPr>
          <a:lstStyle/>
          <a:p>
            <a:r>
              <a:rPr lang="en-US" b="1" dirty="0">
                <a:solidFill>
                  <a:srgbClr val="FF0000"/>
                </a:solidFill>
              </a:rPr>
              <a:t>M</a:t>
            </a:r>
          </a:p>
        </p:txBody>
      </p:sp>
    </p:spTree>
    <p:extLst>
      <p:ext uri="{BB962C8B-B14F-4D97-AF65-F5344CB8AC3E}">
        <p14:creationId xmlns:p14="http://schemas.microsoft.com/office/powerpoint/2010/main" val="1901617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73902-D6C2-4EB4-8E2A-0473453C3EF5}"/>
              </a:ext>
            </a:extLst>
          </p:cNvPr>
          <p:cNvSpPr>
            <a:spLocks noGrp="1"/>
          </p:cNvSpPr>
          <p:nvPr>
            <p:ph type="title"/>
          </p:nvPr>
        </p:nvSpPr>
        <p:spPr/>
        <p:txBody>
          <a:bodyPr>
            <a:normAutofit/>
          </a:bodyPr>
          <a:lstStyle/>
          <a:p>
            <a:r>
              <a:rPr lang="en-US" sz="4000" b="1" dirty="0">
                <a:solidFill>
                  <a:schemeClr val="tx2"/>
                </a:solidFill>
              </a:rPr>
              <a:t>What is the Purpose of the Appraisal?</a:t>
            </a:r>
          </a:p>
        </p:txBody>
      </p:sp>
      <p:sp>
        <p:nvSpPr>
          <p:cNvPr id="3" name="Text Placeholder 2">
            <a:extLst>
              <a:ext uri="{FF2B5EF4-FFF2-40B4-BE49-F238E27FC236}">
                <a16:creationId xmlns:a16="http://schemas.microsoft.com/office/drawing/2014/main" id="{92D53806-ADBF-4EBD-AAA4-2AFF4D7FFBBB}"/>
              </a:ext>
            </a:extLst>
          </p:cNvPr>
          <p:cNvSpPr>
            <a:spLocks noGrp="1"/>
          </p:cNvSpPr>
          <p:nvPr>
            <p:ph type="body" sz="half" idx="2"/>
          </p:nvPr>
        </p:nvSpPr>
        <p:spPr>
          <a:xfrm>
            <a:off x="1104900" y="1600200"/>
            <a:ext cx="9980682" cy="4572000"/>
          </a:xfrm>
        </p:spPr>
        <p:txBody>
          <a:bodyPr>
            <a:normAutofit/>
          </a:bodyPr>
          <a:lstStyle/>
          <a:p>
            <a:pPr marL="285750" indent="-285750">
              <a:buFont typeface="Arial" panose="020B0604020202020204" pitchFamily="34" charset="0"/>
              <a:buChar char="•"/>
            </a:pPr>
            <a:r>
              <a:rPr lang="en-US" sz="3200" b="1" dirty="0">
                <a:solidFill>
                  <a:schemeClr val="tx2"/>
                </a:solidFill>
              </a:rPr>
              <a:t>The purpose of the Appraisal is to determine the appropriate pretest to administer.</a:t>
            </a:r>
          </a:p>
          <a:p>
            <a:pPr marL="285750" indent="-285750">
              <a:buFont typeface="Arial" panose="020B0604020202020204" pitchFamily="34" charset="0"/>
              <a:buChar char="•"/>
            </a:pPr>
            <a:r>
              <a:rPr lang="en-US" sz="3200" b="1" dirty="0">
                <a:solidFill>
                  <a:schemeClr val="tx2"/>
                </a:solidFill>
              </a:rPr>
              <a:t>The Appraisal cannot be used to assign an Educational Functioning Level.</a:t>
            </a:r>
          </a:p>
        </p:txBody>
      </p:sp>
    </p:spTree>
    <p:extLst>
      <p:ext uri="{BB962C8B-B14F-4D97-AF65-F5344CB8AC3E}">
        <p14:creationId xmlns:p14="http://schemas.microsoft.com/office/powerpoint/2010/main" val="63080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414" y="189734"/>
            <a:ext cx="3273237" cy="6668266"/>
          </a:xfrm>
          <a:prstGeom prst="rect">
            <a:avLst/>
          </a:prstGeom>
        </p:spPr>
      </p:pic>
      <p:sp>
        <p:nvSpPr>
          <p:cNvPr id="478212" name="Rectangle 3"/>
          <p:cNvSpPr>
            <a:spLocks noGrp="1" noChangeArrowheads="1"/>
          </p:cNvSpPr>
          <p:nvPr>
            <p:ph type="body" sz="half" idx="2"/>
          </p:nvPr>
        </p:nvSpPr>
        <p:spPr>
          <a:xfrm>
            <a:off x="1371116" y="1571627"/>
            <a:ext cx="6304513" cy="5149849"/>
          </a:xfrm>
          <a:solidFill>
            <a:srgbClr val="C5F0FF"/>
          </a:solidFill>
        </p:spPr>
        <p:style>
          <a:lnRef idx="1">
            <a:schemeClr val="accent1"/>
          </a:lnRef>
          <a:fillRef idx="2">
            <a:schemeClr val="accent1"/>
          </a:fillRef>
          <a:effectRef idx="1">
            <a:schemeClr val="accent1"/>
          </a:effectRef>
          <a:fontRef idx="minor">
            <a:schemeClr val="dk1"/>
          </a:fontRef>
        </p:style>
        <p:txBody>
          <a:bodyPr rtlCol="0">
            <a:normAutofit fontScale="85000" lnSpcReduction="10000"/>
          </a:bodyPr>
          <a:lstStyle/>
          <a:p>
            <a:pPr marL="182880" indent="-182880">
              <a:lnSpc>
                <a:spcPct val="80000"/>
              </a:lnSpc>
              <a:defRPr/>
            </a:pPr>
            <a:endParaRPr lang="en-US" b="1" dirty="0">
              <a:solidFill>
                <a:schemeClr val="tx1"/>
              </a:solidFill>
            </a:endParaRPr>
          </a:p>
          <a:p>
            <a:pPr marL="182880" indent="-182880">
              <a:lnSpc>
                <a:spcPct val="80000"/>
              </a:lnSpc>
              <a:defRPr/>
            </a:pPr>
            <a:r>
              <a:rPr lang="en-US" sz="2400" b="1" i="1" u="sng" dirty="0">
                <a:solidFill>
                  <a:schemeClr val="tx2"/>
                </a:solidFill>
              </a:rPr>
              <a:t>Raw Score</a:t>
            </a:r>
            <a:r>
              <a:rPr lang="en-US" sz="2400" b="1" i="1" dirty="0">
                <a:solidFill>
                  <a:schemeClr val="tx2"/>
                </a:solidFill>
              </a:rPr>
              <a:t>:  </a:t>
            </a:r>
            <a:r>
              <a:rPr lang="en-US" sz="2400" b="1" dirty="0">
                <a:solidFill>
                  <a:schemeClr val="tx2"/>
                </a:solidFill>
              </a:rPr>
              <a:t>the number of questions a</a:t>
            </a:r>
          </a:p>
          <a:p>
            <a:pPr marL="182880" indent="-182880">
              <a:lnSpc>
                <a:spcPct val="80000"/>
              </a:lnSpc>
              <a:defRPr/>
            </a:pPr>
            <a:r>
              <a:rPr lang="en-US" sz="2400" b="1" dirty="0">
                <a:solidFill>
                  <a:schemeClr val="tx2"/>
                </a:solidFill>
              </a:rPr>
              <a:t>student answers correctly</a:t>
            </a:r>
          </a:p>
          <a:p>
            <a:pPr marL="182880" indent="-182880">
              <a:lnSpc>
                <a:spcPct val="80000"/>
              </a:lnSpc>
              <a:defRPr/>
            </a:pPr>
            <a:endParaRPr lang="en-US" sz="2400" b="1" dirty="0">
              <a:solidFill>
                <a:schemeClr val="tx2"/>
              </a:solidFill>
            </a:endParaRPr>
          </a:p>
          <a:p>
            <a:pPr marL="182880" indent="-182880">
              <a:lnSpc>
                <a:spcPct val="110000"/>
              </a:lnSpc>
              <a:defRPr/>
            </a:pPr>
            <a:r>
              <a:rPr lang="en-US" sz="2400" b="1" i="1" u="sng" dirty="0">
                <a:solidFill>
                  <a:schemeClr val="tx2"/>
                </a:solidFill>
              </a:rPr>
              <a:t>Scale Score:</a:t>
            </a:r>
            <a:r>
              <a:rPr lang="en-US" sz="2400" b="1" i="1" dirty="0">
                <a:solidFill>
                  <a:schemeClr val="tx2"/>
                </a:solidFill>
              </a:rPr>
              <a:t>  </a:t>
            </a:r>
            <a:r>
              <a:rPr lang="en-US" sz="2400" b="1" dirty="0">
                <a:solidFill>
                  <a:schemeClr val="tx2"/>
                </a:solidFill>
              </a:rPr>
              <a:t>converts a student's raw score on a test to a common scale that allows for comparison between students.  </a:t>
            </a:r>
          </a:p>
          <a:p>
            <a:pPr marL="182880" indent="-182880">
              <a:lnSpc>
                <a:spcPct val="120000"/>
              </a:lnSpc>
              <a:defRPr/>
            </a:pPr>
            <a:r>
              <a:rPr lang="en-US" sz="2400" b="1" dirty="0">
                <a:solidFill>
                  <a:schemeClr val="tx2"/>
                </a:solidFill>
              </a:rPr>
              <a:t>	Each test form has its own Raw to Scale Score chart. </a:t>
            </a:r>
          </a:p>
          <a:p>
            <a:pPr marL="182880" indent="-182880">
              <a:lnSpc>
                <a:spcPct val="80000"/>
              </a:lnSpc>
              <a:defRPr/>
            </a:pPr>
            <a:endParaRPr lang="en-US" sz="2400" b="1" dirty="0">
              <a:solidFill>
                <a:schemeClr val="tx2"/>
              </a:solidFill>
            </a:endParaRPr>
          </a:p>
          <a:p>
            <a:pPr marL="182880" indent="-182880">
              <a:lnSpc>
                <a:spcPct val="120000"/>
              </a:lnSpc>
              <a:defRPr/>
            </a:pPr>
            <a:r>
              <a:rPr lang="en-US" sz="2400" b="1" dirty="0">
                <a:solidFill>
                  <a:schemeClr val="tx2"/>
                </a:solidFill>
              </a:rPr>
              <a:t>	Be sure to use the correct chart to convert the raw score to the scale score. </a:t>
            </a:r>
            <a:endParaRPr lang="en-US" sz="2400" b="1" i="1" dirty="0">
              <a:solidFill>
                <a:schemeClr val="tx2"/>
              </a:solidFill>
            </a:endParaRPr>
          </a:p>
          <a:p>
            <a:pPr marL="560070" lvl="1">
              <a:lnSpc>
                <a:spcPct val="80000"/>
              </a:lnSpc>
              <a:defRPr/>
            </a:pPr>
            <a:endParaRPr lang="en-US" sz="2400" b="1" dirty="0">
              <a:solidFill>
                <a:schemeClr val="tx2"/>
              </a:solidFill>
            </a:endParaRPr>
          </a:p>
          <a:p>
            <a:pPr>
              <a:lnSpc>
                <a:spcPct val="120000"/>
              </a:lnSpc>
              <a:spcBef>
                <a:spcPts val="0"/>
              </a:spcBef>
              <a:defRPr/>
            </a:pPr>
            <a:r>
              <a:rPr lang="en-US" sz="2400" b="1" dirty="0">
                <a:solidFill>
                  <a:schemeClr val="tx2"/>
                </a:solidFill>
              </a:rPr>
              <a:t>For example, if the raw score is 13, then the scale score is 216.</a:t>
            </a:r>
          </a:p>
          <a:p>
            <a:pPr marL="582930" lvl="1" indent="-182880">
              <a:lnSpc>
                <a:spcPct val="80000"/>
              </a:lnSpc>
              <a:defRPr/>
            </a:pPr>
            <a:endParaRPr lang="en-US" dirty="0">
              <a:solidFill>
                <a:schemeClr val="tx1"/>
              </a:solidFill>
            </a:endParaRPr>
          </a:p>
          <a:p>
            <a:pPr marL="182880" indent="-182880">
              <a:lnSpc>
                <a:spcPct val="80000"/>
              </a:lnSpc>
              <a:defRPr/>
            </a:pPr>
            <a:endParaRPr lang="en-US" dirty="0">
              <a:solidFill>
                <a:schemeClr val="tx1"/>
              </a:solidFill>
            </a:endParaRPr>
          </a:p>
        </p:txBody>
      </p:sp>
      <p:sp>
        <p:nvSpPr>
          <p:cNvPr id="2" name="Slide Number Placeholder 1"/>
          <p:cNvSpPr>
            <a:spLocks noGrp="1"/>
          </p:cNvSpPr>
          <p:nvPr>
            <p:ph type="sldNum" sz="quarter" idx="12"/>
          </p:nvPr>
        </p:nvSpPr>
        <p:spPr/>
        <p:txBody>
          <a:bodyPr/>
          <a:lstStyle/>
          <a:p>
            <a:fld id="{0F10CCFA-9720-4B79-87AD-568ED3307F7B}" type="slidenum">
              <a:rPr lang="en-US" smtClean="0"/>
              <a:t>45</a:t>
            </a:fld>
            <a:endParaRPr lang="en-US"/>
          </a:p>
        </p:txBody>
      </p:sp>
      <p:cxnSp>
        <p:nvCxnSpPr>
          <p:cNvPr id="14" name="Straight Arrow Connector 13"/>
          <p:cNvCxnSpPr>
            <a:cxnSpLocks/>
          </p:cNvCxnSpPr>
          <p:nvPr/>
        </p:nvCxnSpPr>
        <p:spPr>
          <a:xfrm flipV="1">
            <a:off x="5347504" y="3716185"/>
            <a:ext cx="3061347" cy="2184886"/>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790712" y="3709082"/>
            <a:ext cx="420624" cy="710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256782" y="3571367"/>
            <a:ext cx="762000" cy="2754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0E74DD-7DBD-455B-A1BF-82F19B3C6C7A}"/>
              </a:ext>
            </a:extLst>
          </p:cNvPr>
          <p:cNvSpPr txBox="1"/>
          <p:nvPr/>
        </p:nvSpPr>
        <p:spPr>
          <a:xfrm>
            <a:off x="1104899" y="-22964"/>
            <a:ext cx="6220934" cy="1323439"/>
          </a:xfrm>
          <a:prstGeom prst="rect">
            <a:avLst/>
          </a:prstGeom>
          <a:noFill/>
        </p:spPr>
        <p:txBody>
          <a:bodyPr wrap="square" rtlCol="0">
            <a:spAutoFit/>
          </a:bodyPr>
          <a:lstStyle/>
          <a:p>
            <a:r>
              <a:rPr lang="en-US" sz="4000" b="1" dirty="0">
                <a:solidFill>
                  <a:schemeClr val="tx2"/>
                </a:solidFill>
                <a:latin typeface="+mj-lt"/>
              </a:rPr>
              <a:t>Raw Scores and</a:t>
            </a:r>
          </a:p>
          <a:p>
            <a:r>
              <a:rPr lang="en-US" sz="4000" b="1" dirty="0">
                <a:solidFill>
                  <a:schemeClr val="tx2"/>
                </a:solidFill>
                <a:latin typeface="+mj-lt"/>
              </a:rPr>
              <a:t>Scale Scores</a:t>
            </a:r>
          </a:p>
        </p:txBody>
      </p:sp>
      <p:pic>
        <p:nvPicPr>
          <p:cNvPr id="9" name="Picture 8">
            <a:extLst>
              <a:ext uri="{FF2B5EF4-FFF2-40B4-BE49-F238E27FC236}">
                <a16:creationId xmlns:a16="http://schemas.microsoft.com/office/drawing/2014/main" id="{36515E06-6659-4F2E-9E1A-8708DC9E6FCD}"/>
              </a:ext>
            </a:extLst>
          </p:cNvPr>
          <p:cNvPicPr>
            <a:picLocks noChangeAspect="1"/>
          </p:cNvPicPr>
          <p:nvPr/>
        </p:nvPicPr>
        <p:blipFill>
          <a:blip r:embed="rId4"/>
          <a:stretch>
            <a:fillRect/>
          </a:stretch>
        </p:blipFill>
        <p:spPr>
          <a:xfrm>
            <a:off x="10311546" y="404211"/>
            <a:ext cx="1543015" cy="637780"/>
          </a:xfrm>
          <a:prstGeom prst="rect">
            <a:avLst/>
          </a:prstGeom>
        </p:spPr>
      </p:pic>
    </p:spTree>
    <p:extLst>
      <p:ext uri="{BB962C8B-B14F-4D97-AF65-F5344CB8AC3E}">
        <p14:creationId xmlns:p14="http://schemas.microsoft.com/office/powerpoint/2010/main" val="171394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184" y="123486"/>
            <a:ext cx="2650298" cy="6723713"/>
          </a:xfrm>
          <a:prstGeom prst="rect">
            <a:avLst/>
          </a:prstGeom>
        </p:spPr>
      </p:pic>
      <p:sp>
        <p:nvSpPr>
          <p:cNvPr id="2" name="Title 1"/>
          <p:cNvSpPr>
            <a:spLocks noGrp="1"/>
          </p:cNvSpPr>
          <p:nvPr>
            <p:ph type="title"/>
          </p:nvPr>
        </p:nvSpPr>
        <p:spPr>
          <a:xfrm>
            <a:off x="1180618" y="300941"/>
            <a:ext cx="6522966" cy="801599"/>
          </a:xfrm>
          <a:noFill/>
          <a:ln>
            <a:noFill/>
          </a:ln>
        </p:spPr>
        <p:style>
          <a:lnRef idx="1">
            <a:schemeClr val="accent1"/>
          </a:lnRef>
          <a:fillRef idx="2">
            <a:schemeClr val="accent1"/>
          </a:fillRef>
          <a:effectRef idx="1">
            <a:schemeClr val="accent1"/>
          </a:effectRef>
          <a:fontRef idx="minor">
            <a:schemeClr val="dk1"/>
          </a:fontRef>
        </p:style>
        <p:txBody>
          <a:bodyPr anchor="ctr">
            <a:noAutofit/>
          </a:bodyPr>
          <a:lstStyle/>
          <a:p>
            <a:r>
              <a:rPr lang="en-US" sz="4000" b="1" dirty="0">
                <a:solidFill>
                  <a:schemeClr val="tx2"/>
                </a:solidFill>
                <a:latin typeface="+mj-lt"/>
              </a:rPr>
              <a:t>Determining the Pretest</a:t>
            </a:r>
          </a:p>
        </p:txBody>
      </p:sp>
      <p:sp>
        <p:nvSpPr>
          <p:cNvPr id="7" name="Slide Number Placeholder 6"/>
          <p:cNvSpPr>
            <a:spLocks noGrp="1"/>
          </p:cNvSpPr>
          <p:nvPr>
            <p:ph type="sldNum" sz="quarter" idx="12"/>
          </p:nvPr>
        </p:nvSpPr>
        <p:spPr/>
        <p:txBody>
          <a:bodyPr/>
          <a:lstStyle/>
          <a:p>
            <a:fld id="{0F10CCFA-9720-4B79-87AD-568ED3307F7B}" type="slidenum">
              <a:rPr lang="en-US" smtClean="0"/>
              <a:t>46</a:t>
            </a:fld>
            <a:endParaRPr lang="en-US"/>
          </a:p>
        </p:txBody>
      </p:sp>
      <p:sp>
        <p:nvSpPr>
          <p:cNvPr id="21" name="Oval 20"/>
          <p:cNvSpPr/>
          <p:nvPr/>
        </p:nvSpPr>
        <p:spPr>
          <a:xfrm>
            <a:off x="7907463" y="3587206"/>
            <a:ext cx="1098313" cy="2246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8873379" y="3441426"/>
            <a:ext cx="490714" cy="224652"/>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C1DEC36C-19E5-4FF5-8307-3AA40240372F}"/>
              </a:ext>
            </a:extLst>
          </p:cNvPr>
          <p:cNvSpPr/>
          <p:nvPr/>
        </p:nvSpPr>
        <p:spPr>
          <a:xfrm>
            <a:off x="7731384" y="16452"/>
            <a:ext cx="2650298" cy="59788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9199666"/>
              </p:ext>
            </p:extLst>
          </p:nvPr>
        </p:nvGraphicFramePr>
        <p:xfrm>
          <a:off x="1372243" y="3899516"/>
          <a:ext cx="5885084" cy="2225040"/>
        </p:xfrm>
        <a:graphic>
          <a:graphicData uri="http://schemas.openxmlformats.org/drawingml/2006/table">
            <a:tbl>
              <a:tblPr firstRow="1" bandRow="1">
                <a:tableStyleId>{21E4AEA4-8DFA-4A89-87EB-49C32662AFE0}</a:tableStyleId>
              </a:tblPr>
              <a:tblGrid>
                <a:gridCol w="2942542">
                  <a:extLst>
                    <a:ext uri="{9D8B030D-6E8A-4147-A177-3AD203B41FA5}">
                      <a16:colId xmlns:a16="http://schemas.microsoft.com/office/drawing/2014/main" val="223187318"/>
                    </a:ext>
                  </a:extLst>
                </a:gridCol>
                <a:gridCol w="2942542">
                  <a:extLst>
                    <a:ext uri="{9D8B030D-6E8A-4147-A177-3AD203B41FA5}">
                      <a16:colId xmlns:a16="http://schemas.microsoft.com/office/drawing/2014/main" val="3609732534"/>
                    </a:ext>
                  </a:extLst>
                </a:gridCol>
              </a:tblGrid>
              <a:tr h="370840">
                <a:tc gridSpan="2">
                  <a:txBody>
                    <a:bodyPr/>
                    <a:lstStyle/>
                    <a:p>
                      <a:pPr algn="ctr"/>
                      <a:r>
                        <a:rPr lang="en-US" dirty="0"/>
                        <a:t>GOALS Reading Series</a:t>
                      </a:r>
                    </a:p>
                  </a:txBody>
                  <a:tcPr/>
                </a:tc>
                <a:tc hMerge="1">
                  <a:txBody>
                    <a:bodyPr/>
                    <a:lstStyle/>
                    <a:p>
                      <a:endParaRPr lang="en-US" dirty="0"/>
                    </a:p>
                  </a:txBody>
                  <a:tcPr/>
                </a:tc>
                <a:extLst>
                  <a:ext uri="{0D108BD9-81ED-4DB2-BD59-A6C34878D82A}">
                    <a16:rowId xmlns:a16="http://schemas.microsoft.com/office/drawing/2014/main" val="2520832548"/>
                  </a:ext>
                </a:extLst>
              </a:tr>
              <a:tr h="370840">
                <a:tc>
                  <a:txBody>
                    <a:bodyPr/>
                    <a:lstStyle/>
                    <a:p>
                      <a:pPr algn="ctr"/>
                      <a:r>
                        <a:rPr lang="en-US" dirty="0"/>
                        <a:t>Level</a:t>
                      </a:r>
                    </a:p>
                  </a:txBody>
                  <a:tcPr/>
                </a:tc>
                <a:tc>
                  <a:txBody>
                    <a:bodyPr/>
                    <a:lstStyle/>
                    <a:p>
                      <a:pPr algn="ctr"/>
                      <a:r>
                        <a:rPr lang="en-US" dirty="0"/>
                        <a:t>Form</a:t>
                      </a:r>
                    </a:p>
                  </a:txBody>
                  <a:tcPr/>
                </a:tc>
                <a:extLst>
                  <a:ext uri="{0D108BD9-81ED-4DB2-BD59-A6C34878D82A}">
                    <a16:rowId xmlns:a16="http://schemas.microsoft.com/office/drawing/2014/main" val="3045320254"/>
                  </a:ext>
                </a:extLst>
              </a:tr>
              <a:tr h="370840">
                <a:tc>
                  <a:txBody>
                    <a:bodyPr/>
                    <a:lstStyle/>
                    <a:p>
                      <a:pPr algn="ctr"/>
                      <a:r>
                        <a:rPr lang="en-US" dirty="0"/>
                        <a:t>A</a:t>
                      </a:r>
                    </a:p>
                  </a:txBody>
                  <a:tcPr/>
                </a:tc>
                <a:tc>
                  <a:txBody>
                    <a:bodyPr/>
                    <a:lstStyle/>
                    <a:p>
                      <a:pPr algn="ctr"/>
                      <a:r>
                        <a:rPr lang="en-US" dirty="0"/>
                        <a:t>901R, 902R</a:t>
                      </a:r>
                    </a:p>
                  </a:txBody>
                  <a:tcPr/>
                </a:tc>
                <a:extLst>
                  <a:ext uri="{0D108BD9-81ED-4DB2-BD59-A6C34878D82A}">
                    <a16:rowId xmlns:a16="http://schemas.microsoft.com/office/drawing/2014/main" val="1049113343"/>
                  </a:ext>
                </a:extLst>
              </a:tr>
              <a:tr h="370840">
                <a:tc>
                  <a:txBody>
                    <a:bodyPr/>
                    <a:lstStyle/>
                    <a:p>
                      <a:pPr algn="ctr"/>
                      <a:r>
                        <a:rPr lang="en-US" dirty="0"/>
                        <a:t>B</a:t>
                      </a:r>
                    </a:p>
                  </a:txBody>
                  <a:tcPr/>
                </a:tc>
                <a:tc>
                  <a:txBody>
                    <a:bodyPr/>
                    <a:lstStyle/>
                    <a:p>
                      <a:pPr algn="ctr"/>
                      <a:r>
                        <a:rPr lang="en-US" dirty="0"/>
                        <a:t>903R, 904R</a:t>
                      </a:r>
                    </a:p>
                  </a:txBody>
                  <a:tcPr/>
                </a:tc>
                <a:extLst>
                  <a:ext uri="{0D108BD9-81ED-4DB2-BD59-A6C34878D82A}">
                    <a16:rowId xmlns:a16="http://schemas.microsoft.com/office/drawing/2014/main" val="2318831184"/>
                  </a:ext>
                </a:extLst>
              </a:tr>
              <a:tr h="370840">
                <a:tc>
                  <a:txBody>
                    <a:bodyPr/>
                    <a:lstStyle/>
                    <a:p>
                      <a:pPr algn="ctr"/>
                      <a:r>
                        <a:rPr lang="en-US" dirty="0"/>
                        <a:t>C</a:t>
                      </a:r>
                    </a:p>
                  </a:txBody>
                  <a:tcPr/>
                </a:tc>
                <a:tc>
                  <a:txBody>
                    <a:bodyPr/>
                    <a:lstStyle/>
                    <a:p>
                      <a:pPr algn="ctr"/>
                      <a:r>
                        <a:rPr lang="en-US" dirty="0"/>
                        <a:t>905R,</a:t>
                      </a:r>
                      <a:r>
                        <a:rPr lang="en-US" baseline="0" dirty="0"/>
                        <a:t> 906R</a:t>
                      </a:r>
                      <a:endParaRPr lang="en-US" dirty="0"/>
                    </a:p>
                  </a:txBody>
                  <a:tcPr/>
                </a:tc>
                <a:extLst>
                  <a:ext uri="{0D108BD9-81ED-4DB2-BD59-A6C34878D82A}">
                    <a16:rowId xmlns:a16="http://schemas.microsoft.com/office/drawing/2014/main" val="2036335563"/>
                  </a:ext>
                </a:extLst>
              </a:tr>
              <a:tr h="370840">
                <a:tc>
                  <a:txBody>
                    <a:bodyPr/>
                    <a:lstStyle/>
                    <a:p>
                      <a:pPr algn="ctr"/>
                      <a:r>
                        <a:rPr lang="en-US" dirty="0"/>
                        <a:t>D</a:t>
                      </a:r>
                    </a:p>
                  </a:txBody>
                  <a:tcPr/>
                </a:tc>
                <a:tc>
                  <a:txBody>
                    <a:bodyPr/>
                    <a:lstStyle/>
                    <a:p>
                      <a:pPr algn="ctr"/>
                      <a:r>
                        <a:rPr lang="en-US" dirty="0"/>
                        <a:t>907R,</a:t>
                      </a:r>
                      <a:r>
                        <a:rPr lang="en-US" baseline="0" dirty="0"/>
                        <a:t> 908R</a:t>
                      </a:r>
                      <a:endParaRPr lang="en-US" dirty="0"/>
                    </a:p>
                  </a:txBody>
                  <a:tcPr/>
                </a:tc>
                <a:extLst>
                  <a:ext uri="{0D108BD9-81ED-4DB2-BD59-A6C34878D82A}">
                    <a16:rowId xmlns:a16="http://schemas.microsoft.com/office/drawing/2014/main" val="3108650392"/>
                  </a:ext>
                </a:extLst>
              </a:tr>
            </a:tbl>
          </a:graphicData>
        </a:graphic>
      </p:graphicFrame>
      <p:pic>
        <p:nvPicPr>
          <p:cNvPr id="11" name="Picture 10">
            <a:extLst>
              <a:ext uri="{FF2B5EF4-FFF2-40B4-BE49-F238E27FC236}">
                <a16:creationId xmlns:a16="http://schemas.microsoft.com/office/drawing/2014/main" id="{12D90CEB-1EC2-436E-A273-25160380AD2D}"/>
              </a:ext>
            </a:extLst>
          </p:cNvPr>
          <p:cNvPicPr>
            <a:picLocks noChangeAspect="1"/>
          </p:cNvPicPr>
          <p:nvPr/>
        </p:nvPicPr>
        <p:blipFill>
          <a:blip r:embed="rId4"/>
          <a:stretch>
            <a:fillRect/>
          </a:stretch>
        </p:blipFill>
        <p:spPr>
          <a:xfrm>
            <a:off x="10311546" y="404211"/>
            <a:ext cx="1543015" cy="637780"/>
          </a:xfrm>
          <a:prstGeom prst="rect">
            <a:avLst/>
          </a:prstGeom>
        </p:spPr>
      </p:pic>
      <p:sp>
        <p:nvSpPr>
          <p:cNvPr id="4" name="TextBox 3">
            <a:extLst>
              <a:ext uri="{FF2B5EF4-FFF2-40B4-BE49-F238E27FC236}">
                <a16:creationId xmlns:a16="http://schemas.microsoft.com/office/drawing/2014/main" id="{EFEAF75B-489F-4E18-891D-BC9DBC9E2E36}"/>
              </a:ext>
            </a:extLst>
          </p:cNvPr>
          <p:cNvSpPr txBox="1"/>
          <p:nvPr/>
        </p:nvSpPr>
        <p:spPr>
          <a:xfrm>
            <a:off x="1456660" y="1502434"/>
            <a:ext cx="5456303" cy="1938992"/>
          </a:xfrm>
          <a:prstGeom prst="rect">
            <a:avLst/>
          </a:prstGeom>
          <a:noFill/>
        </p:spPr>
        <p:txBody>
          <a:bodyPr wrap="square" rtlCol="0">
            <a:spAutoFit/>
          </a:bodyPr>
          <a:lstStyle/>
          <a:p>
            <a:r>
              <a:rPr lang="en-US" sz="2400" b="1" dirty="0">
                <a:solidFill>
                  <a:schemeClr val="tx2"/>
                </a:solidFill>
              </a:rPr>
              <a:t>Using the </a:t>
            </a:r>
            <a:r>
              <a:rPr lang="en-US" sz="2400" b="1" i="1" u="sng" dirty="0">
                <a:solidFill>
                  <a:schemeClr val="tx2"/>
                </a:solidFill>
              </a:rPr>
              <a:t>Raw to Scale Score Chart </a:t>
            </a:r>
            <a:r>
              <a:rPr lang="en-US" sz="2400" b="1" dirty="0">
                <a:solidFill>
                  <a:schemeClr val="tx2"/>
                </a:solidFill>
              </a:rPr>
              <a:t>and the </a:t>
            </a:r>
            <a:r>
              <a:rPr lang="en-US" sz="2400" b="1" i="1" u="sng" dirty="0">
                <a:solidFill>
                  <a:schemeClr val="tx2"/>
                </a:solidFill>
              </a:rPr>
              <a:t>Next Assigned Test Level Chart</a:t>
            </a:r>
            <a:r>
              <a:rPr lang="en-US" sz="2400" b="1" u="sng" dirty="0">
                <a:solidFill>
                  <a:schemeClr val="tx2"/>
                </a:solidFill>
              </a:rPr>
              <a:t>,</a:t>
            </a:r>
            <a:r>
              <a:rPr lang="en-US" sz="2400" b="1" dirty="0">
                <a:solidFill>
                  <a:schemeClr val="tx2"/>
                </a:solidFill>
              </a:rPr>
              <a:t> what pretest form should this student take, if they got 13 correct on  the Appraisal?</a:t>
            </a:r>
          </a:p>
        </p:txBody>
      </p:sp>
      <p:cxnSp>
        <p:nvCxnSpPr>
          <p:cNvPr id="12" name="Straight Arrow Connector 11">
            <a:extLst>
              <a:ext uri="{FF2B5EF4-FFF2-40B4-BE49-F238E27FC236}">
                <a16:creationId xmlns:a16="http://schemas.microsoft.com/office/drawing/2014/main" id="{805575BD-1C69-4666-B848-AC3CE66CE3A9}"/>
              </a:ext>
            </a:extLst>
          </p:cNvPr>
          <p:cNvCxnSpPr>
            <a:cxnSpLocks/>
          </p:cNvCxnSpPr>
          <p:nvPr/>
        </p:nvCxnSpPr>
        <p:spPr>
          <a:xfrm>
            <a:off x="5305647" y="3072809"/>
            <a:ext cx="2522343" cy="593269"/>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590A355B-46F1-41F7-B4CF-19AC9825EBAE}"/>
              </a:ext>
            </a:extLst>
          </p:cNvPr>
          <p:cNvSpPr/>
          <p:nvPr/>
        </p:nvSpPr>
        <p:spPr>
          <a:xfrm>
            <a:off x="701964" y="3315856"/>
            <a:ext cx="7126026" cy="3241204"/>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15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animBg="1"/>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5659" y="42674"/>
            <a:ext cx="9980682" cy="1096962"/>
          </a:xfrm>
          <a:solidFill>
            <a:srgbClr val="336600"/>
          </a:solidFill>
        </p:spPr>
        <p:style>
          <a:lnRef idx="0">
            <a:schemeClr val="accent3"/>
          </a:lnRef>
          <a:fillRef idx="3">
            <a:schemeClr val="accent3"/>
          </a:fillRef>
          <a:effectRef idx="3">
            <a:schemeClr val="accent3"/>
          </a:effectRef>
          <a:fontRef idx="minor">
            <a:schemeClr val="lt1"/>
          </a:fontRef>
        </p:style>
        <p:txBody>
          <a:bodyPr>
            <a:normAutofit/>
          </a:bodyPr>
          <a:lstStyle/>
          <a:p>
            <a:r>
              <a:rPr lang="en-US" sz="4000" b="1" dirty="0">
                <a:solidFill>
                  <a:schemeClr val="bg2"/>
                </a:solidFill>
                <a:latin typeface="+mj-lt"/>
              </a:rPr>
              <a:t>                Appraisal</a:t>
            </a:r>
            <a:r>
              <a:rPr lang="en-US" sz="4000" b="1" i="1" dirty="0">
                <a:solidFill>
                  <a:schemeClr val="bg2"/>
                </a:solidFill>
                <a:latin typeface="+mj-lt"/>
              </a:rPr>
              <a:t> </a:t>
            </a:r>
            <a:r>
              <a:rPr lang="en-US" sz="4000" b="1" dirty="0">
                <a:solidFill>
                  <a:schemeClr val="bg2"/>
                </a:solidFill>
                <a:latin typeface="+mj-lt"/>
              </a:rPr>
              <a:t>Activity</a:t>
            </a:r>
          </a:p>
        </p:txBody>
      </p:sp>
      <p:sp>
        <p:nvSpPr>
          <p:cNvPr id="3" name="Content Placeholder 2"/>
          <p:cNvSpPr>
            <a:spLocks noGrp="1"/>
          </p:cNvSpPr>
          <p:nvPr>
            <p:ph idx="1"/>
          </p:nvPr>
        </p:nvSpPr>
        <p:spPr>
          <a:xfrm>
            <a:off x="3292642" y="1471527"/>
            <a:ext cx="8229600" cy="4756150"/>
          </a:xfrm>
        </p:spPr>
        <p:txBody>
          <a:bodyPr>
            <a:normAutofit fontScale="92500"/>
          </a:bodyPr>
          <a:lstStyle/>
          <a:p>
            <a:pPr marL="514350" indent="-514350">
              <a:buFont typeface="+mj-lt"/>
              <a:buAutoNum type="arabicPeriod"/>
            </a:pPr>
            <a:r>
              <a:rPr lang="en-US" sz="2800" dirty="0" err="1">
                <a:solidFill>
                  <a:schemeClr val="tx2"/>
                </a:solidFill>
              </a:rPr>
              <a:t>Malia</a:t>
            </a:r>
            <a:r>
              <a:rPr lang="en-US" sz="2800" dirty="0">
                <a:solidFill>
                  <a:schemeClr val="tx2"/>
                </a:solidFill>
              </a:rPr>
              <a:t> Sanchez got 9 correct on her GOALS 900 appraisal. What is her scale score? _________ </a:t>
            </a:r>
          </a:p>
          <a:p>
            <a:pPr marL="514350" indent="-514350">
              <a:buFont typeface="+mj-lt"/>
              <a:buAutoNum type="arabicPeriod"/>
            </a:pPr>
            <a:r>
              <a:rPr lang="en-US" sz="2800" dirty="0">
                <a:solidFill>
                  <a:schemeClr val="tx2"/>
                </a:solidFill>
              </a:rPr>
              <a:t>What pretest form should she take? _________</a:t>
            </a:r>
          </a:p>
          <a:p>
            <a:pPr marL="514350" indent="-514350">
              <a:buFont typeface="+mj-lt"/>
              <a:buAutoNum type="arabicPeriod"/>
            </a:pPr>
            <a:r>
              <a:rPr lang="en-US" sz="2800" dirty="0">
                <a:solidFill>
                  <a:schemeClr val="tx2"/>
                </a:solidFill>
              </a:rPr>
              <a:t>Moo </a:t>
            </a:r>
            <a:r>
              <a:rPr lang="en-US" sz="2800" dirty="0" err="1">
                <a:solidFill>
                  <a:schemeClr val="tx2"/>
                </a:solidFill>
              </a:rPr>
              <a:t>Htoo’s</a:t>
            </a:r>
            <a:r>
              <a:rPr lang="en-US" sz="2800" dirty="0">
                <a:solidFill>
                  <a:schemeClr val="tx2"/>
                </a:solidFill>
              </a:rPr>
              <a:t> appraisal raw score was 14. What is his scaled score? __________</a:t>
            </a:r>
          </a:p>
          <a:p>
            <a:pPr marL="514350" indent="-514350">
              <a:buFont typeface="+mj-lt"/>
              <a:buAutoNum type="arabicPeriod"/>
            </a:pPr>
            <a:r>
              <a:rPr lang="en-US" sz="2800" dirty="0">
                <a:solidFill>
                  <a:schemeClr val="tx2"/>
                </a:solidFill>
              </a:rPr>
              <a:t>What pretest form could he take? ______________</a:t>
            </a:r>
          </a:p>
          <a:p>
            <a:pPr marL="514350" indent="-514350">
              <a:buFont typeface="+mj-lt"/>
              <a:buAutoNum type="arabicPeriod"/>
            </a:pPr>
            <a:r>
              <a:rPr lang="en-US" sz="2800" dirty="0">
                <a:solidFill>
                  <a:schemeClr val="tx2"/>
                </a:solidFill>
              </a:rPr>
              <a:t>Sarah Jones’ appraisal raw score was 19. What is her scaled score? __________</a:t>
            </a:r>
          </a:p>
          <a:p>
            <a:pPr marL="514350" indent="-514350">
              <a:buFont typeface="+mj-lt"/>
              <a:buAutoNum type="arabicPeriod"/>
            </a:pPr>
            <a:r>
              <a:rPr lang="en-US" sz="2800" dirty="0">
                <a:solidFill>
                  <a:schemeClr val="tx2"/>
                </a:solidFill>
              </a:rPr>
              <a:t>What pretest form could she take? </a:t>
            </a:r>
            <a:r>
              <a:rPr lang="en-US" sz="2800" dirty="0"/>
              <a:t>______________</a:t>
            </a:r>
            <a:endParaRPr lang="en-US" dirty="0"/>
          </a:p>
          <a:p>
            <a:pPr marL="0" indent="0">
              <a:buNone/>
            </a:pPr>
            <a:endParaRPr lang="en-US" dirty="0"/>
          </a:p>
        </p:txBody>
      </p:sp>
      <p:sp>
        <p:nvSpPr>
          <p:cNvPr id="6" name="Slide Number Placeholder 5"/>
          <p:cNvSpPr>
            <a:spLocks noGrp="1"/>
          </p:cNvSpPr>
          <p:nvPr>
            <p:ph type="sldNum" sz="quarter" idx="12"/>
          </p:nvPr>
        </p:nvSpPr>
        <p:spPr/>
        <p:txBody>
          <a:bodyPr/>
          <a:lstStyle/>
          <a:p>
            <a:fld id="{0F10CCFA-9720-4B79-87AD-568ED3307F7B}" type="slidenum">
              <a:rPr lang="en-US" smtClean="0"/>
              <a:t>47</a:t>
            </a:fld>
            <a:endParaRPr lang="en-US" dirty="0"/>
          </a:p>
        </p:txBody>
      </p:sp>
      <p:sp>
        <p:nvSpPr>
          <p:cNvPr id="14" name="TextBox 13"/>
          <p:cNvSpPr txBox="1"/>
          <p:nvPr/>
        </p:nvSpPr>
        <p:spPr>
          <a:xfrm>
            <a:off x="9199889" y="2350857"/>
            <a:ext cx="1879825" cy="461665"/>
          </a:xfrm>
          <a:prstGeom prst="rect">
            <a:avLst/>
          </a:prstGeom>
          <a:noFill/>
        </p:spPr>
        <p:txBody>
          <a:bodyPr wrap="square" rtlCol="0">
            <a:spAutoFit/>
          </a:bodyPr>
          <a:lstStyle/>
          <a:p>
            <a:r>
              <a:rPr lang="en-US" sz="2400" b="1" dirty="0">
                <a:solidFill>
                  <a:schemeClr val="tx2"/>
                </a:solidFill>
              </a:rPr>
              <a:t>901 or 902</a:t>
            </a:r>
          </a:p>
        </p:txBody>
      </p:sp>
      <p:sp>
        <p:nvSpPr>
          <p:cNvPr id="16" name="TextBox 15"/>
          <p:cNvSpPr txBox="1"/>
          <p:nvPr/>
        </p:nvSpPr>
        <p:spPr>
          <a:xfrm>
            <a:off x="6283977" y="3293049"/>
            <a:ext cx="990600" cy="461665"/>
          </a:xfrm>
          <a:prstGeom prst="rect">
            <a:avLst/>
          </a:prstGeom>
          <a:noFill/>
        </p:spPr>
        <p:txBody>
          <a:bodyPr wrap="square" rtlCol="0">
            <a:spAutoFit/>
          </a:bodyPr>
          <a:lstStyle/>
          <a:p>
            <a:r>
              <a:rPr lang="en-US" sz="2400" b="1" dirty="0">
                <a:solidFill>
                  <a:schemeClr val="tx2"/>
                </a:solidFill>
              </a:rPr>
              <a:t>218</a:t>
            </a:r>
          </a:p>
        </p:txBody>
      </p:sp>
      <p:sp>
        <p:nvSpPr>
          <p:cNvPr id="17" name="TextBox 16"/>
          <p:cNvSpPr txBox="1"/>
          <p:nvPr/>
        </p:nvSpPr>
        <p:spPr>
          <a:xfrm>
            <a:off x="8950458" y="3913172"/>
            <a:ext cx="2441448" cy="461665"/>
          </a:xfrm>
          <a:prstGeom prst="rect">
            <a:avLst/>
          </a:prstGeom>
          <a:noFill/>
        </p:spPr>
        <p:txBody>
          <a:bodyPr wrap="square" rtlCol="0">
            <a:spAutoFit/>
          </a:bodyPr>
          <a:lstStyle/>
          <a:p>
            <a:r>
              <a:rPr lang="en-US" sz="2400" b="1" dirty="0">
                <a:solidFill>
                  <a:schemeClr val="tx2"/>
                </a:solidFill>
              </a:rPr>
              <a:t>903 or 904</a:t>
            </a:r>
          </a:p>
        </p:txBody>
      </p:sp>
      <p:sp>
        <p:nvSpPr>
          <p:cNvPr id="18" name="TextBox 17"/>
          <p:cNvSpPr txBox="1"/>
          <p:nvPr/>
        </p:nvSpPr>
        <p:spPr>
          <a:xfrm>
            <a:off x="6779277" y="4792315"/>
            <a:ext cx="990600" cy="461665"/>
          </a:xfrm>
          <a:prstGeom prst="rect">
            <a:avLst/>
          </a:prstGeom>
          <a:noFill/>
        </p:spPr>
        <p:txBody>
          <a:bodyPr wrap="square" rtlCol="0">
            <a:spAutoFit/>
          </a:bodyPr>
          <a:lstStyle/>
          <a:p>
            <a:r>
              <a:rPr lang="en-US" sz="2400" b="1" dirty="0">
                <a:solidFill>
                  <a:schemeClr val="tx2"/>
                </a:solidFill>
              </a:rPr>
              <a:t>231</a:t>
            </a:r>
          </a:p>
        </p:txBody>
      </p:sp>
      <p:sp>
        <p:nvSpPr>
          <p:cNvPr id="19" name="TextBox 18"/>
          <p:cNvSpPr txBox="1"/>
          <p:nvPr/>
        </p:nvSpPr>
        <p:spPr>
          <a:xfrm>
            <a:off x="9162365" y="5416448"/>
            <a:ext cx="2441448" cy="461665"/>
          </a:xfrm>
          <a:prstGeom prst="rect">
            <a:avLst/>
          </a:prstGeom>
          <a:noFill/>
        </p:spPr>
        <p:txBody>
          <a:bodyPr wrap="square" rtlCol="0">
            <a:spAutoFit/>
          </a:bodyPr>
          <a:lstStyle/>
          <a:p>
            <a:r>
              <a:rPr lang="en-US" sz="2400" b="1" dirty="0">
                <a:solidFill>
                  <a:schemeClr val="tx2"/>
                </a:solidFill>
              </a:rPr>
              <a:t>905 or 906</a:t>
            </a:r>
          </a:p>
        </p:txBody>
      </p:sp>
      <p:sp>
        <p:nvSpPr>
          <p:cNvPr id="20" name="TextBox 19"/>
          <p:cNvSpPr txBox="1"/>
          <p:nvPr/>
        </p:nvSpPr>
        <p:spPr>
          <a:xfrm>
            <a:off x="9582413" y="1795776"/>
            <a:ext cx="838200" cy="461665"/>
          </a:xfrm>
          <a:prstGeom prst="rect">
            <a:avLst/>
          </a:prstGeom>
          <a:noFill/>
        </p:spPr>
        <p:txBody>
          <a:bodyPr wrap="square" rtlCol="0">
            <a:spAutoFit/>
          </a:bodyPr>
          <a:lstStyle/>
          <a:p>
            <a:r>
              <a:rPr lang="en-US" sz="2400" b="1" dirty="0">
                <a:solidFill>
                  <a:schemeClr val="tx2"/>
                </a:solidFill>
              </a:rPr>
              <a:t>206</a:t>
            </a:r>
          </a:p>
        </p:txBody>
      </p:sp>
      <p:pic>
        <p:nvPicPr>
          <p:cNvPr id="12" name="Picture 11">
            <a:extLst>
              <a:ext uri="{FF2B5EF4-FFF2-40B4-BE49-F238E27FC236}">
                <a16:creationId xmlns:a16="http://schemas.microsoft.com/office/drawing/2014/main" id="{F936E3C4-13FA-43DF-972B-D0FE8654BCD4}"/>
              </a:ext>
            </a:extLst>
          </p:cNvPr>
          <p:cNvPicPr>
            <a:picLocks noChangeAspect="1"/>
          </p:cNvPicPr>
          <p:nvPr/>
        </p:nvPicPr>
        <p:blipFill>
          <a:blip r:embed="rId3"/>
          <a:stretch>
            <a:fillRect/>
          </a:stretch>
        </p:blipFill>
        <p:spPr>
          <a:xfrm>
            <a:off x="8948845" y="239502"/>
            <a:ext cx="1947545" cy="804986"/>
          </a:xfrm>
          <a:prstGeom prst="rect">
            <a:avLst/>
          </a:prstGeom>
        </p:spPr>
      </p:pic>
      <p:pic>
        <p:nvPicPr>
          <p:cNvPr id="4" name="Picture 3">
            <a:extLst>
              <a:ext uri="{FF2B5EF4-FFF2-40B4-BE49-F238E27FC236}">
                <a16:creationId xmlns:a16="http://schemas.microsoft.com/office/drawing/2014/main" id="{6FB73982-4010-43BC-BDDA-0F96CFEB5632}"/>
              </a:ext>
            </a:extLst>
          </p:cNvPr>
          <p:cNvPicPr>
            <a:picLocks noChangeAspect="1"/>
          </p:cNvPicPr>
          <p:nvPr/>
        </p:nvPicPr>
        <p:blipFill>
          <a:blip r:embed="rId4"/>
          <a:stretch>
            <a:fillRect/>
          </a:stretch>
        </p:blipFill>
        <p:spPr>
          <a:xfrm>
            <a:off x="282444" y="0"/>
            <a:ext cx="2716991" cy="6858000"/>
          </a:xfrm>
          <a:prstGeom prst="rect">
            <a:avLst/>
          </a:prstGeom>
        </p:spPr>
      </p:pic>
    </p:spTree>
    <p:extLst>
      <p:ext uri="{BB962C8B-B14F-4D97-AF65-F5344CB8AC3E}">
        <p14:creationId xmlns:p14="http://schemas.microsoft.com/office/powerpoint/2010/main" val="117825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19" grpId="0"/>
      <p:bldP spid="20"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Pre- and Post Tests</a:t>
            </a:r>
          </a:p>
        </p:txBody>
      </p:sp>
      <p:sp>
        <p:nvSpPr>
          <p:cNvPr id="6" name="Slide Number Placeholder 5"/>
          <p:cNvSpPr>
            <a:spLocks noGrp="1"/>
          </p:cNvSpPr>
          <p:nvPr>
            <p:ph type="sldNum" sz="quarter" idx="12"/>
          </p:nvPr>
        </p:nvSpPr>
        <p:spPr/>
        <p:txBody>
          <a:bodyPr/>
          <a:lstStyle/>
          <a:p>
            <a:pPr>
              <a:defRPr/>
            </a:pPr>
            <a:fld id="{0F10CCFA-9720-4B79-87AD-568ED3307F7B}" type="slidenum">
              <a:rPr lang="en-US">
                <a:solidFill>
                  <a:prstClr val="black">
                    <a:tint val="75000"/>
                  </a:prstClr>
                </a:solidFill>
                <a:latin typeface="Calibri"/>
              </a:rPr>
              <a:pPr>
                <a:defRPr/>
              </a:pPr>
              <a:t>48</a:t>
            </a:fld>
            <a:endParaRPr lang="en-US">
              <a:solidFill>
                <a:prstClr val="black">
                  <a:tint val="75000"/>
                </a:prstClr>
              </a:solidFill>
              <a:latin typeface="Calibri"/>
            </a:endParaRPr>
          </a:p>
        </p:txBody>
      </p:sp>
      <p:sp>
        <p:nvSpPr>
          <p:cNvPr id="7" name="Title 4"/>
          <p:cNvSpPr txBox="1">
            <a:spLocks/>
          </p:cNvSpPr>
          <p:nvPr/>
        </p:nvSpPr>
        <p:spPr>
          <a:xfrm>
            <a:off x="2286000" y="4559301"/>
            <a:ext cx="7772400" cy="1362075"/>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a:bodyPr>
          <a:lstStyle>
            <a:lvl1pPr algn="l" defTabSz="914400" rtl="0" eaLnBrk="1" latinLnBrk="0" hangingPunct="1">
              <a:spcBef>
                <a:spcPct val="0"/>
              </a:spcBef>
              <a:buNone/>
              <a:defRPr sz="4000" b="1" kern="1200" cap="all">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en-US" cap="none" dirty="0">
                <a:solidFill>
                  <a:prstClr val="black"/>
                </a:solidFill>
                <a:latin typeface="Calibri"/>
              </a:rPr>
              <a:t>Valid Scores</a:t>
            </a:r>
          </a:p>
        </p:txBody>
      </p:sp>
      <p:sp>
        <p:nvSpPr>
          <p:cNvPr id="2" name="TextBox 1"/>
          <p:cNvSpPr txBox="1"/>
          <p:nvPr/>
        </p:nvSpPr>
        <p:spPr>
          <a:xfrm>
            <a:off x="11670631" y="6384091"/>
            <a:ext cx="649705" cy="369332"/>
          </a:xfrm>
          <a:prstGeom prst="rect">
            <a:avLst/>
          </a:prstGeom>
          <a:noFill/>
        </p:spPr>
        <p:txBody>
          <a:bodyPr wrap="square" rtlCol="0">
            <a:spAutoFit/>
          </a:bodyPr>
          <a:lstStyle/>
          <a:p>
            <a:r>
              <a:rPr lang="en-US" b="1" dirty="0">
                <a:solidFill>
                  <a:srgbClr val="FF0000"/>
                </a:solidFill>
              </a:rPr>
              <a:t>S</a:t>
            </a:r>
          </a:p>
        </p:txBody>
      </p:sp>
    </p:spTree>
    <p:extLst>
      <p:ext uri="{BB962C8B-B14F-4D97-AF65-F5344CB8AC3E}">
        <p14:creationId xmlns:p14="http://schemas.microsoft.com/office/powerpoint/2010/main" val="275807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alpha val="25000"/>
          </a:srgb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104899" y="264006"/>
            <a:ext cx="9952961" cy="826775"/>
          </a:xfrm>
          <a:solidFill>
            <a:srgbClr val="C5F0FF"/>
          </a:solid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4000" b="1" dirty="0">
                <a:latin typeface="+mj-lt"/>
              </a:rPr>
              <a:t>Valid Scale Scores – Life &amp; Work</a:t>
            </a:r>
          </a:p>
        </p:txBody>
      </p:sp>
      <p:sp>
        <p:nvSpPr>
          <p:cNvPr id="32772" name="Rectangle 3"/>
          <p:cNvSpPr>
            <a:spLocks noGrp="1" noChangeArrowheads="1"/>
          </p:cNvSpPr>
          <p:nvPr>
            <p:ph idx="1"/>
          </p:nvPr>
        </p:nvSpPr>
        <p:spPr>
          <a:xfrm>
            <a:off x="7224371" y="2880453"/>
            <a:ext cx="4441865" cy="3490197"/>
          </a:xfrm>
          <a:solidFill>
            <a:srgbClr val="C5F0FF"/>
          </a:solidFill>
          <a:ln>
            <a:solidFill>
              <a:schemeClr val="accent3">
                <a:shade val="95000"/>
                <a:satMod val="105000"/>
              </a:schemeClr>
            </a:solidFill>
          </a:ln>
        </p:spPr>
        <p:style>
          <a:lnRef idx="1">
            <a:schemeClr val="accent3"/>
          </a:lnRef>
          <a:fillRef idx="2">
            <a:schemeClr val="accent3"/>
          </a:fillRef>
          <a:effectRef idx="1">
            <a:schemeClr val="accent3"/>
          </a:effectRef>
          <a:fontRef idx="minor">
            <a:schemeClr val="dk1"/>
          </a:fontRef>
        </p:style>
        <p:txBody>
          <a:bodyPr>
            <a:normAutofit/>
          </a:bodyPr>
          <a:lstStyle/>
          <a:p>
            <a:pPr lvl="1" eaLnBrk="1" hangingPunct="1">
              <a:lnSpc>
                <a:spcPct val="90000"/>
              </a:lnSpc>
            </a:pPr>
            <a:r>
              <a:rPr lang="en-US" sz="2400" dirty="0"/>
              <a:t>If </a:t>
            </a:r>
            <a:r>
              <a:rPr lang="en-US" sz="2400" b="1" u="sng" dirty="0"/>
              <a:t>pre-test</a:t>
            </a:r>
            <a:r>
              <a:rPr lang="en-US" sz="2400" dirty="0"/>
              <a:t> score is in the conservative estimate range (high end or </a:t>
            </a:r>
            <a:r>
              <a:rPr lang="en-US" sz="2400" dirty="0">
                <a:sym typeface="Wingdings" pitchFamily="2" charset="2"/>
              </a:rPr>
              <a:t> score</a:t>
            </a:r>
            <a:r>
              <a:rPr lang="en-US" sz="2400" dirty="0"/>
              <a:t>), </a:t>
            </a:r>
            <a:r>
              <a:rPr lang="en-US" sz="2400" u="sng" dirty="0"/>
              <a:t>retest</a:t>
            </a:r>
            <a:r>
              <a:rPr lang="en-US" sz="2400" dirty="0"/>
              <a:t> at a higher level.</a:t>
            </a:r>
          </a:p>
          <a:p>
            <a:pPr lvl="1" eaLnBrk="1" hangingPunct="1">
              <a:lnSpc>
                <a:spcPct val="90000"/>
              </a:lnSpc>
            </a:pPr>
            <a:r>
              <a:rPr lang="en-US" sz="2400" dirty="0"/>
              <a:t>If a learner receives a conservative estimate score on a </a:t>
            </a:r>
            <a:r>
              <a:rPr lang="en-US" sz="2400" b="1" u="sng" dirty="0"/>
              <a:t>post-test</a:t>
            </a:r>
            <a:r>
              <a:rPr lang="en-US" sz="2400" dirty="0"/>
              <a:t>, the highest valid score can be reported</a:t>
            </a:r>
            <a:r>
              <a:rPr lang="en-US" sz="2400" b="1" dirty="0"/>
              <a:t>. (229 on 83R)</a:t>
            </a:r>
          </a:p>
          <a:p>
            <a:pPr lvl="1" eaLnBrk="1" hangingPunct="1">
              <a:lnSpc>
                <a:spcPct val="90000"/>
              </a:lnSpc>
            </a:pPr>
            <a:endParaRPr lang="en-US" sz="2000" dirty="0"/>
          </a:p>
        </p:txBody>
      </p:sp>
      <p:sp>
        <p:nvSpPr>
          <p:cNvPr id="36866" name="Slide Number Placeholder 3"/>
          <p:cNvSpPr>
            <a:spLocks noGrp="1"/>
          </p:cNvSpPr>
          <p:nvPr>
            <p:ph type="sldNum" sz="quarter" idx="12"/>
          </p:nvPr>
        </p:nvSpPr>
        <p:spPr/>
        <p:txBody>
          <a:bodyPr/>
          <a:lstStyle/>
          <a:p>
            <a:pPr>
              <a:defRPr/>
            </a:pPr>
            <a:fld id="{FC32C2F3-E1F9-4A80-AABE-8EC698BF0D1B}" type="slidenum">
              <a:rPr lang="en-US">
                <a:solidFill>
                  <a:prstClr val="black">
                    <a:tint val="75000"/>
                  </a:prstClr>
                </a:solidFill>
                <a:latin typeface="Arial" pitchFamily="34" charset="0"/>
              </a:rPr>
              <a:pPr>
                <a:defRPr/>
              </a:pPr>
              <a:t>49</a:t>
            </a:fld>
            <a:endParaRPr lang="en-US">
              <a:solidFill>
                <a:prstClr val="black">
                  <a:tint val="75000"/>
                </a:prstClr>
              </a:solidFill>
              <a:latin typeface="Arial" pitchFamily="34" charset="0"/>
            </a:endParaRPr>
          </a:p>
        </p:txBody>
      </p:sp>
      <p:pic>
        <p:nvPicPr>
          <p:cNvPr id="32773" name="Picture 4"/>
          <p:cNvPicPr>
            <a:picLocks noChangeAspect="1" noChangeArrowheads="1"/>
          </p:cNvPicPr>
          <p:nvPr/>
        </p:nvPicPr>
        <p:blipFill>
          <a:blip r:embed="rId3" cstate="print">
            <a:lum contrast="10000"/>
          </a:blip>
          <a:srcRect/>
          <a:stretch>
            <a:fillRect/>
          </a:stretch>
        </p:blipFill>
        <p:spPr bwMode="auto">
          <a:xfrm>
            <a:off x="1250067" y="1158876"/>
            <a:ext cx="1664250" cy="5562600"/>
          </a:xfrm>
          <a:prstGeom prst="rect">
            <a:avLst/>
          </a:prstGeom>
          <a:noFill/>
          <a:ln w="9525">
            <a:noFill/>
            <a:miter lim="800000"/>
            <a:headEnd/>
            <a:tailEnd/>
          </a:ln>
        </p:spPr>
      </p:pic>
      <p:sp>
        <p:nvSpPr>
          <p:cNvPr id="2" name="TextBox 1"/>
          <p:cNvSpPr txBox="1"/>
          <p:nvPr/>
        </p:nvSpPr>
        <p:spPr>
          <a:xfrm>
            <a:off x="2904958" y="1514008"/>
            <a:ext cx="3887165" cy="707886"/>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pPr>
              <a:defRPr/>
            </a:pPr>
            <a:r>
              <a:rPr lang="en-US" sz="2000" b="1" dirty="0">
                <a:solidFill>
                  <a:prstClr val="black"/>
                </a:solidFill>
                <a:latin typeface="Calibri"/>
              </a:rPr>
              <a:t>Inaccurate Scale Scores</a:t>
            </a:r>
            <a:br>
              <a:rPr lang="en-US" sz="2000" b="1" dirty="0">
                <a:solidFill>
                  <a:prstClr val="black"/>
                </a:solidFill>
                <a:latin typeface="Calibri"/>
              </a:rPr>
            </a:br>
            <a:r>
              <a:rPr lang="en-US" sz="2000" dirty="0">
                <a:solidFill>
                  <a:prstClr val="black"/>
                </a:solidFill>
                <a:latin typeface="Calibri"/>
              </a:rPr>
              <a:t>Re-test immediately </a:t>
            </a:r>
          </a:p>
        </p:txBody>
      </p:sp>
      <p:sp>
        <p:nvSpPr>
          <p:cNvPr id="3" name="TextBox 2"/>
          <p:cNvSpPr txBox="1"/>
          <p:nvPr/>
        </p:nvSpPr>
        <p:spPr>
          <a:xfrm>
            <a:off x="2933700" y="2209045"/>
            <a:ext cx="3849064" cy="4185761"/>
          </a:xfrm>
          <a:prstGeom prst="rect">
            <a:avLst/>
          </a:prstGeom>
          <a:solidFill>
            <a:srgbClr val="C5F0FF"/>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sz="1400" b="1" dirty="0">
              <a:solidFill>
                <a:prstClr val="black"/>
              </a:solidFill>
              <a:latin typeface="Calibri"/>
            </a:endParaRPr>
          </a:p>
          <a:p>
            <a:pPr>
              <a:defRPr/>
            </a:pPr>
            <a:r>
              <a:rPr lang="en-US" sz="2800" b="1" dirty="0">
                <a:solidFill>
                  <a:prstClr val="black"/>
                </a:solidFill>
                <a:latin typeface="Calibri"/>
              </a:rPr>
              <a:t>Valid Scale Scores</a:t>
            </a: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sz="800" dirty="0">
              <a:solidFill>
                <a:prstClr val="black"/>
              </a:solidFill>
              <a:latin typeface="Calibri"/>
            </a:endParaRPr>
          </a:p>
        </p:txBody>
      </p:sp>
      <p:sp>
        <p:nvSpPr>
          <p:cNvPr id="4" name="TextBox 3"/>
          <p:cNvSpPr txBox="1"/>
          <p:nvPr/>
        </p:nvSpPr>
        <p:spPr>
          <a:xfrm>
            <a:off x="2895600" y="6017797"/>
            <a:ext cx="3887164" cy="769441"/>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en-US" sz="2000" b="1" dirty="0">
                <a:solidFill>
                  <a:prstClr val="black"/>
                </a:solidFill>
                <a:latin typeface="Calibri"/>
              </a:rPr>
              <a:t>Conservative Estimate Scale Scores</a:t>
            </a:r>
          </a:p>
          <a:p>
            <a:pPr lvl="0">
              <a:defRPr/>
            </a:pPr>
            <a:endParaRPr lang="en-US" sz="1200" dirty="0">
              <a:solidFill>
                <a:prstClr val="black"/>
              </a:solidFill>
              <a:latin typeface="Calibri"/>
            </a:endParaRPr>
          </a:p>
          <a:p>
            <a:pPr lvl="0">
              <a:defRPr/>
            </a:pPr>
            <a:endParaRPr lang="en-US" sz="1200" dirty="0">
              <a:solidFill>
                <a:prstClr val="black"/>
              </a:solidFill>
              <a:latin typeface="Calibri"/>
            </a:endParaRPr>
          </a:p>
        </p:txBody>
      </p:sp>
      <p:sp>
        <p:nvSpPr>
          <p:cNvPr id="6" name="TextBox 5">
            <a:extLst>
              <a:ext uri="{FF2B5EF4-FFF2-40B4-BE49-F238E27FC236}">
                <a16:creationId xmlns:a16="http://schemas.microsoft.com/office/drawing/2014/main" id="{60A726E3-406B-45AE-85C0-ED56684802F3}"/>
              </a:ext>
            </a:extLst>
          </p:cNvPr>
          <p:cNvSpPr txBox="1"/>
          <p:nvPr/>
        </p:nvSpPr>
        <p:spPr>
          <a:xfrm>
            <a:off x="7226300" y="1743346"/>
            <a:ext cx="3831560" cy="461665"/>
          </a:xfrm>
          <a:prstGeom prst="rect">
            <a:avLst/>
          </a:prstGeom>
          <a:solidFill>
            <a:srgbClr val="C5F0FF"/>
          </a:solidFill>
          <a:ln w="28575">
            <a:solidFill>
              <a:schemeClr val="tx1"/>
            </a:solidFill>
          </a:ln>
        </p:spPr>
        <p:txBody>
          <a:bodyPr wrap="square" rtlCol="0">
            <a:spAutoFit/>
          </a:bodyPr>
          <a:lstStyle/>
          <a:p>
            <a:r>
              <a:rPr lang="en-US" sz="2400" dirty="0"/>
              <a:t>Cannot be reported in </a:t>
            </a:r>
            <a:r>
              <a:rPr lang="en-US" sz="2400" dirty="0" err="1"/>
              <a:t>SiD</a:t>
            </a:r>
            <a:endParaRPr lang="en-US" sz="2400" dirty="0"/>
          </a:p>
        </p:txBody>
      </p:sp>
      <p:cxnSp>
        <p:nvCxnSpPr>
          <p:cNvPr id="8" name="Straight Arrow Connector 7">
            <a:extLst>
              <a:ext uri="{FF2B5EF4-FFF2-40B4-BE49-F238E27FC236}">
                <a16:creationId xmlns:a16="http://schemas.microsoft.com/office/drawing/2014/main" id="{266D6D28-62BC-4223-9F12-7E23EB6AFF7D}"/>
              </a:ext>
            </a:extLst>
          </p:cNvPr>
          <p:cNvCxnSpPr>
            <a:cxnSpLocks/>
          </p:cNvCxnSpPr>
          <p:nvPr/>
        </p:nvCxnSpPr>
        <p:spPr>
          <a:xfrm flipH="1">
            <a:off x="6782765" y="1925719"/>
            <a:ext cx="38003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2ADA0E9-5D89-4631-8698-1E37107821C0}"/>
              </a:ext>
            </a:extLst>
          </p:cNvPr>
          <p:cNvCxnSpPr>
            <a:cxnSpLocks/>
          </p:cNvCxnSpPr>
          <p:nvPr/>
        </p:nvCxnSpPr>
        <p:spPr>
          <a:xfrm flipH="1">
            <a:off x="5715000" y="3935392"/>
            <a:ext cx="1993739" cy="216852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F853381-A71F-4B4B-8763-38EA0B3542D2}"/>
              </a:ext>
            </a:extLst>
          </p:cNvPr>
          <p:cNvCxnSpPr>
            <a:cxnSpLocks/>
          </p:cNvCxnSpPr>
          <p:nvPr/>
        </p:nvCxnSpPr>
        <p:spPr>
          <a:xfrm flipH="1">
            <a:off x="5715000" y="4932281"/>
            <a:ext cx="1820119" cy="1171637"/>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917D0BF1-C48B-4EA5-A520-039EF2837835}"/>
              </a:ext>
            </a:extLst>
          </p:cNvPr>
          <p:cNvGrpSpPr/>
          <p:nvPr/>
        </p:nvGrpSpPr>
        <p:grpSpPr>
          <a:xfrm>
            <a:off x="9404189" y="212541"/>
            <a:ext cx="1533986" cy="904669"/>
            <a:chOff x="350530" y="2385568"/>
            <a:chExt cx="4506756" cy="4037861"/>
          </a:xfrm>
        </p:grpSpPr>
        <p:pic>
          <p:nvPicPr>
            <p:cNvPr id="17" name="Picture 16">
              <a:extLst>
                <a:ext uri="{FF2B5EF4-FFF2-40B4-BE49-F238E27FC236}">
                  <a16:creationId xmlns:a16="http://schemas.microsoft.com/office/drawing/2014/main" id="{9F05FA0E-2C56-4CBA-BA61-EEAAA5B3FE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30" y="2385568"/>
              <a:ext cx="1159565" cy="1509023"/>
            </a:xfrm>
            <a:prstGeom prst="rect">
              <a:avLst/>
            </a:prstGeom>
          </p:spPr>
        </p:pic>
        <p:pic>
          <p:nvPicPr>
            <p:cNvPr id="18" name="Picture 17">
              <a:extLst>
                <a:ext uri="{FF2B5EF4-FFF2-40B4-BE49-F238E27FC236}">
                  <a16:creationId xmlns:a16="http://schemas.microsoft.com/office/drawing/2014/main" id="{42749146-39D8-441A-805C-62F76BA414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481" y="2873726"/>
              <a:ext cx="1117733" cy="1454584"/>
            </a:xfrm>
            <a:prstGeom prst="rect">
              <a:avLst/>
            </a:prstGeom>
          </p:spPr>
        </p:pic>
        <p:pic>
          <p:nvPicPr>
            <p:cNvPr id="19" name="Picture 2">
              <a:extLst>
                <a:ext uri="{FF2B5EF4-FFF2-40B4-BE49-F238E27FC236}">
                  <a16:creationId xmlns:a16="http://schemas.microsoft.com/office/drawing/2014/main" id="{33D3AAF6-CC69-4152-964C-F11317562E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79480" y="2401258"/>
              <a:ext cx="1777943" cy="200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a:extLst>
                <a:ext uri="{FF2B5EF4-FFF2-40B4-BE49-F238E27FC236}">
                  <a16:creationId xmlns:a16="http://schemas.microsoft.com/office/drawing/2014/main" id="{2FCDB015-ADC5-4442-AD97-FAD648727D2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6046" r="53912"/>
            <a:stretch/>
          </p:blipFill>
          <p:spPr bwMode="auto">
            <a:xfrm>
              <a:off x="3246515" y="2385568"/>
              <a:ext cx="1192195" cy="1509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a:extLst>
                <a:ext uri="{FF2B5EF4-FFF2-40B4-BE49-F238E27FC236}">
                  <a16:creationId xmlns:a16="http://schemas.microsoft.com/office/drawing/2014/main" id="{4C90A9F0-A2B0-4632-B4AE-49FC5C12CE51}"/>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4418" r="55386"/>
            <a:stretch/>
          </p:blipFill>
          <p:spPr bwMode="auto">
            <a:xfrm>
              <a:off x="694272" y="4553778"/>
              <a:ext cx="123543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a:extLst>
                <a:ext uri="{FF2B5EF4-FFF2-40B4-BE49-F238E27FC236}">
                  <a16:creationId xmlns:a16="http://schemas.microsoft.com/office/drawing/2014/main" id="{5B710EF2-C675-42A6-858E-A2F9BBA0E87B}"/>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6510" b="8265"/>
            <a:stretch/>
          </p:blipFill>
          <p:spPr bwMode="auto">
            <a:xfrm>
              <a:off x="1198496" y="4960654"/>
              <a:ext cx="1071769" cy="1431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5">
              <a:extLst>
                <a:ext uri="{FF2B5EF4-FFF2-40B4-BE49-F238E27FC236}">
                  <a16:creationId xmlns:a16="http://schemas.microsoft.com/office/drawing/2014/main" id="{DD9C8662-ABA4-422F-A214-AF149E448CC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20208" y="4574692"/>
              <a:ext cx="1629847" cy="184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a:extLst>
                <a:ext uri="{FF2B5EF4-FFF2-40B4-BE49-F238E27FC236}">
                  <a16:creationId xmlns:a16="http://schemas.microsoft.com/office/drawing/2014/main" id="{EDDC6AAF-0005-4A44-BDFF-4328D8B9AEAE}"/>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56176" b="24947"/>
            <a:stretch/>
          </p:blipFill>
          <p:spPr bwMode="auto">
            <a:xfrm>
              <a:off x="3758878" y="2844456"/>
              <a:ext cx="1098408" cy="1483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 name="Oval 10">
            <a:extLst>
              <a:ext uri="{FF2B5EF4-FFF2-40B4-BE49-F238E27FC236}">
                <a16:creationId xmlns:a16="http://schemas.microsoft.com/office/drawing/2014/main" id="{1D6E9A77-BB3A-4F3B-9D65-93628711BEE1}"/>
              </a:ext>
            </a:extLst>
          </p:cNvPr>
          <p:cNvSpPr/>
          <p:nvPr/>
        </p:nvSpPr>
        <p:spPr>
          <a:xfrm>
            <a:off x="2233914" y="5798916"/>
            <a:ext cx="526166" cy="30500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392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1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71257E-E5C7-4369-9E96-AEE06D832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940" y="1066979"/>
            <a:ext cx="3879410" cy="5736825"/>
          </a:xfrm>
          <a:prstGeom prst="rect">
            <a:avLst/>
          </a:prstGeom>
        </p:spPr>
      </p:pic>
      <p:sp>
        <p:nvSpPr>
          <p:cNvPr id="5" name="Title 4"/>
          <p:cNvSpPr>
            <a:spLocks noGrp="1"/>
          </p:cNvSpPr>
          <p:nvPr>
            <p:ph type="title"/>
          </p:nvPr>
        </p:nvSpPr>
        <p:spPr>
          <a:xfrm>
            <a:off x="1104899" y="274639"/>
            <a:ext cx="9952961" cy="674428"/>
          </a:xfrm>
          <a:solidFill>
            <a:srgbClr val="C5F0FF"/>
          </a:solid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4000" b="1" dirty="0">
                <a:latin typeface="+mj-lt"/>
              </a:rPr>
              <a:t>Valid Scale Scores - GOALS</a:t>
            </a:r>
          </a:p>
        </p:txBody>
      </p:sp>
      <p:sp>
        <p:nvSpPr>
          <p:cNvPr id="32772" name="Rectangle 3"/>
          <p:cNvSpPr>
            <a:spLocks noGrp="1" noChangeArrowheads="1"/>
          </p:cNvSpPr>
          <p:nvPr>
            <p:ph idx="1"/>
          </p:nvPr>
        </p:nvSpPr>
        <p:spPr>
          <a:xfrm>
            <a:off x="7224371" y="2880453"/>
            <a:ext cx="4441865" cy="3490197"/>
          </a:xfrm>
          <a:solidFill>
            <a:srgbClr val="C5F0FF"/>
          </a:solidFill>
          <a:ln>
            <a:solidFill>
              <a:schemeClr val="accent3">
                <a:shade val="95000"/>
                <a:satMod val="105000"/>
              </a:schemeClr>
            </a:solidFill>
          </a:ln>
        </p:spPr>
        <p:style>
          <a:lnRef idx="1">
            <a:schemeClr val="accent3"/>
          </a:lnRef>
          <a:fillRef idx="2">
            <a:schemeClr val="accent3"/>
          </a:fillRef>
          <a:effectRef idx="1">
            <a:schemeClr val="accent3"/>
          </a:effectRef>
          <a:fontRef idx="minor">
            <a:schemeClr val="dk1"/>
          </a:fontRef>
        </p:style>
        <p:txBody>
          <a:bodyPr>
            <a:normAutofit/>
          </a:bodyPr>
          <a:lstStyle/>
          <a:p>
            <a:pPr lvl="1" eaLnBrk="1" hangingPunct="1">
              <a:lnSpc>
                <a:spcPct val="90000"/>
              </a:lnSpc>
            </a:pPr>
            <a:r>
              <a:rPr lang="en-US" sz="2400" dirty="0"/>
              <a:t>If </a:t>
            </a:r>
            <a:r>
              <a:rPr lang="en-US" sz="2400" b="1" u="sng" dirty="0"/>
              <a:t>pre-test</a:t>
            </a:r>
            <a:r>
              <a:rPr lang="en-US" sz="2400" dirty="0"/>
              <a:t> score is in the conservative estimate range (high end or </a:t>
            </a:r>
            <a:r>
              <a:rPr lang="en-US" sz="2400" dirty="0">
                <a:sym typeface="Wingdings" pitchFamily="2" charset="2"/>
              </a:rPr>
              <a:t> score</a:t>
            </a:r>
            <a:r>
              <a:rPr lang="en-US" sz="2400" dirty="0"/>
              <a:t>), </a:t>
            </a:r>
            <a:r>
              <a:rPr lang="en-US" sz="2400" u="sng" dirty="0"/>
              <a:t>retest</a:t>
            </a:r>
            <a:r>
              <a:rPr lang="en-US" sz="2400" dirty="0"/>
              <a:t> at a higher level.</a:t>
            </a:r>
          </a:p>
          <a:p>
            <a:pPr lvl="1" eaLnBrk="1" hangingPunct="1">
              <a:lnSpc>
                <a:spcPct val="90000"/>
              </a:lnSpc>
            </a:pPr>
            <a:r>
              <a:rPr lang="en-US" sz="2400" dirty="0"/>
              <a:t>If a learner receives a conservative estimate score on a </a:t>
            </a:r>
            <a:r>
              <a:rPr lang="en-US" sz="2400" b="1" u="sng" dirty="0"/>
              <a:t>post-test</a:t>
            </a:r>
            <a:r>
              <a:rPr lang="en-US" sz="2400" dirty="0"/>
              <a:t>, the highest valid score can be reported. </a:t>
            </a:r>
            <a:r>
              <a:rPr lang="en-US" sz="2400" b="1" dirty="0"/>
              <a:t>(238 on 906)</a:t>
            </a:r>
          </a:p>
          <a:p>
            <a:pPr lvl="1" eaLnBrk="1" hangingPunct="1">
              <a:lnSpc>
                <a:spcPct val="90000"/>
              </a:lnSpc>
            </a:pPr>
            <a:endParaRPr lang="en-US" sz="2000" dirty="0"/>
          </a:p>
        </p:txBody>
      </p:sp>
      <p:sp>
        <p:nvSpPr>
          <p:cNvPr id="36866" name="Slide Number Placeholder 3"/>
          <p:cNvSpPr>
            <a:spLocks noGrp="1"/>
          </p:cNvSpPr>
          <p:nvPr>
            <p:ph type="sldNum" sz="quarter" idx="12"/>
          </p:nvPr>
        </p:nvSpPr>
        <p:spPr/>
        <p:txBody>
          <a:bodyPr/>
          <a:lstStyle/>
          <a:p>
            <a:pPr>
              <a:defRPr/>
            </a:pPr>
            <a:fld id="{FC32C2F3-E1F9-4A80-AABE-8EC698BF0D1B}" type="slidenum">
              <a:rPr lang="en-US">
                <a:solidFill>
                  <a:prstClr val="black">
                    <a:tint val="75000"/>
                  </a:prstClr>
                </a:solidFill>
                <a:latin typeface="Arial" pitchFamily="34" charset="0"/>
              </a:rPr>
              <a:pPr>
                <a:defRPr/>
              </a:pPr>
              <a:t>50</a:t>
            </a:fld>
            <a:endParaRPr lang="en-US">
              <a:solidFill>
                <a:prstClr val="black">
                  <a:tint val="75000"/>
                </a:prstClr>
              </a:solidFill>
              <a:latin typeface="Arial" pitchFamily="34" charset="0"/>
            </a:endParaRPr>
          </a:p>
        </p:txBody>
      </p:sp>
      <p:sp>
        <p:nvSpPr>
          <p:cNvPr id="2" name="TextBox 1"/>
          <p:cNvSpPr txBox="1"/>
          <p:nvPr/>
        </p:nvSpPr>
        <p:spPr>
          <a:xfrm>
            <a:off x="2612437" y="1577889"/>
            <a:ext cx="4081120" cy="132343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pPr>
              <a:defRPr/>
            </a:pPr>
            <a:r>
              <a:rPr lang="en-US" sz="2000" b="1" dirty="0">
                <a:solidFill>
                  <a:prstClr val="black"/>
                </a:solidFill>
                <a:latin typeface="Calibri"/>
              </a:rPr>
              <a:t>Inaccurate Scale Scores</a:t>
            </a:r>
            <a:br>
              <a:rPr lang="en-US" sz="2000" b="1" dirty="0">
                <a:solidFill>
                  <a:prstClr val="black"/>
                </a:solidFill>
                <a:latin typeface="Calibri"/>
              </a:rPr>
            </a:br>
            <a:r>
              <a:rPr lang="en-US" sz="2000" dirty="0">
                <a:solidFill>
                  <a:prstClr val="black"/>
                </a:solidFill>
                <a:latin typeface="Calibri"/>
              </a:rPr>
              <a:t>Re-test immediately </a:t>
            </a:r>
          </a:p>
          <a:p>
            <a:pPr>
              <a:defRPr/>
            </a:pPr>
            <a:endParaRPr lang="en-US" sz="2000" dirty="0">
              <a:solidFill>
                <a:prstClr val="black"/>
              </a:solidFill>
              <a:latin typeface="Calibri"/>
            </a:endParaRPr>
          </a:p>
          <a:p>
            <a:pPr>
              <a:defRPr/>
            </a:pPr>
            <a:endParaRPr lang="en-US" sz="2000" dirty="0">
              <a:solidFill>
                <a:prstClr val="black"/>
              </a:solidFill>
              <a:latin typeface="Calibri"/>
            </a:endParaRPr>
          </a:p>
        </p:txBody>
      </p:sp>
      <p:sp>
        <p:nvSpPr>
          <p:cNvPr id="3" name="TextBox 2"/>
          <p:cNvSpPr txBox="1"/>
          <p:nvPr/>
        </p:nvSpPr>
        <p:spPr>
          <a:xfrm>
            <a:off x="2620622" y="2873138"/>
            <a:ext cx="4081120" cy="3016210"/>
          </a:xfrm>
          <a:prstGeom prst="rect">
            <a:avLst/>
          </a:prstGeom>
          <a:solidFill>
            <a:srgbClr val="C5F0FF"/>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defRPr/>
            </a:pPr>
            <a:endParaRPr lang="en-US" dirty="0">
              <a:solidFill>
                <a:prstClr val="black"/>
              </a:solidFill>
              <a:latin typeface="Calibri"/>
            </a:endParaRPr>
          </a:p>
          <a:p>
            <a:pPr>
              <a:defRPr/>
            </a:pPr>
            <a:endParaRPr lang="en-US" sz="2800" b="1" dirty="0">
              <a:solidFill>
                <a:prstClr val="black"/>
              </a:solidFill>
              <a:latin typeface="Calibri"/>
            </a:endParaRPr>
          </a:p>
          <a:p>
            <a:pPr>
              <a:defRPr/>
            </a:pPr>
            <a:r>
              <a:rPr lang="en-US" sz="2800" b="1" dirty="0">
                <a:solidFill>
                  <a:prstClr val="black"/>
                </a:solidFill>
                <a:latin typeface="Calibri"/>
              </a:rPr>
              <a:t>Valid Scale Scores</a:t>
            </a: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dirty="0">
              <a:solidFill>
                <a:prstClr val="black"/>
              </a:solidFill>
              <a:latin typeface="Calibri"/>
            </a:endParaRPr>
          </a:p>
          <a:p>
            <a:pPr>
              <a:defRPr/>
            </a:pPr>
            <a:endParaRPr lang="en-US" sz="800" dirty="0">
              <a:solidFill>
                <a:prstClr val="black"/>
              </a:solidFill>
              <a:latin typeface="Calibri"/>
            </a:endParaRPr>
          </a:p>
        </p:txBody>
      </p:sp>
      <p:sp>
        <p:nvSpPr>
          <p:cNvPr id="4" name="TextBox 3"/>
          <p:cNvSpPr txBox="1"/>
          <p:nvPr/>
        </p:nvSpPr>
        <p:spPr>
          <a:xfrm>
            <a:off x="2620622" y="5840977"/>
            <a:ext cx="4081120" cy="954107"/>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en-US" sz="2000" b="1" dirty="0">
                <a:solidFill>
                  <a:prstClr val="black"/>
                </a:solidFill>
                <a:latin typeface="Calibri"/>
              </a:rPr>
              <a:t>Conservative Estimate Scale Scores</a:t>
            </a:r>
          </a:p>
          <a:p>
            <a:pPr lvl="0">
              <a:defRPr/>
            </a:pPr>
            <a:endParaRPr lang="en-US" sz="1200" dirty="0">
              <a:solidFill>
                <a:prstClr val="black"/>
              </a:solidFill>
              <a:latin typeface="Calibri"/>
            </a:endParaRPr>
          </a:p>
          <a:p>
            <a:pPr lvl="0">
              <a:defRPr/>
            </a:pPr>
            <a:endParaRPr lang="en-US" sz="1200" dirty="0">
              <a:solidFill>
                <a:prstClr val="black"/>
              </a:solidFill>
              <a:latin typeface="Calibri"/>
            </a:endParaRPr>
          </a:p>
          <a:p>
            <a:pPr lvl="0">
              <a:defRPr/>
            </a:pPr>
            <a:endParaRPr lang="en-US" sz="1200" dirty="0">
              <a:solidFill>
                <a:prstClr val="black"/>
              </a:solidFill>
              <a:latin typeface="Calibri"/>
            </a:endParaRPr>
          </a:p>
        </p:txBody>
      </p:sp>
      <p:sp>
        <p:nvSpPr>
          <p:cNvPr id="6" name="TextBox 5">
            <a:extLst>
              <a:ext uri="{FF2B5EF4-FFF2-40B4-BE49-F238E27FC236}">
                <a16:creationId xmlns:a16="http://schemas.microsoft.com/office/drawing/2014/main" id="{60A726E3-406B-45AE-85C0-ED56684802F3}"/>
              </a:ext>
            </a:extLst>
          </p:cNvPr>
          <p:cNvSpPr txBox="1"/>
          <p:nvPr/>
        </p:nvSpPr>
        <p:spPr>
          <a:xfrm>
            <a:off x="7226300" y="1743346"/>
            <a:ext cx="3831560" cy="461665"/>
          </a:xfrm>
          <a:prstGeom prst="rect">
            <a:avLst/>
          </a:prstGeom>
          <a:solidFill>
            <a:srgbClr val="C5F0FF"/>
          </a:solidFill>
          <a:ln w="28575">
            <a:solidFill>
              <a:schemeClr val="tx1"/>
            </a:solidFill>
          </a:ln>
        </p:spPr>
        <p:txBody>
          <a:bodyPr wrap="square" rtlCol="0">
            <a:spAutoFit/>
          </a:bodyPr>
          <a:lstStyle/>
          <a:p>
            <a:r>
              <a:rPr lang="en-US" sz="2400" dirty="0"/>
              <a:t>Cannot be reported in </a:t>
            </a:r>
            <a:r>
              <a:rPr lang="en-US" sz="2400" dirty="0" err="1"/>
              <a:t>SiD</a:t>
            </a:r>
            <a:endParaRPr lang="en-US" sz="2400" dirty="0"/>
          </a:p>
        </p:txBody>
      </p:sp>
      <p:cxnSp>
        <p:nvCxnSpPr>
          <p:cNvPr id="8" name="Straight Arrow Connector 7">
            <a:extLst>
              <a:ext uri="{FF2B5EF4-FFF2-40B4-BE49-F238E27FC236}">
                <a16:creationId xmlns:a16="http://schemas.microsoft.com/office/drawing/2014/main" id="{266D6D28-62BC-4223-9F12-7E23EB6AFF7D}"/>
              </a:ext>
            </a:extLst>
          </p:cNvPr>
          <p:cNvCxnSpPr>
            <a:cxnSpLocks/>
          </p:cNvCxnSpPr>
          <p:nvPr/>
        </p:nvCxnSpPr>
        <p:spPr>
          <a:xfrm flipH="1">
            <a:off x="5335929" y="1925719"/>
            <a:ext cx="1826872"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2ADA0E9-5D89-4631-8698-1E37107821C0}"/>
              </a:ext>
            </a:extLst>
          </p:cNvPr>
          <p:cNvCxnSpPr>
            <a:cxnSpLocks/>
          </p:cNvCxnSpPr>
          <p:nvPr/>
        </p:nvCxnSpPr>
        <p:spPr>
          <a:xfrm flipH="1">
            <a:off x="6331352" y="3935392"/>
            <a:ext cx="1377388" cy="207186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F853381-A71F-4B4B-8763-38EA0B3542D2}"/>
              </a:ext>
            </a:extLst>
          </p:cNvPr>
          <p:cNvCxnSpPr>
            <a:cxnSpLocks/>
          </p:cNvCxnSpPr>
          <p:nvPr/>
        </p:nvCxnSpPr>
        <p:spPr>
          <a:xfrm flipH="1">
            <a:off x="6331352" y="4932281"/>
            <a:ext cx="1203769" cy="107498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42D98A5E-4973-42FB-AAC4-947AC151BA0E}"/>
              </a:ext>
            </a:extLst>
          </p:cNvPr>
          <p:cNvPicPr>
            <a:picLocks noChangeAspect="1"/>
          </p:cNvPicPr>
          <p:nvPr/>
        </p:nvPicPr>
        <p:blipFill>
          <a:blip r:embed="rId4"/>
          <a:stretch>
            <a:fillRect/>
          </a:stretch>
        </p:blipFill>
        <p:spPr>
          <a:xfrm>
            <a:off x="8674855" y="143536"/>
            <a:ext cx="2266048" cy="936634"/>
          </a:xfrm>
          <a:prstGeom prst="rect">
            <a:avLst/>
          </a:prstGeom>
        </p:spPr>
      </p:pic>
      <p:sp>
        <p:nvSpPr>
          <p:cNvPr id="27" name="Oval 26">
            <a:extLst>
              <a:ext uri="{FF2B5EF4-FFF2-40B4-BE49-F238E27FC236}">
                <a16:creationId xmlns:a16="http://schemas.microsoft.com/office/drawing/2014/main" id="{D8BC7E9C-E69C-4F80-82FA-178489FC4757}"/>
              </a:ext>
            </a:extLst>
          </p:cNvPr>
          <p:cNvSpPr/>
          <p:nvPr/>
        </p:nvSpPr>
        <p:spPr>
          <a:xfrm>
            <a:off x="1446835" y="5729468"/>
            <a:ext cx="451413" cy="2777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012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2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4900" y="116841"/>
            <a:ext cx="9980682" cy="632143"/>
          </a:xfrm>
          <a:solidFill>
            <a:srgbClr val="008000"/>
          </a:solidFill>
        </p:spPr>
        <p:style>
          <a:lnRef idx="0">
            <a:schemeClr val="accent3"/>
          </a:lnRef>
          <a:fillRef idx="3">
            <a:schemeClr val="accent3"/>
          </a:fillRef>
          <a:effectRef idx="3">
            <a:schemeClr val="accent3"/>
          </a:effectRef>
          <a:fontRef idx="minor">
            <a:schemeClr val="lt1"/>
          </a:fontRef>
        </p:style>
        <p:txBody>
          <a:bodyPr>
            <a:normAutofit fontScale="90000"/>
          </a:bodyPr>
          <a:lstStyle/>
          <a:p>
            <a:r>
              <a:rPr lang="en-US" sz="4000" b="1" dirty="0">
                <a:solidFill>
                  <a:schemeClr val="bg1"/>
                </a:solidFill>
                <a:latin typeface="+mj-lt"/>
              </a:rPr>
              <a:t>Valid Score</a:t>
            </a:r>
            <a:r>
              <a:rPr lang="en-US" sz="4000" b="1" i="1" dirty="0">
                <a:solidFill>
                  <a:schemeClr val="bg1"/>
                </a:solidFill>
                <a:latin typeface="+mj-lt"/>
              </a:rPr>
              <a:t> </a:t>
            </a:r>
            <a:r>
              <a:rPr lang="en-US" sz="4000" b="1" dirty="0">
                <a:solidFill>
                  <a:schemeClr val="bg1"/>
                </a:solidFill>
                <a:latin typeface="+mj-lt"/>
              </a:rPr>
              <a:t>Activity</a:t>
            </a:r>
          </a:p>
        </p:txBody>
      </p:sp>
      <p:sp>
        <p:nvSpPr>
          <p:cNvPr id="3" name="Content Placeholder 2"/>
          <p:cNvSpPr>
            <a:spLocks noGrp="1"/>
          </p:cNvSpPr>
          <p:nvPr>
            <p:ph idx="1"/>
          </p:nvPr>
        </p:nvSpPr>
        <p:spPr>
          <a:xfrm>
            <a:off x="5978768" y="1402563"/>
            <a:ext cx="5750169" cy="5338596"/>
          </a:xfrm>
        </p:spPr>
        <p:txBody>
          <a:bodyPr>
            <a:normAutofit fontScale="40000" lnSpcReduction="20000"/>
          </a:bodyPr>
          <a:lstStyle/>
          <a:p>
            <a:pPr marL="0" indent="0">
              <a:spcAft>
                <a:spcPts val="600"/>
              </a:spcAft>
              <a:buNone/>
            </a:pPr>
            <a:r>
              <a:rPr lang="en-US" sz="4500" b="1" dirty="0"/>
              <a:t>Use the Form 906 Next Assigned Test chart to answer the following questions.</a:t>
            </a:r>
            <a:endParaRPr lang="en-US" sz="4500" dirty="0"/>
          </a:p>
          <a:p>
            <a:pPr marL="514350" indent="-514350">
              <a:lnSpc>
                <a:spcPct val="120000"/>
              </a:lnSpc>
              <a:spcAft>
                <a:spcPts val="600"/>
              </a:spcAft>
              <a:buFont typeface="+mj-lt"/>
              <a:buAutoNum type="arabicPeriod"/>
            </a:pPr>
            <a:r>
              <a:rPr lang="en-US" sz="4500" dirty="0"/>
              <a:t>Maria received a raw score of 13 on her Form 906 pretest. What is her scale score? __________ Is this a valid score? ________</a:t>
            </a:r>
          </a:p>
          <a:p>
            <a:pPr marL="514350" indent="-514350">
              <a:lnSpc>
                <a:spcPct val="120000"/>
              </a:lnSpc>
              <a:spcAft>
                <a:spcPts val="600"/>
              </a:spcAft>
              <a:buFont typeface="+mj-lt"/>
              <a:buAutoNum type="arabicPeriod"/>
            </a:pPr>
            <a:r>
              <a:rPr lang="en-US" sz="4500" dirty="0"/>
              <a:t>Sandra received a raw score of 6 on her Form 906 assessment. What is her Scale Score? _________  Is this a valid score? _______  What would you suggest as a next step? _____________________</a:t>
            </a:r>
            <a:endParaRPr lang="en-US" sz="4500" u="sng" dirty="0"/>
          </a:p>
          <a:p>
            <a:pPr marL="514350" indent="-514350">
              <a:lnSpc>
                <a:spcPct val="120000"/>
              </a:lnSpc>
              <a:spcAft>
                <a:spcPts val="600"/>
              </a:spcAft>
              <a:buFont typeface="+mj-lt"/>
              <a:buAutoNum type="arabicPeriod"/>
            </a:pPr>
            <a:r>
              <a:rPr lang="en-US" sz="4500" dirty="0"/>
              <a:t>Andre took Form 906 as a pretest and got a raw score of 27. What is his scale score? __________  What posttest should be given? ______________ </a:t>
            </a:r>
          </a:p>
          <a:p>
            <a:pPr marL="514350" indent="-514350">
              <a:lnSpc>
                <a:spcPct val="120000"/>
              </a:lnSpc>
              <a:spcAft>
                <a:spcPts val="600"/>
              </a:spcAft>
              <a:buFont typeface="+mj-lt"/>
              <a:buAutoNum type="arabicPeriod"/>
            </a:pPr>
            <a:r>
              <a:rPr lang="en-US" sz="4500" dirty="0"/>
              <a:t>Allison took form 906 as a posttest and got a raw score of 34. What is her scale score? __________  Is this a valid score? __________</a:t>
            </a:r>
          </a:p>
          <a:p>
            <a:pPr marL="0" indent="0">
              <a:buNone/>
            </a:pPr>
            <a:endParaRPr lang="en-US" dirty="0"/>
          </a:p>
        </p:txBody>
      </p:sp>
      <p:sp>
        <p:nvSpPr>
          <p:cNvPr id="6" name="Slide Number Placeholder 5"/>
          <p:cNvSpPr>
            <a:spLocks noGrp="1"/>
          </p:cNvSpPr>
          <p:nvPr>
            <p:ph type="sldNum" sz="quarter" idx="12"/>
          </p:nvPr>
        </p:nvSpPr>
        <p:spPr/>
        <p:txBody>
          <a:bodyPr/>
          <a:lstStyle/>
          <a:p>
            <a:fld id="{0F10CCFA-9720-4B79-87AD-568ED3307F7B}" type="slidenum">
              <a:rPr lang="en-US" smtClean="0"/>
              <a:t>51</a:t>
            </a:fld>
            <a:endParaRPr lang="en-US" dirty="0"/>
          </a:p>
        </p:txBody>
      </p:sp>
      <p:sp>
        <p:nvSpPr>
          <p:cNvPr id="9" name="TextBox 8"/>
          <p:cNvSpPr txBox="1"/>
          <p:nvPr/>
        </p:nvSpPr>
        <p:spPr>
          <a:xfrm>
            <a:off x="8853852" y="3752475"/>
            <a:ext cx="698496" cy="369332"/>
          </a:xfrm>
          <a:prstGeom prst="rect">
            <a:avLst/>
          </a:prstGeom>
          <a:noFill/>
        </p:spPr>
        <p:txBody>
          <a:bodyPr wrap="square" rtlCol="0">
            <a:spAutoFit/>
          </a:bodyPr>
          <a:lstStyle/>
          <a:p>
            <a:r>
              <a:rPr lang="en-US" b="1" dirty="0"/>
              <a:t>No</a:t>
            </a:r>
          </a:p>
        </p:txBody>
      </p:sp>
      <p:sp>
        <p:nvSpPr>
          <p:cNvPr id="10" name="TextBox 9"/>
          <p:cNvSpPr txBox="1"/>
          <p:nvPr/>
        </p:nvSpPr>
        <p:spPr>
          <a:xfrm>
            <a:off x="8948845" y="4034243"/>
            <a:ext cx="2645723" cy="369332"/>
          </a:xfrm>
          <a:prstGeom prst="rect">
            <a:avLst/>
          </a:prstGeom>
          <a:noFill/>
        </p:spPr>
        <p:txBody>
          <a:bodyPr wrap="square" rtlCol="0">
            <a:spAutoFit/>
          </a:bodyPr>
          <a:lstStyle/>
          <a:p>
            <a:r>
              <a:rPr lang="en-US" b="1" dirty="0"/>
              <a:t>Retest with 903 or 904</a:t>
            </a:r>
          </a:p>
        </p:txBody>
      </p:sp>
      <p:sp>
        <p:nvSpPr>
          <p:cNvPr id="11" name="TextBox 10"/>
          <p:cNvSpPr txBox="1"/>
          <p:nvPr/>
        </p:nvSpPr>
        <p:spPr>
          <a:xfrm>
            <a:off x="10457425" y="4835025"/>
            <a:ext cx="628157" cy="369332"/>
          </a:xfrm>
          <a:prstGeom prst="rect">
            <a:avLst/>
          </a:prstGeom>
          <a:noFill/>
        </p:spPr>
        <p:txBody>
          <a:bodyPr wrap="square" rtlCol="0">
            <a:spAutoFit/>
          </a:bodyPr>
          <a:lstStyle/>
          <a:p>
            <a:r>
              <a:rPr lang="en-US" b="1" dirty="0"/>
              <a:t>229</a:t>
            </a:r>
          </a:p>
        </p:txBody>
      </p:sp>
      <p:sp>
        <p:nvSpPr>
          <p:cNvPr id="13" name="TextBox 12"/>
          <p:cNvSpPr txBox="1"/>
          <p:nvPr/>
        </p:nvSpPr>
        <p:spPr>
          <a:xfrm>
            <a:off x="9823021" y="5161887"/>
            <a:ext cx="1354771" cy="369332"/>
          </a:xfrm>
          <a:prstGeom prst="rect">
            <a:avLst/>
          </a:prstGeom>
          <a:noFill/>
        </p:spPr>
        <p:txBody>
          <a:bodyPr wrap="square" rtlCol="0">
            <a:spAutoFit/>
          </a:bodyPr>
          <a:lstStyle/>
          <a:p>
            <a:r>
              <a:rPr lang="en-US" b="1" dirty="0"/>
              <a:t>907 or 908</a:t>
            </a:r>
          </a:p>
        </p:txBody>
      </p:sp>
      <p:sp>
        <p:nvSpPr>
          <p:cNvPr id="14" name="TextBox 13"/>
          <p:cNvSpPr txBox="1"/>
          <p:nvPr/>
        </p:nvSpPr>
        <p:spPr>
          <a:xfrm>
            <a:off x="10556997" y="5969676"/>
            <a:ext cx="947963" cy="369332"/>
          </a:xfrm>
          <a:prstGeom prst="rect">
            <a:avLst/>
          </a:prstGeom>
          <a:noFill/>
        </p:spPr>
        <p:txBody>
          <a:bodyPr wrap="square" rtlCol="0">
            <a:spAutoFit/>
          </a:bodyPr>
          <a:lstStyle/>
          <a:p>
            <a:r>
              <a:rPr lang="en-US" b="1" dirty="0"/>
              <a:t>238</a:t>
            </a:r>
          </a:p>
        </p:txBody>
      </p:sp>
      <p:sp>
        <p:nvSpPr>
          <p:cNvPr id="15" name="TextBox 14"/>
          <p:cNvSpPr txBox="1"/>
          <p:nvPr/>
        </p:nvSpPr>
        <p:spPr>
          <a:xfrm>
            <a:off x="8847639" y="6274344"/>
            <a:ext cx="704709" cy="369332"/>
          </a:xfrm>
          <a:prstGeom prst="rect">
            <a:avLst/>
          </a:prstGeom>
          <a:noFill/>
        </p:spPr>
        <p:txBody>
          <a:bodyPr wrap="square" rtlCol="0">
            <a:spAutoFit/>
          </a:bodyPr>
          <a:lstStyle/>
          <a:p>
            <a:r>
              <a:rPr lang="en-US" b="1" dirty="0"/>
              <a:t>Yes</a:t>
            </a:r>
          </a:p>
        </p:txBody>
      </p:sp>
      <p:sp>
        <p:nvSpPr>
          <p:cNvPr id="19" name="TextBox 18"/>
          <p:cNvSpPr txBox="1"/>
          <p:nvPr/>
        </p:nvSpPr>
        <p:spPr>
          <a:xfrm>
            <a:off x="10667127" y="3450789"/>
            <a:ext cx="727704" cy="400110"/>
          </a:xfrm>
          <a:prstGeom prst="rect">
            <a:avLst/>
          </a:prstGeom>
          <a:noFill/>
        </p:spPr>
        <p:txBody>
          <a:bodyPr wrap="square" rtlCol="0">
            <a:spAutoFit/>
          </a:bodyPr>
          <a:lstStyle/>
          <a:p>
            <a:r>
              <a:rPr lang="en-US" sz="2000" b="1" dirty="0"/>
              <a:t>--</a:t>
            </a:r>
          </a:p>
        </p:txBody>
      </p:sp>
      <p:sp>
        <p:nvSpPr>
          <p:cNvPr id="20" name="TextBox 19"/>
          <p:cNvSpPr txBox="1"/>
          <p:nvPr/>
        </p:nvSpPr>
        <p:spPr>
          <a:xfrm>
            <a:off x="10171182" y="2358127"/>
            <a:ext cx="658450" cy="369332"/>
          </a:xfrm>
          <a:prstGeom prst="rect">
            <a:avLst/>
          </a:prstGeom>
          <a:noFill/>
        </p:spPr>
        <p:txBody>
          <a:bodyPr wrap="square" rtlCol="0">
            <a:spAutoFit/>
          </a:bodyPr>
          <a:lstStyle/>
          <a:p>
            <a:r>
              <a:rPr lang="en-US" b="1" dirty="0"/>
              <a:t>213</a:t>
            </a:r>
          </a:p>
        </p:txBody>
      </p:sp>
      <p:sp>
        <p:nvSpPr>
          <p:cNvPr id="21" name="TextBox 20"/>
          <p:cNvSpPr txBox="1"/>
          <p:nvPr/>
        </p:nvSpPr>
        <p:spPr>
          <a:xfrm>
            <a:off x="8513106" y="2626070"/>
            <a:ext cx="758771" cy="369332"/>
          </a:xfrm>
          <a:prstGeom prst="rect">
            <a:avLst/>
          </a:prstGeom>
          <a:noFill/>
        </p:spPr>
        <p:txBody>
          <a:bodyPr wrap="square" rtlCol="0">
            <a:spAutoFit/>
          </a:bodyPr>
          <a:lstStyle/>
          <a:p>
            <a:r>
              <a:rPr lang="en-US" b="1" dirty="0"/>
              <a:t>Yes</a:t>
            </a:r>
          </a:p>
        </p:txBody>
      </p:sp>
      <p:pic>
        <p:nvPicPr>
          <p:cNvPr id="18" name="Picture 17">
            <a:extLst>
              <a:ext uri="{FF2B5EF4-FFF2-40B4-BE49-F238E27FC236}">
                <a16:creationId xmlns:a16="http://schemas.microsoft.com/office/drawing/2014/main" id="{B2CFF40C-96F4-47AE-9C7E-3B88306E1EBA}"/>
              </a:ext>
            </a:extLst>
          </p:cNvPr>
          <p:cNvPicPr>
            <a:picLocks noChangeAspect="1"/>
          </p:cNvPicPr>
          <p:nvPr/>
        </p:nvPicPr>
        <p:blipFill>
          <a:blip r:embed="rId3"/>
          <a:stretch>
            <a:fillRect/>
          </a:stretch>
        </p:blipFill>
        <p:spPr>
          <a:xfrm>
            <a:off x="8948845" y="239502"/>
            <a:ext cx="1947545" cy="804986"/>
          </a:xfrm>
          <a:prstGeom prst="rect">
            <a:avLst/>
          </a:prstGeom>
        </p:spPr>
      </p:pic>
      <p:pic>
        <p:nvPicPr>
          <p:cNvPr id="4" name="Picture 3"/>
          <p:cNvPicPr>
            <a:picLocks noChangeAspect="1"/>
          </p:cNvPicPr>
          <p:nvPr/>
        </p:nvPicPr>
        <p:blipFill>
          <a:blip r:embed="rId4"/>
          <a:stretch>
            <a:fillRect/>
          </a:stretch>
        </p:blipFill>
        <p:spPr>
          <a:xfrm>
            <a:off x="391494" y="664775"/>
            <a:ext cx="4714875" cy="6076950"/>
          </a:xfrm>
          <a:prstGeom prst="rect">
            <a:avLst/>
          </a:prstGeom>
        </p:spPr>
      </p:pic>
    </p:spTree>
    <p:extLst>
      <p:ext uri="{BB962C8B-B14F-4D97-AF65-F5344CB8AC3E}">
        <p14:creationId xmlns:p14="http://schemas.microsoft.com/office/powerpoint/2010/main" val="336420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P spid="14" grpId="0"/>
      <p:bldP spid="15" grpId="0"/>
      <p:bldP spid="19" grpId="0"/>
      <p:bldP spid="20" grpId="0"/>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E977851-ECB8-4A2F-B221-30A3F568B058}"/>
              </a:ext>
            </a:extLst>
          </p:cNvPr>
          <p:cNvSpPr>
            <a:spLocks noGrp="1"/>
          </p:cNvSpPr>
          <p:nvPr>
            <p:ph type="title"/>
          </p:nvPr>
        </p:nvSpPr>
        <p:spPr/>
        <p:txBody>
          <a:bodyPr>
            <a:normAutofit/>
          </a:bodyPr>
          <a:lstStyle/>
          <a:p>
            <a:r>
              <a:rPr lang="en-US" sz="3600" b="1" dirty="0">
                <a:solidFill>
                  <a:schemeClr val="tx2"/>
                </a:solidFill>
              </a:rPr>
              <a:t>What Do You Need to Know About Post-testing?</a:t>
            </a:r>
          </a:p>
        </p:txBody>
      </p:sp>
      <p:sp>
        <p:nvSpPr>
          <p:cNvPr id="11" name="Text Placeholder 2">
            <a:extLst>
              <a:ext uri="{FF2B5EF4-FFF2-40B4-BE49-F238E27FC236}">
                <a16:creationId xmlns:a16="http://schemas.microsoft.com/office/drawing/2014/main" id="{E0B42143-4075-454B-9A94-6D2C39D10665}"/>
              </a:ext>
            </a:extLst>
          </p:cNvPr>
          <p:cNvSpPr>
            <a:spLocks noGrp="1"/>
          </p:cNvSpPr>
          <p:nvPr>
            <p:ph type="body" sz="half" idx="2"/>
          </p:nvPr>
        </p:nvSpPr>
        <p:spPr>
          <a:xfrm>
            <a:off x="833967" y="1516040"/>
            <a:ext cx="5118100" cy="5088467"/>
          </a:xfrm>
        </p:spPr>
        <p:txBody>
          <a:bodyPr>
            <a:normAutofit fontScale="92500" lnSpcReduction="10000"/>
          </a:bodyPr>
          <a:lstStyle/>
          <a:p>
            <a:pPr marL="285750" indent="-285750">
              <a:buFont typeface="Arial" panose="020B0604020202020204" pitchFamily="34" charset="0"/>
              <a:buChar char="•"/>
            </a:pPr>
            <a:r>
              <a:rPr lang="en-US" sz="2400" b="1" dirty="0">
                <a:solidFill>
                  <a:schemeClr val="tx2"/>
                </a:solidFill>
              </a:rPr>
              <a:t>Only after 40 or more hours of instruction.</a:t>
            </a:r>
          </a:p>
          <a:p>
            <a:pPr marL="285750" indent="-285750">
              <a:buFont typeface="Arial" panose="020B0604020202020204" pitchFamily="34" charset="0"/>
              <a:buChar char="•"/>
            </a:pPr>
            <a:r>
              <a:rPr lang="en-US" sz="2400" b="1" dirty="0">
                <a:solidFill>
                  <a:schemeClr val="tx2"/>
                </a:solidFill>
              </a:rPr>
              <a:t>Use the </a:t>
            </a:r>
            <a:r>
              <a:rPr lang="en-US" sz="2400" b="1" u="sng" dirty="0">
                <a:solidFill>
                  <a:schemeClr val="tx2"/>
                </a:solidFill>
                <a:highlight>
                  <a:srgbClr val="FFFF00"/>
                </a:highlight>
              </a:rPr>
              <a:t>Next Assigned Test </a:t>
            </a:r>
            <a:r>
              <a:rPr lang="en-US" sz="2400" b="1" dirty="0">
                <a:solidFill>
                  <a:schemeClr val="tx2"/>
                </a:solidFill>
              </a:rPr>
              <a:t>chart found in the Test Administration Manual (TAM) to determine the appropriate post-test.</a:t>
            </a:r>
          </a:p>
          <a:p>
            <a:pPr marL="742950" lvl="1" indent="-285750">
              <a:buFont typeface="Arial" panose="020B0604020202020204" pitchFamily="34" charset="0"/>
              <a:buChar char="•"/>
            </a:pPr>
            <a:r>
              <a:rPr lang="en-US" sz="2000" b="1" dirty="0">
                <a:solidFill>
                  <a:schemeClr val="tx2"/>
                </a:solidFill>
              </a:rPr>
              <a:t>Paired tests must always be in the same modality.</a:t>
            </a:r>
          </a:p>
          <a:p>
            <a:pPr marL="742950" lvl="1" indent="-285750">
              <a:buFont typeface="Arial" panose="020B0604020202020204" pitchFamily="34" charset="0"/>
              <a:buChar char="•"/>
            </a:pPr>
            <a:r>
              <a:rPr lang="en-US" sz="2000" b="1" dirty="0">
                <a:solidFill>
                  <a:schemeClr val="tx2"/>
                </a:solidFill>
              </a:rPr>
              <a:t>You must always give a different form than the previous test administered (even if it’s been years).</a:t>
            </a:r>
          </a:p>
          <a:p>
            <a:pPr marL="285750" indent="-285750">
              <a:buFont typeface="Arial" panose="020B0604020202020204" pitchFamily="34" charset="0"/>
              <a:buChar char="•"/>
            </a:pPr>
            <a:r>
              <a:rPr lang="en-US" sz="2400" b="1" dirty="0">
                <a:solidFill>
                  <a:schemeClr val="tx2"/>
                </a:solidFill>
              </a:rPr>
              <a:t>Ask “Can the learner get a level gain with the same level test as the pretest?” </a:t>
            </a:r>
          </a:p>
          <a:p>
            <a:pPr marL="742950" lvl="1" indent="-285750">
              <a:buFont typeface="Arial" panose="020B0604020202020204" pitchFamily="34" charset="0"/>
              <a:buChar char="•"/>
            </a:pPr>
            <a:r>
              <a:rPr lang="en-US" sz="2000" b="1" dirty="0">
                <a:solidFill>
                  <a:schemeClr val="tx2"/>
                </a:solidFill>
              </a:rPr>
              <a:t>If not, it is best to administer a test from the next higher level</a:t>
            </a:r>
          </a:p>
        </p:txBody>
      </p:sp>
      <p:pic>
        <p:nvPicPr>
          <p:cNvPr id="4" name="Content Placeholder 3" descr="A screenshot of a cell phone&#10;&#10;Description automatically generated">
            <a:extLst>
              <a:ext uri="{FF2B5EF4-FFF2-40B4-BE49-F238E27FC236}">
                <a16:creationId xmlns:a16="http://schemas.microsoft.com/office/drawing/2014/main" id="{557C97CA-3283-4169-9E92-2232AA051DA9}"/>
              </a:ext>
            </a:extLst>
          </p:cNvPr>
          <p:cNvPicPr>
            <a:picLocks noGrp="1" noChangeAspect="1"/>
          </p:cNvPicPr>
          <p:nvPr>
            <p:ph idx="1"/>
          </p:nvPr>
        </p:nvPicPr>
        <p:blipFill>
          <a:blip r:embed="rId2"/>
          <a:stretch>
            <a:fillRect/>
          </a:stretch>
        </p:blipFill>
        <p:spPr>
          <a:xfrm>
            <a:off x="6261417" y="1600200"/>
            <a:ext cx="4206240" cy="4572000"/>
          </a:xfrm>
          <a:prstGeom prst="rect">
            <a:avLst/>
          </a:prstGeom>
          <a:noFill/>
        </p:spPr>
      </p:pic>
      <p:cxnSp>
        <p:nvCxnSpPr>
          <p:cNvPr id="3" name="Straight Arrow Connector 2">
            <a:extLst>
              <a:ext uri="{FF2B5EF4-FFF2-40B4-BE49-F238E27FC236}">
                <a16:creationId xmlns:a16="http://schemas.microsoft.com/office/drawing/2014/main" id="{CD2EDD7F-EEDA-4819-A105-B6C03DCE22EA}"/>
              </a:ext>
            </a:extLst>
          </p:cNvPr>
          <p:cNvCxnSpPr/>
          <p:nvPr/>
        </p:nvCxnSpPr>
        <p:spPr>
          <a:xfrm flipV="1">
            <a:off x="4642945" y="1765738"/>
            <a:ext cx="1931276" cy="48084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58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0B625-C79A-477D-AF25-F8EF5756647A}"/>
              </a:ext>
            </a:extLst>
          </p:cNvPr>
          <p:cNvSpPr>
            <a:spLocks noGrp="1"/>
          </p:cNvSpPr>
          <p:nvPr>
            <p:ph type="title"/>
          </p:nvPr>
        </p:nvSpPr>
        <p:spPr>
          <a:prstGeom prst="rect">
            <a:avLst/>
          </a:prstGeom>
        </p:spPr>
        <p:txBody>
          <a:bodyPr anchor="b">
            <a:normAutofit/>
          </a:bodyPr>
          <a:lstStyle/>
          <a:p>
            <a:r>
              <a:rPr lang="en-US" sz="4000" b="1" dirty="0">
                <a:solidFill>
                  <a:schemeClr val="tx2"/>
                </a:solidFill>
              </a:rPr>
              <a:t>What is a Level Gain?</a:t>
            </a:r>
          </a:p>
        </p:txBody>
      </p:sp>
      <p:sp>
        <p:nvSpPr>
          <p:cNvPr id="23" name="Content Placeholder 2">
            <a:extLst>
              <a:ext uri="{FF2B5EF4-FFF2-40B4-BE49-F238E27FC236}">
                <a16:creationId xmlns:a16="http://schemas.microsoft.com/office/drawing/2014/main" id="{0B81D7BC-C331-463A-9270-CB761BFF09B8}"/>
              </a:ext>
            </a:extLst>
          </p:cNvPr>
          <p:cNvSpPr>
            <a:spLocks noGrp="1"/>
          </p:cNvSpPr>
          <p:nvPr>
            <p:ph idx="1"/>
          </p:nvPr>
        </p:nvSpPr>
        <p:spPr/>
        <p:txBody>
          <a:bodyPr>
            <a:normAutofit/>
          </a:bodyPr>
          <a:lstStyle/>
          <a:p>
            <a:r>
              <a:rPr lang="en-US" sz="3600" b="1" dirty="0">
                <a:solidFill>
                  <a:schemeClr val="tx2"/>
                </a:solidFill>
              </a:rPr>
              <a:t>A level gain is earned by a student when they move from one educational functioning level to a higher educational functioning level.</a:t>
            </a:r>
          </a:p>
          <a:p>
            <a:r>
              <a:rPr lang="en-US" sz="3600" b="1" dirty="0">
                <a:solidFill>
                  <a:schemeClr val="tx2"/>
                </a:solidFill>
              </a:rPr>
              <a:t>Why are level gains important?</a:t>
            </a:r>
          </a:p>
          <a:p>
            <a:pPr lvl="1"/>
            <a:r>
              <a:rPr lang="en-US" sz="3200" b="1" dirty="0">
                <a:solidFill>
                  <a:schemeClr val="tx2"/>
                </a:solidFill>
              </a:rPr>
              <a:t>Federal targets have been negotiated, and each program, and ultimately the state results, are judged based on attainment of targets.</a:t>
            </a:r>
          </a:p>
          <a:p>
            <a:pPr lvl="1"/>
            <a:r>
              <a:rPr lang="en-US" sz="3200" b="1" dirty="0">
                <a:solidFill>
                  <a:schemeClr val="tx2"/>
                </a:solidFill>
              </a:rPr>
              <a:t>See 2019-2020 targets on next slide.</a:t>
            </a:r>
          </a:p>
          <a:p>
            <a:endParaRPr lang="en-US" dirty="0"/>
          </a:p>
        </p:txBody>
      </p:sp>
    </p:spTree>
    <p:extLst>
      <p:ext uri="{BB962C8B-B14F-4D97-AF65-F5344CB8AC3E}">
        <p14:creationId xmlns:p14="http://schemas.microsoft.com/office/powerpoint/2010/main" val="310847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34126B-D649-4235-B8E4-7C351DA44DD7}"/>
              </a:ext>
            </a:extLst>
          </p:cNvPr>
          <p:cNvPicPr>
            <a:picLocks noChangeAspect="1"/>
          </p:cNvPicPr>
          <p:nvPr/>
        </p:nvPicPr>
        <p:blipFill>
          <a:blip r:embed="rId2"/>
          <a:stretch>
            <a:fillRect/>
          </a:stretch>
        </p:blipFill>
        <p:spPr>
          <a:xfrm>
            <a:off x="238008" y="290861"/>
            <a:ext cx="7991475" cy="6477000"/>
          </a:xfrm>
          <a:prstGeom prst="rect">
            <a:avLst/>
          </a:prstGeom>
        </p:spPr>
      </p:pic>
      <p:sp>
        <p:nvSpPr>
          <p:cNvPr id="5" name="TextBox 4">
            <a:extLst>
              <a:ext uri="{FF2B5EF4-FFF2-40B4-BE49-F238E27FC236}">
                <a16:creationId xmlns:a16="http://schemas.microsoft.com/office/drawing/2014/main" id="{6CC018C1-F92B-40B3-AB27-E42EE06B08ED}"/>
              </a:ext>
            </a:extLst>
          </p:cNvPr>
          <p:cNvSpPr txBox="1"/>
          <p:nvPr/>
        </p:nvSpPr>
        <p:spPr>
          <a:xfrm>
            <a:off x="8654043" y="4078939"/>
            <a:ext cx="2821259" cy="2308324"/>
          </a:xfrm>
          <a:prstGeom prst="rect">
            <a:avLst/>
          </a:prstGeom>
          <a:solidFill>
            <a:srgbClr val="C5F0FF"/>
          </a:solidFill>
        </p:spPr>
        <p:txBody>
          <a:bodyPr wrap="square" rtlCol="0">
            <a:spAutoFit/>
          </a:bodyPr>
          <a:lstStyle/>
          <a:p>
            <a:r>
              <a:rPr lang="en-US" b="1" dirty="0">
                <a:solidFill>
                  <a:schemeClr val="tx2"/>
                </a:solidFill>
              </a:rPr>
              <a:t>**For ABE 6, the only way to earn a measurable skill gain is through completion of a high school or equivalency  diploma, or to exit ABE and enter postsecondary education and training.</a:t>
            </a:r>
          </a:p>
        </p:txBody>
      </p:sp>
    </p:spTree>
    <p:extLst>
      <p:ext uri="{BB962C8B-B14F-4D97-AF65-F5344CB8AC3E}">
        <p14:creationId xmlns:p14="http://schemas.microsoft.com/office/powerpoint/2010/main" val="103253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39E91C-5C5C-483D-B1D0-F16AC4C31015}"/>
              </a:ext>
            </a:extLst>
          </p:cNvPr>
          <p:cNvPicPr>
            <a:picLocks noChangeAspect="1"/>
          </p:cNvPicPr>
          <p:nvPr/>
        </p:nvPicPr>
        <p:blipFill>
          <a:blip r:embed="rId2"/>
          <a:stretch>
            <a:fillRect/>
          </a:stretch>
        </p:blipFill>
        <p:spPr>
          <a:xfrm>
            <a:off x="1895475" y="28575"/>
            <a:ext cx="8401050" cy="6800850"/>
          </a:xfrm>
          <a:prstGeom prst="rect">
            <a:avLst/>
          </a:prstGeom>
        </p:spPr>
      </p:pic>
    </p:spTree>
    <p:extLst>
      <p:ext uri="{BB962C8B-B14F-4D97-AF65-F5344CB8AC3E}">
        <p14:creationId xmlns:p14="http://schemas.microsoft.com/office/powerpoint/2010/main" val="47947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255528" y="271220"/>
            <a:ext cx="9655116" cy="706964"/>
          </a:xfrm>
        </p:spPr>
        <p:txBody>
          <a:bodyPr/>
          <a:lstStyle/>
          <a:p>
            <a:r>
              <a:rPr lang="en-US" sz="4000" b="1" dirty="0">
                <a:solidFill>
                  <a:schemeClr val="tx2"/>
                </a:solidFill>
              </a:rPr>
              <a:t>Important Considerations: Level Gains</a:t>
            </a:r>
            <a:endParaRPr lang="en-US" sz="4000" dirty="0">
              <a:solidFill>
                <a:schemeClr val="tx2"/>
              </a:solidFill>
            </a:endParaRPr>
          </a:p>
        </p:txBody>
      </p:sp>
      <p:sp>
        <p:nvSpPr>
          <p:cNvPr id="4" name="Content Placeholder 3"/>
          <p:cNvSpPr>
            <a:spLocks noGrp="1"/>
          </p:cNvSpPr>
          <p:nvPr>
            <p:ph idx="1"/>
          </p:nvPr>
        </p:nvSpPr>
        <p:spPr>
          <a:xfrm>
            <a:off x="1073888" y="1371600"/>
            <a:ext cx="10011694" cy="5486400"/>
          </a:xfrm>
        </p:spPr>
        <p:txBody>
          <a:bodyPr>
            <a:normAutofit fontScale="92500" lnSpcReduction="10000"/>
          </a:bodyPr>
          <a:lstStyle/>
          <a:p>
            <a:pPr marL="0" indent="0">
              <a:buNone/>
            </a:pPr>
            <a:r>
              <a:rPr lang="en-US" sz="2800" b="1" dirty="0">
                <a:solidFill>
                  <a:schemeClr val="tx2"/>
                </a:solidFill>
              </a:rPr>
              <a:t>Consider your program’s level gains! </a:t>
            </a:r>
          </a:p>
          <a:p>
            <a:pPr lvl="1">
              <a:lnSpc>
                <a:spcPct val="110000"/>
              </a:lnSpc>
            </a:pPr>
            <a:r>
              <a:rPr lang="en-US" sz="2800" b="1" dirty="0">
                <a:solidFill>
                  <a:schemeClr val="tx2"/>
                </a:solidFill>
              </a:rPr>
              <a:t>Make sure all Advanced ESL students pre-tested on the Life &amp; Work have the opportunity to post-test on the Life &amp; Work.</a:t>
            </a:r>
          </a:p>
          <a:p>
            <a:pPr lvl="1">
              <a:lnSpc>
                <a:spcPct val="110000"/>
              </a:lnSpc>
            </a:pPr>
            <a:r>
              <a:rPr lang="en-US" sz="2800" b="1" dirty="0">
                <a:solidFill>
                  <a:schemeClr val="tx2"/>
                </a:solidFill>
              </a:rPr>
              <a:t>Advanced ESL students can continue to test in Life &amp; Work until a score of 236 has been achieved.</a:t>
            </a:r>
          </a:p>
          <a:p>
            <a:pPr lvl="1">
              <a:lnSpc>
                <a:spcPct val="110000"/>
              </a:lnSpc>
            </a:pPr>
            <a:r>
              <a:rPr lang="en-US" sz="2800" b="1" dirty="0">
                <a:solidFill>
                  <a:schemeClr val="tx2"/>
                </a:solidFill>
              </a:rPr>
              <a:t>Check </a:t>
            </a:r>
            <a:r>
              <a:rPr lang="en-US" sz="2800" b="1" dirty="0" err="1">
                <a:solidFill>
                  <a:schemeClr val="tx2"/>
                </a:solidFill>
              </a:rPr>
              <a:t>SiD</a:t>
            </a:r>
            <a:r>
              <a:rPr lang="en-US" sz="2800" b="1" dirty="0">
                <a:solidFill>
                  <a:schemeClr val="tx2"/>
                </a:solidFill>
              </a:rPr>
              <a:t> to ensure that all students have an Educational Functioning Level in FY 2021. If they don’t, they may have a pretest that is too old (prior to July 1, 2019), or they may need to be tested immediately with CASAS GOALS.</a:t>
            </a:r>
          </a:p>
          <a:p>
            <a:pPr lvl="1">
              <a:lnSpc>
                <a:spcPct val="110000"/>
              </a:lnSpc>
            </a:pPr>
            <a:r>
              <a:rPr lang="en-US" sz="2800" b="1" dirty="0" err="1">
                <a:solidFill>
                  <a:schemeClr val="tx2"/>
                </a:solidFill>
              </a:rPr>
              <a:t>SiD</a:t>
            </a:r>
            <a:r>
              <a:rPr lang="en-US" sz="2800" b="1" dirty="0">
                <a:solidFill>
                  <a:schemeClr val="tx2"/>
                </a:solidFill>
              </a:rPr>
              <a:t> Testing Strategies – December 2019 Webinar </a:t>
            </a:r>
            <a:r>
              <a:rPr lang="en-US" sz="2800" b="1" dirty="0">
                <a:hlinkClick r:id="rId2"/>
              </a:rPr>
              <a:t>https://mnabe.zendesk.com/hc/en-us/articles/360037200072-SiD-Testing-Strategies-Dec-2019-webinar</a:t>
            </a:r>
            <a:endParaRPr lang="en-US" sz="2800" b="1" dirty="0"/>
          </a:p>
          <a:p>
            <a:pPr lvl="1"/>
            <a:endParaRPr lang="en-US" sz="2800" dirty="0">
              <a:solidFill>
                <a:schemeClr val="tx2"/>
              </a:solidFill>
            </a:endParaRPr>
          </a:p>
          <a:p>
            <a:endParaRPr lang="en-US" dirty="0"/>
          </a:p>
        </p:txBody>
      </p:sp>
      <p:sp>
        <p:nvSpPr>
          <p:cNvPr id="2" name="Slide Number Placeholder 1"/>
          <p:cNvSpPr>
            <a:spLocks noGrp="1"/>
          </p:cNvSpPr>
          <p:nvPr>
            <p:ph type="sldNum" sz="quarter" idx="12"/>
          </p:nvPr>
        </p:nvSpPr>
        <p:spPr/>
        <p:txBody>
          <a:bodyPr/>
          <a:lstStyle/>
          <a:p>
            <a:fld id="{D57F1E4F-1CFF-5643-939E-217C01CDF565}" type="slidenum">
              <a:rPr lang="en-US" smtClean="0"/>
              <a:pPr/>
              <a:t>56</a:t>
            </a:fld>
            <a:endParaRPr lang="en-US" dirty="0"/>
          </a:p>
        </p:txBody>
      </p:sp>
    </p:spTree>
    <p:extLst>
      <p:ext uri="{BB962C8B-B14F-4D97-AF65-F5344CB8AC3E}">
        <p14:creationId xmlns:p14="http://schemas.microsoft.com/office/powerpoint/2010/main" val="384329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2"/>
                </a:solidFill>
              </a:rPr>
              <a:t>Testing Transitions Scenario #1</a:t>
            </a:r>
          </a:p>
        </p:txBody>
      </p:sp>
      <p:sp>
        <p:nvSpPr>
          <p:cNvPr id="3" name="Content Placeholder 2"/>
          <p:cNvSpPr>
            <a:spLocks noGrp="1"/>
          </p:cNvSpPr>
          <p:nvPr>
            <p:ph idx="1"/>
          </p:nvPr>
        </p:nvSpPr>
        <p:spPr>
          <a:xfrm>
            <a:off x="484854" y="1533000"/>
            <a:ext cx="11220773" cy="5188476"/>
          </a:xfrm>
        </p:spPr>
        <p:txBody>
          <a:bodyPr>
            <a:normAutofit lnSpcReduction="10000"/>
          </a:bodyPr>
          <a:lstStyle/>
          <a:p>
            <a:pPr>
              <a:lnSpc>
                <a:spcPct val="120000"/>
              </a:lnSpc>
            </a:pPr>
            <a:r>
              <a:rPr lang="en-US" sz="2400" b="1" dirty="0">
                <a:solidFill>
                  <a:schemeClr val="tx2"/>
                </a:solidFill>
              </a:rPr>
              <a:t>Student A, an English language learner, registered for your program on May 1st. They were given a CASAS Life &amp; Work, Level C, and scored 228. They attended for 26 hours in May and June.</a:t>
            </a:r>
          </a:p>
          <a:p>
            <a:pPr>
              <a:lnSpc>
                <a:spcPct val="120000"/>
              </a:lnSpc>
            </a:pPr>
            <a:r>
              <a:rPr lang="en-US" sz="2400" b="1" dirty="0">
                <a:solidFill>
                  <a:schemeClr val="tx2"/>
                </a:solidFill>
              </a:rPr>
              <a:t>The student returned in September and after 15 additional hours of instruction, the student is given a CASAS GOALS, Level C, and scores 236.</a:t>
            </a:r>
          </a:p>
          <a:p>
            <a:pPr marL="914400" lvl="1" indent="-457200">
              <a:lnSpc>
                <a:spcPct val="120000"/>
              </a:lnSpc>
              <a:spcBef>
                <a:spcPts val="0"/>
              </a:spcBef>
              <a:buFont typeface="+mj-lt"/>
              <a:buAutoNum type="arabicPeriod"/>
            </a:pPr>
            <a:r>
              <a:rPr lang="en-US" sz="2100" b="1" dirty="0">
                <a:solidFill>
                  <a:schemeClr val="tx2"/>
                </a:solidFill>
              </a:rPr>
              <a:t>Is this a level gain? </a:t>
            </a:r>
          </a:p>
          <a:p>
            <a:pPr marL="914400" lvl="1" indent="-457200">
              <a:lnSpc>
                <a:spcPct val="120000"/>
              </a:lnSpc>
              <a:spcBef>
                <a:spcPts val="0"/>
              </a:spcBef>
              <a:buFont typeface="+mj-lt"/>
              <a:buAutoNum type="arabicPeriod"/>
            </a:pPr>
            <a:r>
              <a:rPr lang="en-US" sz="2100" b="1" dirty="0">
                <a:solidFill>
                  <a:schemeClr val="tx2"/>
                </a:solidFill>
              </a:rPr>
              <a:t>How could this student show a level gain?</a:t>
            </a:r>
          </a:p>
          <a:p>
            <a:pPr marL="0" indent="0">
              <a:lnSpc>
                <a:spcPct val="120000"/>
              </a:lnSpc>
              <a:buNone/>
            </a:pPr>
            <a:r>
              <a:rPr lang="en-US" sz="2400" b="1" dirty="0">
                <a:solidFill>
                  <a:schemeClr val="tx2"/>
                </a:solidFill>
              </a:rPr>
              <a:t>Answers:</a:t>
            </a:r>
          </a:p>
          <a:p>
            <a:pPr marL="914400" lvl="1" indent="-457200">
              <a:lnSpc>
                <a:spcPct val="120000"/>
              </a:lnSpc>
              <a:spcBef>
                <a:spcPts val="0"/>
              </a:spcBef>
              <a:buFont typeface="+mj-lt"/>
              <a:buAutoNum type="arabicPeriod"/>
            </a:pPr>
            <a:r>
              <a:rPr lang="en-US" sz="2000" b="1" dirty="0">
                <a:solidFill>
                  <a:schemeClr val="tx2"/>
                </a:solidFill>
              </a:rPr>
              <a:t>This is not a level gain because it was two different test series.</a:t>
            </a:r>
          </a:p>
          <a:p>
            <a:pPr marL="914400" lvl="1" indent="-457200">
              <a:lnSpc>
                <a:spcPct val="120000"/>
              </a:lnSpc>
              <a:spcBef>
                <a:spcPts val="0"/>
              </a:spcBef>
              <a:buFont typeface="+mj-lt"/>
              <a:buAutoNum type="arabicPeriod"/>
            </a:pPr>
            <a:r>
              <a:rPr lang="en-US" sz="2000" b="1" dirty="0">
                <a:solidFill>
                  <a:schemeClr val="tx2"/>
                </a:solidFill>
              </a:rPr>
              <a:t>Since the learner is an English language learner, the appropriate </a:t>
            </a:r>
            <a:r>
              <a:rPr lang="en-US" sz="2000" b="1" u="sng" dirty="0">
                <a:solidFill>
                  <a:schemeClr val="tx2"/>
                </a:solidFill>
              </a:rPr>
              <a:t>post-test</a:t>
            </a:r>
            <a:r>
              <a:rPr lang="en-US" sz="2000" b="1" dirty="0">
                <a:solidFill>
                  <a:schemeClr val="tx2"/>
                </a:solidFill>
              </a:rPr>
              <a:t> would be a CASAS Life &amp; Work, level D. If the learner scored 236 on that test, they would earn a level completion. </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57</a:t>
            </a:fld>
            <a:endParaRPr lang="en-US" dirty="0"/>
          </a:p>
        </p:txBody>
      </p:sp>
    </p:spTree>
    <p:extLst>
      <p:ext uri="{BB962C8B-B14F-4D97-AF65-F5344CB8AC3E}">
        <p14:creationId xmlns:p14="http://schemas.microsoft.com/office/powerpoint/2010/main" val="1216041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left)">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wipe(left)">
                                      <p:cBhvr>
                                        <p:cTn id="1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2"/>
                </a:solidFill>
              </a:rPr>
              <a:t>Testing Transitions Scenario #2</a:t>
            </a:r>
            <a:endParaRPr lang="en-US" sz="4000" dirty="0">
              <a:solidFill>
                <a:schemeClr val="tx2"/>
              </a:solidFill>
            </a:endParaRPr>
          </a:p>
        </p:txBody>
      </p:sp>
      <p:sp>
        <p:nvSpPr>
          <p:cNvPr id="3" name="Content Placeholder 2"/>
          <p:cNvSpPr>
            <a:spLocks noGrp="1"/>
          </p:cNvSpPr>
          <p:nvPr>
            <p:ph idx="1"/>
          </p:nvPr>
        </p:nvSpPr>
        <p:spPr>
          <a:xfrm>
            <a:off x="369519" y="1350147"/>
            <a:ext cx="11451444" cy="5188766"/>
          </a:xfrm>
        </p:spPr>
        <p:txBody>
          <a:bodyPr>
            <a:normAutofit fontScale="92500"/>
          </a:bodyPr>
          <a:lstStyle/>
          <a:p>
            <a:pPr>
              <a:lnSpc>
                <a:spcPct val="110000"/>
              </a:lnSpc>
            </a:pPr>
            <a:r>
              <a:rPr lang="en-US" sz="2600" b="1" dirty="0">
                <a:solidFill>
                  <a:schemeClr val="tx2"/>
                </a:solidFill>
              </a:rPr>
              <a:t>A student is given a Life &amp; Work posttest in November and scores 236, earning them a level completion. They continue to attend class.</a:t>
            </a:r>
          </a:p>
          <a:p>
            <a:pPr>
              <a:lnSpc>
                <a:spcPct val="110000"/>
              </a:lnSpc>
            </a:pPr>
            <a:r>
              <a:rPr lang="en-US" sz="2600" b="1" dirty="0">
                <a:solidFill>
                  <a:schemeClr val="tx2"/>
                </a:solidFill>
              </a:rPr>
              <a:t>Later in November, as you are entering hours, you get an error message that indicates that you can’t enter any additional hours for this student.</a:t>
            </a:r>
            <a:endParaRPr lang="en-US" sz="2400" b="1" dirty="0">
              <a:solidFill>
                <a:schemeClr val="tx2"/>
              </a:solidFill>
            </a:endParaRPr>
          </a:p>
          <a:p>
            <a:pPr marL="0" indent="0">
              <a:lnSpc>
                <a:spcPct val="110000"/>
              </a:lnSpc>
              <a:buNone/>
            </a:pPr>
            <a:r>
              <a:rPr lang="en-US" sz="2400" b="1" dirty="0">
                <a:solidFill>
                  <a:schemeClr val="tx2"/>
                </a:solidFill>
              </a:rPr>
              <a:t>Q: What happened? And how can this be avoided?</a:t>
            </a:r>
          </a:p>
          <a:p>
            <a:pPr marL="0" indent="0">
              <a:lnSpc>
                <a:spcPct val="110000"/>
              </a:lnSpc>
              <a:buNone/>
            </a:pPr>
            <a:r>
              <a:rPr lang="en-US" sz="2400" b="1" u="sng" dirty="0">
                <a:solidFill>
                  <a:schemeClr val="tx2"/>
                </a:solidFill>
              </a:rPr>
              <a:t>Answer:</a:t>
            </a:r>
            <a:r>
              <a:rPr lang="en-US" sz="2400" b="1" dirty="0">
                <a:solidFill>
                  <a:schemeClr val="tx2"/>
                </a:solidFill>
              </a:rPr>
              <a:t> Even though the student achieved a level completion the new level they entered was low adult secondary, based on the Life &amp; Work series, which, as of July 1, 2019, is no longer approved for ABE learners. Therefore, they no longer have a valid Educational Functioning Level. Only 12 hours of attendance can be entered. </a:t>
            </a:r>
          </a:p>
          <a:p>
            <a:pPr marL="0" indent="0">
              <a:lnSpc>
                <a:spcPct val="110000"/>
              </a:lnSpc>
              <a:buNone/>
            </a:pPr>
            <a:r>
              <a:rPr lang="en-US" sz="2400" b="1" u="sng" dirty="0">
                <a:solidFill>
                  <a:schemeClr val="tx2"/>
                </a:solidFill>
              </a:rPr>
              <a:t>To avoid this, </a:t>
            </a:r>
            <a:r>
              <a:rPr lang="en-US" sz="2400" b="1" dirty="0">
                <a:solidFill>
                  <a:schemeClr val="tx2"/>
                </a:solidFill>
              </a:rPr>
              <a:t>when an ESL student completes level 6, you should immediately administer  a CASAS GOALS appraisal and pretest – no need to wait 40 hours. </a:t>
            </a:r>
            <a:endParaRPr lang="en-US" b="1" dirty="0">
              <a:solidFill>
                <a:schemeClr val="tx2"/>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58</a:t>
            </a:fld>
            <a:endParaRPr lang="en-US" dirty="0"/>
          </a:p>
        </p:txBody>
      </p:sp>
    </p:spTree>
    <p:extLst>
      <p:ext uri="{BB962C8B-B14F-4D97-AF65-F5344CB8AC3E}">
        <p14:creationId xmlns:p14="http://schemas.microsoft.com/office/powerpoint/2010/main" val="154065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C5865-0A2B-4E13-A9D2-47FD3A450D7E}"/>
              </a:ext>
            </a:extLst>
          </p:cNvPr>
          <p:cNvSpPr>
            <a:spLocks noGrp="1"/>
          </p:cNvSpPr>
          <p:nvPr>
            <p:ph type="title"/>
          </p:nvPr>
        </p:nvSpPr>
        <p:spPr/>
        <p:txBody>
          <a:bodyPr>
            <a:normAutofit/>
          </a:bodyPr>
          <a:lstStyle/>
          <a:p>
            <a:r>
              <a:rPr lang="en-US" sz="4000" b="1" dirty="0">
                <a:solidFill>
                  <a:schemeClr val="tx2"/>
                </a:solidFill>
              </a:rPr>
              <a:t>Testing Decisions</a:t>
            </a:r>
          </a:p>
        </p:txBody>
      </p:sp>
      <p:sp>
        <p:nvSpPr>
          <p:cNvPr id="3" name="Content Placeholder 2">
            <a:extLst>
              <a:ext uri="{FF2B5EF4-FFF2-40B4-BE49-F238E27FC236}">
                <a16:creationId xmlns:a16="http://schemas.microsoft.com/office/drawing/2014/main" id="{12C71B11-9829-4E3E-83F0-5B01F138C94C}"/>
              </a:ext>
            </a:extLst>
          </p:cNvPr>
          <p:cNvSpPr>
            <a:spLocks noGrp="1"/>
          </p:cNvSpPr>
          <p:nvPr>
            <p:ph idx="1"/>
          </p:nvPr>
        </p:nvSpPr>
        <p:spPr>
          <a:xfrm>
            <a:off x="1104900" y="1390649"/>
            <a:ext cx="9982200" cy="5248275"/>
          </a:xfrm>
        </p:spPr>
        <p:txBody>
          <a:bodyPr>
            <a:normAutofit/>
          </a:bodyPr>
          <a:lstStyle/>
          <a:p>
            <a:pPr marL="0" indent="0">
              <a:buNone/>
            </a:pPr>
            <a:r>
              <a:rPr lang="en-US" b="1" dirty="0">
                <a:solidFill>
                  <a:schemeClr val="tx2"/>
                </a:solidFill>
              </a:rPr>
              <a:t>What test series would you start with for the following students? Life &amp; Work or GOALS? What additional information do you need to make the decision?</a:t>
            </a:r>
          </a:p>
          <a:p>
            <a:r>
              <a:rPr lang="en-US" b="1" dirty="0">
                <a:solidFill>
                  <a:schemeClr val="tx2"/>
                </a:solidFill>
              </a:rPr>
              <a:t>Estela arrived in the U.S. from Nicaragua 5 weeks ago.</a:t>
            </a:r>
          </a:p>
          <a:p>
            <a:r>
              <a:rPr lang="en-US" b="1" dirty="0">
                <a:solidFill>
                  <a:schemeClr val="tx2"/>
                </a:solidFill>
              </a:rPr>
              <a:t>Sandra was born in Minnesota, attended through grade 11 there, and needs a GED.</a:t>
            </a:r>
          </a:p>
          <a:p>
            <a:r>
              <a:rPr lang="en-US" b="1" dirty="0">
                <a:solidFill>
                  <a:schemeClr val="tx2"/>
                </a:solidFill>
              </a:rPr>
              <a:t>Solomon was born in Ethiopia, attended high school in the U.S., and wants a GED.</a:t>
            </a:r>
          </a:p>
          <a:p>
            <a:r>
              <a:rPr lang="en-US" b="1" dirty="0">
                <a:solidFill>
                  <a:schemeClr val="tx2"/>
                </a:solidFill>
              </a:rPr>
              <a:t>Fernando was born in California, attended school in San Diego, and dropped out of high school at age 17.</a:t>
            </a:r>
          </a:p>
          <a:p>
            <a:r>
              <a:rPr lang="en-US" b="1" dirty="0">
                <a:solidFill>
                  <a:schemeClr val="tx2"/>
                </a:solidFill>
              </a:rPr>
              <a:t>Thelma came to the U.S. at age 15. She attended school until age 17, and now would like to work on a GED in Spanish.</a:t>
            </a:r>
          </a:p>
          <a:p>
            <a:r>
              <a:rPr lang="en-US" b="1" dirty="0">
                <a:solidFill>
                  <a:schemeClr val="tx2"/>
                </a:solidFill>
              </a:rPr>
              <a:t>Martin has been in the U.S. for 20 years, but has only a 3</a:t>
            </a:r>
            <a:r>
              <a:rPr lang="en-US" b="1" baseline="30000" dirty="0">
                <a:solidFill>
                  <a:schemeClr val="tx2"/>
                </a:solidFill>
              </a:rPr>
              <a:t>rd</a:t>
            </a:r>
            <a:r>
              <a:rPr lang="en-US" b="1" dirty="0">
                <a:solidFill>
                  <a:schemeClr val="tx2"/>
                </a:solidFill>
              </a:rPr>
              <a:t> grade education. </a:t>
            </a:r>
          </a:p>
          <a:p>
            <a:pPr marL="0" indent="0">
              <a:buNone/>
            </a:pPr>
            <a:r>
              <a:rPr lang="en-US" b="1" dirty="0">
                <a:solidFill>
                  <a:schemeClr val="tx2"/>
                </a:solidFill>
              </a:rPr>
              <a:t>ADDITIONAL INFORMATION THAT YOU SHOULD CONSIDER:</a:t>
            </a:r>
          </a:p>
          <a:p>
            <a:r>
              <a:rPr lang="en-US" b="1" dirty="0">
                <a:solidFill>
                  <a:schemeClr val="tx2"/>
                </a:solidFill>
              </a:rPr>
              <a:t>Time in U.S.; First language literacy level; Education in home country</a:t>
            </a:r>
          </a:p>
          <a:p>
            <a:endParaRPr lang="en-US" dirty="0"/>
          </a:p>
        </p:txBody>
      </p:sp>
    </p:spTree>
    <p:extLst>
      <p:ext uri="{BB962C8B-B14F-4D97-AF65-F5344CB8AC3E}">
        <p14:creationId xmlns:p14="http://schemas.microsoft.com/office/powerpoint/2010/main" val="65627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500"/>
                                        <p:tgtEl>
                                          <p:spTgt spid="3">
                                            <p:txEl>
                                              <p:pRg st="7" end="7"/>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wipe(left)">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AA6D3-E087-4366-921E-69BC39BDA406}"/>
              </a:ext>
            </a:extLst>
          </p:cNvPr>
          <p:cNvSpPr>
            <a:spLocks noGrp="1"/>
          </p:cNvSpPr>
          <p:nvPr>
            <p:ph type="title"/>
          </p:nvPr>
        </p:nvSpPr>
        <p:spPr/>
        <p:txBody>
          <a:bodyPr>
            <a:normAutofit/>
          </a:bodyPr>
          <a:lstStyle/>
          <a:p>
            <a:r>
              <a:rPr lang="en-US" sz="3200" b="1" dirty="0">
                <a:solidFill>
                  <a:schemeClr val="tx2"/>
                </a:solidFill>
              </a:rPr>
              <a:t>NRS EFLs and Reading GOALS Scale Score Ranges</a:t>
            </a:r>
          </a:p>
        </p:txBody>
      </p:sp>
      <p:graphicFrame>
        <p:nvGraphicFramePr>
          <p:cNvPr id="5" name="Content Placeholder 4">
            <a:extLst>
              <a:ext uri="{FF2B5EF4-FFF2-40B4-BE49-F238E27FC236}">
                <a16:creationId xmlns:a16="http://schemas.microsoft.com/office/drawing/2014/main" id="{F829DC31-7D67-41BF-A09D-588250C4A8EF}"/>
              </a:ext>
            </a:extLst>
          </p:cNvPr>
          <p:cNvGraphicFramePr>
            <a:graphicFrameLocks noGrp="1"/>
          </p:cNvGraphicFramePr>
          <p:nvPr>
            <p:ph idx="1"/>
            <p:extLst>
              <p:ext uri="{D42A27DB-BD31-4B8C-83A1-F6EECF244321}">
                <p14:modId xmlns:p14="http://schemas.microsoft.com/office/powerpoint/2010/main" val="172117022"/>
              </p:ext>
            </p:extLst>
          </p:nvPr>
        </p:nvGraphicFramePr>
        <p:xfrm>
          <a:off x="1104900" y="1345019"/>
          <a:ext cx="9982200" cy="5334000"/>
        </p:xfrm>
        <a:graphic>
          <a:graphicData uri="http://schemas.openxmlformats.org/drawingml/2006/table">
            <a:tbl>
              <a:tblPr firstRow="1" bandRow="1">
                <a:tableStyleId>{37CE84F3-28C3-443E-9E96-99CF82512B78}</a:tableStyleId>
              </a:tblPr>
              <a:tblGrid>
                <a:gridCol w="1010979">
                  <a:extLst>
                    <a:ext uri="{9D8B030D-6E8A-4147-A177-3AD203B41FA5}">
                      <a16:colId xmlns:a16="http://schemas.microsoft.com/office/drawing/2014/main" val="2423897501"/>
                    </a:ext>
                  </a:extLst>
                </a:gridCol>
                <a:gridCol w="3487479">
                  <a:extLst>
                    <a:ext uri="{9D8B030D-6E8A-4147-A177-3AD203B41FA5}">
                      <a16:colId xmlns:a16="http://schemas.microsoft.com/office/drawing/2014/main" val="1910725312"/>
                    </a:ext>
                  </a:extLst>
                </a:gridCol>
                <a:gridCol w="2711302">
                  <a:extLst>
                    <a:ext uri="{9D8B030D-6E8A-4147-A177-3AD203B41FA5}">
                      <a16:colId xmlns:a16="http://schemas.microsoft.com/office/drawing/2014/main" val="2421026812"/>
                    </a:ext>
                  </a:extLst>
                </a:gridCol>
                <a:gridCol w="2772440">
                  <a:extLst>
                    <a:ext uri="{9D8B030D-6E8A-4147-A177-3AD203B41FA5}">
                      <a16:colId xmlns:a16="http://schemas.microsoft.com/office/drawing/2014/main" val="1358653808"/>
                    </a:ext>
                  </a:extLst>
                </a:gridCol>
              </a:tblGrid>
              <a:tr h="370840">
                <a:tc>
                  <a:txBody>
                    <a:bodyPr/>
                    <a:lstStyle/>
                    <a:p>
                      <a:pPr algn="ctr"/>
                      <a:r>
                        <a:rPr lang="en-US" sz="2200" dirty="0"/>
                        <a:t>NRS Level</a:t>
                      </a:r>
                    </a:p>
                  </a:txBody>
                  <a:tcPr/>
                </a:tc>
                <a:tc>
                  <a:txBody>
                    <a:bodyPr/>
                    <a:lstStyle/>
                    <a:p>
                      <a:pPr algn="ctr"/>
                      <a:r>
                        <a:rPr lang="en-US" sz="2200" dirty="0"/>
                        <a:t>ABE/ASE Levels</a:t>
                      </a:r>
                    </a:p>
                  </a:txBody>
                  <a:tcPr/>
                </a:tc>
                <a:tc>
                  <a:txBody>
                    <a:bodyPr/>
                    <a:lstStyle/>
                    <a:p>
                      <a:pPr algn="ctr"/>
                      <a:r>
                        <a:rPr lang="en-US" sz="2200" dirty="0"/>
                        <a:t>Reading GOALS Scale Score Ranges</a:t>
                      </a:r>
                    </a:p>
                  </a:txBody>
                  <a:tcPr/>
                </a:tc>
                <a:tc>
                  <a:txBody>
                    <a:bodyPr/>
                    <a:lstStyle/>
                    <a:p>
                      <a:pPr algn="ctr"/>
                      <a:r>
                        <a:rPr lang="en-US" sz="2200" dirty="0"/>
                        <a:t>Life and Work Reading Scale Score Ranges</a:t>
                      </a:r>
                    </a:p>
                  </a:txBody>
                  <a:tcPr/>
                </a:tc>
                <a:extLst>
                  <a:ext uri="{0D108BD9-81ED-4DB2-BD59-A6C34878D82A}">
                    <a16:rowId xmlns:a16="http://schemas.microsoft.com/office/drawing/2014/main" val="2923792276"/>
                  </a:ext>
                </a:extLst>
              </a:tr>
              <a:tr h="370840">
                <a:tc>
                  <a:txBody>
                    <a:bodyPr/>
                    <a:lstStyle/>
                    <a:p>
                      <a:pPr algn="ctr"/>
                      <a:r>
                        <a:rPr lang="en-US" sz="2200" b="1" dirty="0"/>
                        <a:t>1</a:t>
                      </a:r>
                    </a:p>
                  </a:txBody>
                  <a:tcPr/>
                </a:tc>
                <a:tc>
                  <a:txBody>
                    <a:bodyPr/>
                    <a:lstStyle/>
                    <a:p>
                      <a:r>
                        <a:rPr lang="en-US" sz="2200" b="1" dirty="0"/>
                        <a:t>Beginning ABE Literacy</a:t>
                      </a:r>
                    </a:p>
                  </a:txBody>
                  <a:tcPr/>
                </a:tc>
                <a:tc>
                  <a:txBody>
                    <a:bodyPr/>
                    <a:lstStyle/>
                    <a:p>
                      <a:pPr algn="ctr"/>
                      <a:r>
                        <a:rPr lang="en-US" sz="2200" b="1" dirty="0"/>
                        <a:t>203 and below</a:t>
                      </a:r>
                    </a:p>
                  </a:txBody>
                  <a:tcPr/>
                </a:tc>
                <a:tc>
                  <a:txBody>
                    <a:bodyPr/>
                    <a:lstStyle/>
                    <a:p>
                      <a:pPr algn="ctr"/>
                      <a:r>
                        <a:rPr lang="en-US" sz="2200" b="1" dirty="0"/>
                        <a:t>200 and below</a:t>
                      </a:r>
                    </a:p>
                  </a:txBody>
                  <a:tcPr/>
                </a:tc>
                <a:extLst>
                  <a:ext uri="{0D108BD9-81ED-4DB2-BD59-A6C34878D82A}">
                    <a16:rowId xmlns:a16="http://schemas.microsoft.com/office/drawing/2014/main" val="128103295"/>
                  </a:ext>
                </a:extLst>
              </a:tr>
              <a:tr h="370840">
                <a:tc>
                  <a:txBody>
                    <a:bodyPr/>
                    <a:lstStyle/>
                    <a:p>
                      <a:pPr algn="ctr"/>
                      <a:r>
                        <a:rPr lang="en-US" sz="2200" b="1" dirty="0"/>
                        <a:t>2</a:t>
                      </a:r>
                    </a:p>
                  </a:txBody>
                  <a:tcPr/>
                </a:tc>
                <a:tc>
                  <a:txBody>
                    <a:bodyPr/>
                    <a:lstStyle/>
                    <a:p>
                      <a:r>
                        <a:rPr lang="en-US" sz="2200" b="1" dirty="0"/>
                        <a:t>Beginning Basic Education</a:t>
                      </a:r>
                    </a:p>
                  </a:txBody>
                  <a:tcPr/>
                </a:tc>
                <a:tc>
                  <a:txBody>
                    <a:bodyPr/>
                    <a:lstStyle/>
                    <a:p>
                      <a:pPr algn="ctr"/>
                      <a:r>
                        <a:rPr lang="en-US" sz="2200" b="1" dirty="0"/>
                        <a:t>204-216</a:t>
                      </a:r>
                    </a:p>
                  </a:txBody>
                  <a:tcPr/>
                </a:tc>
                <a:tc>
                  <a:txBody>
                    <a:bodyPr/>
                    <a:lstStyle/>
                    <a:p>
                      <a:pPr algn="ctr"/>
                      <a:r>
                        <a:rPr lang="en-US" sz="2200" b="1" dirty="0"/>
                        <a:t>201-210</a:t>
                      </a:r>
                    </a:p>
                  </a:txBody>
                  <a:tcPr/>
                </a:tc>
                <a:extLst>
                  <a:ext uri="{0D108BD9-81ED-4DB2-BD59-A6C34878D82A}">
                    <a16:rowId xmlns:a16="http://schemas.microsoft.com/office/drawing/2014/main" val="71677879"/>
                  </a:ext>
                </a:extLst>
              </a:tr>
              <a:tr h="370840">
                <a:tc>
                  <a:txBody>
                    <a:bodyPr/>
                    <a:lstStyle/>
                    <a:p>
                      <a:pPr algn="ctr"/>
                      <a:r>
                        <a:rPr lang="en-US" sz="2200" b="1" dirty="0"/>
                        <a:t>3</a:t>
                      </a:r>
                    </a:p>
                  </a:txBody>
                  <a:tcPr/>
                </a:tc>
                <a:tc>
                  <a:txBody>
                    <a:bodyPr/>
                    <a:lstStyle/>
                    <a:p>
                      <a:r>
                        <a:rPr lang="en-US" sz="2200" b="1" dirty="0"/>
                        <a:t>Low Intermediate Basic Education</a:t>
                      </a:r>
                    </a:p>
                  </a:txBody>
                  <a:tcPr/>
                </a:tc>
                <a:tc>
                  <a:txBody>
                    <a:bodyPr/>
                    <a:lstStyle/>
                    <a:p>
                      <a:pPr algn="ctr"/>
                      <a:r>
                        <a:rPr lang="en-US" sz="2200" b="1" dirty="0"/>
                        <a:t>217-227</a:t>
                      </a:r>
                    </a:p>
                  </a:txBody>
                  <a:tcPr/>
                </a:tc>
                <a:tc>
                  <a:txBody>
                    <a:bodyPr/>
                    <a:lstStyle/>
                    <a:p>
                      <a:pPr algn="ctr"/>
                      <a:r>
                        <a:rPr lang="en-US" sz="2200" b="1" dirty="0"/>
                        <a:t>211-220</a:t>
                      </a:r>
                    </a:p>
                  </a:txBody>
                  <a:tcPr/>
                </a:tc>
                <a:extLst>
                  <a:ext uri="{0D108BD9-81ED-4DB2-BD59-A6C34878D82A}">
                    <a16:rowId xmlns:a16="http://schemas.microsoft.com/office/drawing/2014/main" val="491577272"/>
                  </a:ext>
                </a:extLst>
              </a:tr>
              <a:tr h="370840">
                <a:tc>
                  <a:txBody>
                    <a:bodyPr/>
                    <a:lstStyle/>
                    <a:p>
                      <a:pPr algn="ctr"/>
                      <a:r>
                        <a:rPr lang="en-US" sz="2200" b="1" dirty="0"/>
                        <a:t>4</a:t>
                      </a:r>
                    </a:p>
                  </a:txBody>
                  <a:tcPr/>
                </a:tc>
                <a:tc>
                  <a:txBody>
                    <a:bodyPr/>
                    <a:lstStyle/>
                    <a:p>
                      <a:r>
                        <a:rPr lang="en-US" sz="2200" b="1" dirty="0"/>
                        <a:t>High Intermediate Basic Education</a:t>
                      </a:r>
                    </a:p>
                  </a:txBody>
                  <a:tcPr/>
                </a:tc>
                <a:tc>
                  <a:txBody>
                    <a:bodyPr/>
                    <a:lstStyle/>
                    <a:p>
                      <a:pPr algn="ctr"/>
                      <a:r>
                        <a:rPr lang="en-US" sz="2200" b="1" dirty="0"/>
                        <a:t>228-238</a:t>
                      </a:r>
                    </a:p>
                  </a:txBody>
                  <a:tcPr/>
                </a:tc>
                <a:tc>
                  <a:txBody>
                    <a:bodyPr/>
                    <a:lstStyle/>
                    <a:p>
                      <a:pPr algn="ctr"/>
                      <a:r>
                        <a:rPr lang="en-US" sz="2200" b="1" dirty="0"/>
                        <a:t>221-235</a:t>
                      </a:r>
                    </a:p>
                  </a:txBody>
                  <a:tcPr/>
                </a:tc>
                <a:extLst>
                  <a:ext uri="{0D108BD9-81ED-4DB2-BD59-A6C34878D82A}">
                    <a16:rowId xmlns:a16="http://schemas.microsoft.com/office/drawing/2014/main" val="1004778542"/>
                  </a:ext>
                </a:extLst>
              </a:tr>
              <a:tr h="370840">
                <a:tc>
                  <a:txBody>
                    <a:bodyPr/>
                    <a:lstStyle/>
                    <a:p>
                      <a:pPr algn="ctr"/>
                      <a:r>
                        <a:rPr lang="en-US" sz="2200" b="1" dirty="0"/>
                        <a:t>5</a:t>
                      </a:r>
                    </a:p>
                  </a:txBody>
                  <a:tcPr/>
                </a:tc>
                <a:tc>
                  <a:txBody>
                    <a:bodyPr/>
                    <a:lstStyle/>
                    <a:p>
                      <a:r>
                        <a:rPr lang="en-US" sz="2200" b="1" dirty="0"/>
                        <a:t>Low Adult Secondary Education</a:t>
                      </a:r>
                    </a:p>
                  </a:txBody>
                  <a:tcPr/>
                </a:tc>
                <a:tc>
                  <a:txBody>
                    <a:bodyPr/>
                    <a:lstStyle/>
                    <a:p>
                      <a:pPr algn="ctr"/>
                      <a:r>
                        <a:rPr lang="en-US" sz="2200" b="1" dirty="0"/>
                        <a:t>239-248</a:t>
                      </a:r>
                    </a:p>
                  </a:txBody>
                  <a:tcPr/>
                </a:tc>
                <a:tc>
                  <a:txBody>
                    <a:bodyPr/>
                    <a:lstStyle/>
                    <a:p>
                      <a:pPr algn="ctr"/>
                      <a:r>
                        <a:rPr lang="en-US" sz="2200" b="1" dirty="0"/>
                        <a:t>236-245</a:t>
                      </a:r>
                    </a:p>
                  </a:txBody>
                  <a:tcPr/>
                </a:tc>
                <a:extLst>
                  <a:ext uri="{0D108BD9-81ED-4DB2-BD59-A6C34878D82A}">
                    <a16:rowId xmlns:a16="http://schemas.microsoft.com/office/drawing/2014/main" val="3541356447"/>
                  </a:ext>
                </a:extLst>
              </a:tr>
              <a:tr h="370840">
                <a:tc>
                  <a:txBody>
                    <a:bodyPr/>
                    <a:lstStyle/>
                    <a:p>
                      <a:pPr algn="ctr"/>
                      <a:r>
                        <a:rPr lang="en-US" sz="2200" b="1" dirty="0"/>
                        <a:t>6</a:t>
                      </a:r>
                    </a:p>
                  </a:txBody>
                  <a:tcPr/>
                </a:tc>
                <a:tc>
                  <a:txBody>
                    <a:bodyPr/>
                    <a:lstStyle/>
                    <a:p>
                      <a:r>
                        <a:rPr lang="en-US" sz="2200" b="1" dirty="0"/>
                        <a:t>High Adult Secondary Education</a:t>
                      </a:r>
                    </a:p>
                  </a:txBody>
                  <a:tcPr/>
                </a:tc>
                <a:tc>
                  <a:txBody>
                    <a:bodyPr/>
                    <a:lstStyle/>
                    <a:p>
                      <a:pPr algn="ctr"/>
                      <a:r>
                        <a:rPr lang="en-US" sz="2200" b="1" dirty="0"/>
                        <a:t>249 and above</a:t>
                      </a:r>
                    </a:p>
                  </a:txBody>
                  <a:tcPr/>
                </a:tc>
                <a:tc>
                  <a:txBody>
                    <a:bodyPr/>
                    <a:lstStyle/>
                    <a:p>
                      <a:pPr algn="ctr"/>
                      <a:r>
                        <a:rPr lang="en-US" sz="2200" b="1" dirty="0"/>
                        <a:t>245 and above</a:t>
                      </a:r>
                    </a:p>
                  </a:txBody>
                  <a:tcPr/>
                </a:tc>
                <a:extLst>
                  <a:ext uri="{0D108BD9-81ED-4DB2-BD59-A6C34878D82A}">
                    <a16:rowId xmlns:a16="http://schemas.microsoft.com/office/drawing/2014/main" val="3535896120"/>
                  </a:ext>
                </a:extLst>
              </a:tr>
            </a:tbl>
          </a:graphicData>
        </a:graphic>
      </p:graphicFrame>
      <p:sp>
        <p:nvSpPr>
          <p:cNvPr id="11" name="Rectangle 10">
            <a:extLst>
              <a:ext uri="{FF2B5EF4-FFF2-40B4-BE49-F238E27FC236}">
                <a16:creationId xmlns:a16="http://schemas.microsoft.com/office/drawing/2014/main" id="{3FA5E55A-8AB1-4279-9F14-EB269607F833}"/>
              </a:ext>
            </a:extLst>
          </p:cNvPr>
          <p:cNvSpPr/>
          <p:nvPr/>
        </p:nvSpPr>
        <p:spPr>
          <a:xfrm>
            <a:off x="5475767" y="1424763"/>
            <a:ext cx="2838893" cy="5114260"/>
          </a:xfrm>
          <a:prstGeom prst="rect">
            <a:avLst/>
          </a:prstGeom>
          <a:noFill/>
          <a:ln>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rgbClr val="00B0F0"/>
                </a:solidFill>
              </a:ln>
            </a:endParaRPr>
          </a:p>
        </p:txBody>
      </p:sp>
      <p:pic>
        <p:nvPicPr>
          <p:cNvPr id="6" name="Picture 5">
            <a:extLst>
              <a:ext uri="{FF2B5EF4-FFF2-40B4-BE49-F238E27FC236}">
                <a16:creationId xmlns:a16="http://schemas.microsoft.com/office/drawing/2014/main" id="{F7525395-49DF-48F7-81DC-4971DDD1F65A}"/>
              </a:ext>
            </a:extLst>
          </p:cNvPr>
          <p:cNvPicPr>
            <a:picLocks noChangeAspect="1"/>
          </p:cNvPicPr>
          <p:nvPr/>
        </p:nvPicPr>
        <p:blipFill>
          <a:blip r:embed="rId2"/>
          <a:stretch>
            <a:fillRect/>
          </a:stretch>
        </p:blipFill>
        <p:spPr>
          <a:xfrm>
            <a:off x="10291300" y="258187"/>
            <a:ext cx="1588564" cy="656607"/>
          </a:xfrm>
          <a:prstGeom prst="rect">
            <a:avLst/>
          </a:prstGeom>
        </p:spPr>
      </p:pic>
      <p:sp>
        <p:nvSpPr>
          <p:cNvPr id="7" name="TextBox 6"/>
          <p:cNvSpPr txBox="1"/>
          <p:nvPr/>
        </p:nvSpPr>
        <p:spPr>
          <a:xfrm>
            <a:off x="11085582" y="1424763"/>
            <a:ext cx="2084438" cy="461665"/>
          </a:xfrm>
          <a:prstGeom prst="rect">
            <a:avLst/>
          </a:prstGeom>
          <a:noFill/>
        </p:spPr>
        <p:txBody>
          <a:bodyPr wrap="square" rtlCol="0">
            <a:spAutoFit/>
          </a:bodyPr>
          <a:lstStyle/>
          <a:p>
            <a:r>
              <a:rPr lang="en-US" sz="2400" b="1" dirty="0">
                <a:solidFill>
                  <a:srgbClr val="FF0000"/>
                </a:solidFill>
              </a:rPr>
              <a:t>*LINK</a:t>
            </a:r>
          </a:p>
        </p:txBody>
      </p:sp>
    </p:spTree>
    <p:extLst>
      <p:ext uri="{BB962C8B-B14F-4D97-AF65-F5344CB8AC3E}">
        <p14:creationId xmlns:p14="http://schemas.microsoft.com/office/powerpoint/2010/main" val="40498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4899" y="2971806"/>
            <a:ext cx="10410826" cy="1684150"/>
          </a:xfrm>
        </p:spPr>
        <p:txBody>
          <a:bodyPr/>
          <a:lstStyle/>
          <a:p>
            <a:r>
              <a:rPr lang="en-US" cap="none" dirty="0"/>
              <a:t>CASAS GOALS – </a:t>
            </a:r>
            <a:r>
              <a:rPr lang="en-US" sz="3600" cap="none" dirty="0"/>
              <a:t>Instructional Considerations</a:t>
            </a:r>
            <a:endParaRPr lang="en-US" cap="none" dirty="0"/>
          </a:p>
        </p:txBody>
      </p:sp>
      <p:sp>
        <p:nvSpPr>
          <p:cNvPr id="3" name="Text Placeholder 2"/>
          <p:cNvSpPr>
            <a:spLocks noGrp="1"/>
          </p:cNvSpPr>
          <p:nvPr>
            <p:ph type="body" idx="1"/>
          </p:nvPr>
        </p:nvSpPr>
        <p:spPr/>
        <p:txBody>
          <a:bodyPr>
            <a:normAutofit/>
          </a:bodyPr>
          <a:lstStyle/>
          <a:p>
            <a:r>
              <a:rPr lang="en-US" sz="2800" b="1" u="sng" dirty="0"/>
              <a:t>G</a:t>
            </a:r>
            <a:r>
              <a:rPr lang="en-US" sz="2800" dirty="0"/>
              <a:t>reater </a:t>
            </a:r>
            <a:r>
              <a:rPr lang="en-US" sz="2800" b="1" u="sng" dirty="0"/>
              <a:t>O</a:t>
            </a:r>
            <a:r>
              <a:rPr lang="en-US" sz="2800" dirty="0"/>
              <a:t>pportunities for </a:t>
            </a:r>
            <a:r>
              <a:rPr lang="en-US" sz="2800" b="1" u="sng" dirty="0"/>
              <a:t>A</a:t>
            </a:r>
            <a:r>
              <a:rPr lang="en-US" sz="2800" dirty="0"/>
              <a:t>dult </a:t>
            </a:r>
            <a:r>
              <a:rPr lang="en-US" sz="2800" b="1" u="sng" dirty="0"/>
              <a:t>L</a:t>
            </a:r>
            <a:r>
              <a:rPr lang="en-US" sz="2800" dirty="0"/>
              <a:t>earning </a:t>
            </a:r>
            <a:r>
              <a:rPr lang="en-US" sz="2800" b="1" u="sng" dirty="0"/>
              <a:t>S</a:t>
            </a:r>
            <a:r>
              <a:rPr lang="en-US" sz="2800" dirty="0"/>
              <a:t>uccess</a:t>
            </a:r>
          </a:p>
        </p:txBody>
      </p:sp>
      <p:sp>
        <p:nvSpPr>
          <p:cNvPr id="5" name="TextBox 4"/>
          <p:cNvSpPr txBox="1"/>
          <p:nvPr/>
        </p:nvSpPr>
        <p:spPr>
          <a:xfrm>
            <a:off x="11507704" y="6232358"/>
            <a:ext cx="625642" cy="369332"/>
          </a:xfrm>
          <a:prstGeom prst="rect">
            <a:avLst/>
          </a:prstGeom>
          <a:noFill/>
        </p:spPr>
        <p:txBody>
          <a:bodyPr wrap="square" rtlCol="0">
            <a:spAutoFit/>
          </a:bodyPr>
          <a:lstStyle/>
          <a:p>
            <a:r>
              <a:rPr lang="en-US" b="1" dirty="0">
                <a:solidFill>
                  <a:srgbClr val="FF0000"/>
                </a:solidFill>
              </a:rPr>
              <a:t>M</a:t>
            </a:r>
          </a:p>
        </p:txBody>
      </p:sp>
    </p:spTree>
    <p:extLst>
      <p:ext uri="{BB962C8B-B14F-4D97-AF65-F5344CB8AC3E}">
        <p14:creationId xmlns:p14="http://schemas.microsoft.com/office/powerpoint/2010/main" val="345178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3A647-ED53-44B9-A04F-795DEB146981}"/>
              </a:ext>
            </a:extLst>
          </p:cNvPr>
          <p:cNvSpPr>
            <a:spLocks noGrp="1"/>
          </p:cNvSpPr>
          <p:nvPr>
            <p:ph type="title"/>
          </p:nvPr>
        </p:nvSpPr>
        <p:spPr/>
        <p:txBody>
          <a:bodyPr>
            <a:normAutofit/>
          </a:bodyPr>
          <a:lstStyle/>
          <a:p>
            <a:r>
              <a:rPr lang="en-US" sz="4000" b="1" dirty="0">
                <a:solidFill>
                  <a:schemeClr val="tx2"/>
                </a:solidFill>
              </a:rPr>
              <a:t>Reading GOALS  incorporates:</a:t>
            </a:r>
          </a:p>
        </p:txBody>
      </p:sp>
      <p:sp>
        <p:nvSpPr>
          <p:cNvPr id="3" name="Content Placeholder 2">
            <a:extLst>
              <a:ext uri="{FF2B5EF4-FFF2-40B4-BE49-F238E27FC236}">
                <a16:creationId xmlns:a16="http://schemas.microsoft.com/office/drawing/2014/main" id="{330B1760-CB5D-44FB-95E9-44519ED374DD}"/>
              </a:ext>
            </a:extLst>
          </p:cNvPr>
          <p:cNvSpPr>
            <a:spLocks noGrp="1"/>
          </p:cNvSpPr>
          <p:nvPr>
            <p:ph idx="1"/>
          </p:nvPr>
        </p:nvSpPr>
        <p:spPr>
          <a:xfrm>
            <a:off x="1104900" y="1600200"/>
            <a:ext cx="10590914" cy="4572000"/>
          </a:xfrm>
        </p:spPr>
        <p:txBody>
          <a:bodyPr>
            <a:normAutofit/>
          </a:bodyPr>
          <a:lstStyle/>
          <a:p>
            <a:r>
              <a:rPr lang="en-US" sz="3200" b="1" dirty="0">
                <a:solidFill>
                  <a:schemeClr val="tx2"/>
                </a:solidFill>
              </a:rPr>
              <a:t>CASAS Competencies</a:t>
            </a:r>
          </a:p>
          <a:p>
            <a:r>
              <a:rPr lang="en-US" sz="3200" b="1" dirty="0">
                <a:solidFill>
                  <a:schemeClr val="tx2"/>
                </a:solidFill>
              </a:rPr>
              <a:t>Content Standards</a:t>
            </a:r>
          </a:p>
          <a:p>
            <a:pPr lvl="1"/>
            <a:r>
              <a:rPr lang="en-US" sz="3000" dirty="0">
                <a:solidFill>
                  <a:schemeClr val="tx2"/>
                </a:solidFill>
              </a:rPr>
              <a:t>CASAS Content Standards</a:t>
            </a:r>
          </a:p>
          <a:p>
            <a:pPr lvl="1"/>
            <a:r>
              <a:rPr lang="en-US" sz="3000" dirty="0">
                <a:solidFill>
                  <a:schemeClr val="tx2"/>
                </a:solidFill>
              </a:rPr>
              <a:t>College and Career Readiness Standards</a:t>
            </a:r>
          </a:p>
          <a:p>
            <a:pPr lvl="2"/>
            <a:r>
              <a:rPr lang="en-US" sz="2800" dirty="0">
                <a:solidFill>
                  <a:schemeClr val="tx2"/>
                </a:solidFill>
              </a:rPr>
              <a:t>Reading</a:t>
            </a:r>
          </a:p>
          <a:p>
            <a:pPr lvl="2"/>
            <a:r>
              <a:rPr lang="en-US" sz="2800" dirty="0">
                <a:solidFill>
                  <a:schemeClr val="tx2"/>
                </a:solidFill>
              </a:rPr>
              <a:t>Reading Foundations</a:t>
            </a:r>
          </a:p>
          <a:p>
            <a:r>
              <a:rPr lang="en-US" sz="3200" b="1" dirty="0">
                <a:solidFill>
                  <a:schemeClr val="tx2"/>
                </a:solidFill>
              </a:rPr>
              <a:t>Reading Task Areas (Display – form, chart, table, text)</a:t>
            </a:r>
          </a:p>
          <a:p>
            <a:r>
              <a:rPr lang="en-US" sz="3200" b="1" dirty="0">
                <a:solidFill>
                  <a:schemeClr val="tx2"/>
                </a:solidFill>
              </a:rPr>
              <a:t>Depth of Knowledge (DOK)</a:t>
            </a:r>
          </a:p>
          <a:p>
            <a:endParaRPr lang="en-US" dirty="0"/>
          </a:p>
        </p:txBody>
      </p:sp>
      <p:pic>
        <p:nvPicPr>
          <p:cNvPr id="4" name="Picture 3">
            <a:extLst>
              <a:ext uri="{FF2B5EF4-FFF2-40B4-BE49-F238E27FC236}">
                <a16:creationId xmlns:a16="http://schemas.microsoft.com/office/drawing/2014/main" id="{1F3FA4E8-92F9-4AC3-AEE4-6681C35B61D5}"/>
              </a:ext>
            </a:extLst>
          </p:cNvPr>
          <p:cNvPicPr>
            <a:picLocks noChangeAspect="1"/>
          </p:cNvPicPr>
          <p:nvPr/>
        </p:nvPicPr>
        <p:blipFill>
          <a:blip r:embed="rId2"/>
          <a:stretch>
            <a:fillRect/>
          </a:stretch>
        </p:blipFill>
        <p:spPr>
          <a:xfrm>
            <a:off x="8819534" y="236528"/>
            <a:ext cx="2266048" cy="936634"/>
          </a:xfrm>
          <a:prstGeom prst="rect">
            <a:avLst/>
          </a:prstGeom>
        </p:spPr>
      </p:pic>
      <p:sp>
        <p:nvSpPr>
          <p:cNvPr id="5" name="TextBox 4"/>
          <p:cNvSpPr txBox="1"/>
          <p:nvPr/>
        </p:nvSpPr>
        <p:spPr>
          <a:xfrm>
            <a:off x="9611376" y="1333490"/>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185694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F0874-CA46-4608-A9CD-3F9EC2F09F64}"/>
              </a:ext>
            </a:extLst>
          </p:cNvPr>
          <p:cNvSpPr>
            <a:spLocks noGrp="1"/>
          </p:cNvSpPr>
          <p:nvPr>
            <p:ph type="title"/>
          </p:nvPr>
        </p:nvSpPr>
        <p:spPr/>
        <p:txBody>
          <a:bodyPr>
            <a:normAutofit/>
          </a:bodyPr>
          <a:lstStyle/>
          <a:p>
            <a:r>
              <a:rPr lang="en-US" sz="4000" b="1" dirty="0">
                <a:solidFill>
                  <a:schemeClr val="tx2"/>
                </a:solidFill>
              </a:rPr>
              <a:t>Reading GOALS Item Types</a:t>
            </a:r>
          </a:p>
        </p:txBody>
      </p:sp>
      <p:sp>
        <p:nvSpPr>
          <p:cNvPr id="3" name="Content Placeholder 2">
            <a:extLst>
              <a:ext uri="{FF2B5EF4-FFF2-40B4-BE49-F238E27FC236}">
                <a16:creationId xmlns:a16="http://schemas.microsoft.com/office/drawing/2014/main" id="{35DA5EEA-3493-4909-8E9D-4B489CB2E17C}"/>
              </a:ext>
            </a:extLst>
          </p:cNvPr>
          <p:cNvSpPr>
            <a:spLocks noGrp="1"/>
          </p:cNvSpPr>
          <p:nvPr>
            <p:ph idx="1"/>
          </p:nvPr>
        </p:nvSpPr>
        <p:spPr>
          <a:xfrm>
            <a:off x="1103382" y="1320419"/>
            <a:ext cx="9982200" cy="5378302"/>
          </a:xfrm>
        </p:spPr>
        <p:txBody>
          <a:bodyPr>
            <a:noAutofit/>
          </a:bodyPr>
          <a:lstStyle/>
          <a:p>
            <a:pPr marL="0" indent="0">
              <a:buNone/>
            </a:pPr>
            <a:r>
              <a:rPr lang="en-US" sz="2400" b="1" dirty="0">
                <a:solidFill>
                  <a:schemeClr val="tx2"/>
                </a:solidFill>
              </a:rPr>
              <a:t>M</a:t>
            </a:r>
            <a:r>
              <a:rPr lang="en-US" sz="2800" b="1" dirty="0">
                <a:solidFill>
                  <a:schemeClr val="tx2"/>
                </a:solidFill>
              </a:rPr>
              <a:t>ultiple Choice – All levels</a:t>
            </a:r>
          </a:p>
          <a:p>
            <a:pPr>
              <a:spcBef>
                <a:spcPts val="600"/>
              </a:spcBef>
            </a:pPr>
            <a:r>
              <a:rPr lang="en-US" sz="2800" dirty="0">
                <a:solidFill>
                  <a:schemeClr val="tx2"/>
                </a:solidFill>
              </a:rPr>
              <a:t>Comprehension (in existing CASAS tests)</a:t>
            </a:r>
          </a:p>
          <a:p>
            <a:pPr>
              <a:spcBef>
                <a:spcPts val="600"/>
              </a:spcBef>
            </a:pPr>
            <a:r>
              <a:rPr lang="en-US" sz="2800" dirty="0">
                <a:solidFill>
                  <a:schemeClr val="tx2"/>
                </a:solidFill>
              </a:rPr>
              <a:t>Sentence Completion</a:t>
            </a:r>
          </a:p>
          <a:p>
            <a:pPr marL="0" indent="0">
              <a:buNone/>
            </a:pPr>
            <a:r>
              <a:rPr lang="en-US" sz="2800" b="1" dirty="0">
                <a:solidFill>
                  <a:schemeClr val="tx2"/>
                </a:solidFill>
              </a:rPr>
              <a:t>New Text and Item Features – Levels B, C, and D</a:t>
            </a:r>
          </a:p>
          <a:p>
            <a:pPr>
              <a:spcBef>
                <a:spcPts val="600"/>
              </a:spcBef>
            </a:pPr>
            <a:r>
              <a:rPr lang="en-US" sz="2800" dirty="0">
                <a:solidFill>
                  <a:schemeClr val="tx2"/>
                </a:solidFill>
              </a:rPr>
              <a:t>Numbered lines in text passages</a:t>
            </a:r>
          </a:p>
          <a:p>
            <a:pPr>
              <a:spcBef>
                <a:spcPts val="600"/>
              </a:spcBef>
            </a:pPr>
            <a:r>
              <a:rPr lang="en-US" sz="2800" dirty="0">
                <a:solidFill>
                  <a:schemeClr val="tx2"/>
                </a:solidFill>
              </a:rPr>
              <a:t>Underlined words embedded in passages</a:t>
            </a:r>
          </a:p>
          <a:p>
            <a:pPr marL="0" indent="0">
              <a:buNone/>
            </a:pPr>
            <a:r>
              <a:rPr lang="en-US" sz="2800" b="1" dirty="0">
                <a:solidFill>
                  <a:schemeClr val="tx2"/>
                </a:solidFill>
              </a:rPr>
              <a:t>Level A only</a:t>
            </a:r>
          </a:p>
          <a:p>
            <a:pPr>
              <a:spcBef>
                <a:spcPts val="600"/>
              </a:spcBef>
            </a:pPr>
            <a:r>
              <a:rPr lang="en-US" sz="2800" dirty="0">
                <a:solidFill>
                  <a:schemeClr val="tx2"/>
                </a:solidFill>
              </a:rPr>
              <a:t>Photo prompts and distractors in beginning items</a:t>
            </a:r>
          </a:p>
          <a:p>
            <a:pPr marL="0" indent="0">
              <a:buNone/>
            </a:pPr>
            <a:r>
              <a:rPr lang="en-US" sz="2800" b="1" dirty="0">
                <a:solidFill>
                  <a:srgbClr val="FF0000"/>
                </a:solidFill>
              </a:rPr>
              <a:t>Item Families</a:t>
            </a:r>
          </a:p>
          <a:p>
            <a:pPr>
              <a:spcBef>
                <a:spcPts val="600"/>
              </a:spcBef>
            </a:pPr>
            <a:r>
              <a:rPr lang="en-US" sz="2800" dirty="0">
                <a:solidFill>
                  <a:srgbClr val="FF0000"/>
                </a:solidFill>
              </a:rPr>
              <a:t>Multiple items related to one reading passage makes efficient use of test time</a:t>
            </a:r>
          </a:p>
        </p:txBody>
      </p:sp>
      <p:pic>
        <p:nvPicPr>
          <p:cNvPr id="4" name="Picture 3">
            <a:extLst>
              <a:ext uri="{FF2B5EF4-FFF2-40B4-BE49-F238E27FC236}">
                <a16:creationId xmlns:a16="http://schemas.microsoft.com/office/drawing/2014/main" id="{6B697AC8-497F-4801-8A32-7BA63633DA2E}"/>
              </a:ext>
            </a:extLst>
          </p:cNvPr>
          <p:cNvPicPr>
            <a:picLocks noChangeAspect="1"/>
          </p:cNvPicPr>
          <p:nvPr/>
        </p:nvPicPr>
        <p:blipFill>
          <a:blip r:embed="rId3"/>
          <a:stretch>
            <a:fillRect/>
          </a:stretch>
        </p:blipFill>
        <p:spPr>
          <a:xfrm>
            <a:off x="8819534" y="236528"/>
            <a:ext cx="2266048" cy="936634"/>
          </a:xfrm>
          <a:prstGeom prst="rect">
            <a:avLst/>
          </a:prstGeom>
        </p:spPr>
      </p:pic>
    </p:spTree>
    <p:extLst>
      <p:ext uri="{BB962C8B-B14F-4D97-AF65-F5344CB8AC3E}">
        <p14:creationId xmlns:p14="http://schemas.microsoft.com/office/powerpoint/2010/main" val="327188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0F038-C63B-4A2D-84F6-365E5FED4ABF}"/>
              </a:ext>
            </a:extLst>
          </p:cNvPr>
          <p:cNvSpPr>
            <a:spLocks noGrp="1"/>
          </p:cNvSpPr>
          <p:nvPr>
            <p:ph type="title"/>
          </p:nvPr>
        </p:nvSpPr>
        <p:spPr/>
        <p:txBody>
          <a:bodyPr>
            <a:normAutofit/>
          </a:bodyPr>
          <a:lstStyle/>
          <a:p>
            <a:r>
              <a:rPr lang="en-US" sz="4000" b="1" dirty="0">
                <a:solidFill>
                  <a:srgbClr val="0070C0"/>
                </a:solidFill>
              </a:rPr>
              <a:t>CASAS Competencies</a:t>
            </a:r>
          </a:p>
        </p:txBody>
      </p:sp>
      <p:pic>
        <p:nvPicPr>
          <p:cNvPr id="4" name="Content Placeholder 3">
            <a:extLst>
              <a:ext uri="{FF2B5EF4-FFF2-40B4-BE49-F238E27FC236}">
                <a16:creationId xmlns:a16="http://schemas.microsoft.com/office/drawing/2014/main" id="{4D092916-6ADA-4BDB-AD24-42134A7E5E25}"/>
              </a:ext>
            </a:extLst>
          </p:cNvPr>
          <p:cNvPicPr>
            <a:picLocks noGrp="1" noChangeAspect="1"/>
          </p:cNvPicPr>
          <p:nvPr>
            <p:ph idx="1"/>
          </p:nvPr>
        </p:nvPicPr>
        <p:blipFill>
          <a:blip r:embed="rId2"/>
          <a:stretch>
            <a:fillRect/>
          </a:stretch>
        </p:blipFill>
        <p:spPr>
          <a:xfrm>
            <a:off x="1327746" y="1600200"/>
            <a:ext cx="9536508" cy="4572000"/>
          </a:xfrm>
          <a:prstGeom prst="rect">
            <a:avLst/>
          </a:prstGeom>
        </p:spPr>
      </p:pic>
    </p:spTree>
    <p:extLst>
      <p:ext uri="{BB962C8B-B14F-4D97-AF65-F5344CB8AC3E}">
        <p14:creationId xmlns:p14="http://schemas.microsoft.com/office/powerpoint/2010/main" val="72482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B7AB6EF-19E7-472D-8A5E-6286B66520FD}" type="slidenum">
              <a:rPr lang="en-US" smtClean="0"/>
              <a:pPr>
                <a:defRPr/>
              </a:pPr>
              <a:t>65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380" y="0"/>
            <a:ext cx="12632665" cy="6858000"/>
          </a:xfrm>
          <a:prstGeom prst="rect">
            <a:avLst/>
          </a:prstGeom>
          <a:solidFill>
            <a:srgbClr val="C5F0FF"/>
          </a:solidFill>
        </p:spPr>
      </p:pic>
      <p:cxnSp>
        <p:nvCxnSpPr>
          <p:cNvPr id="11" name="Straight Arrow Connector 10"/>
          <p:cNvCxnSpPr>
            <a:cxnSpLocks/>
          </p:cNvCxnSpPr>
          <p:nvPr/>
        </p:nvCxnSpPr>
        <p:spPr>
          <a:xfrm flipH="1">
            <a:off x="9256782" y="686577"/>
            <a:ext cx="633176" cy="7403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09458" y="79592"/>
            <a:ext cx="2743200" cy="646331"/>
          </a:xfrm>
          <a:prstGeom prst="rect">
            <a:avLst/>
          </a:prstGeom>
          <a:noFill/>
        </p:spPr>
        <p:txBody>
          <a:bodyPr wrap="square" rtlCol="0">
            <a:spAutoFit/>
          </a:bodyPr>
          <a:lstStyle/>
          <a:p>
            <a:r>
              <a:rPr lang="en-US" b="1" dirty="0">
                <a:solidFill>
                  <a:schemeClr val="tx2"/>
                </a:solidFill>
              </a:rPr>
              <a:t>CASAS Competencies tied to each test item</a:t>
            </a:r>
          </a:p>
        </p:txBody>
      </p:sp>
      <p:sp>
        <p:nvSpPr>
          <p:cNvPr id="13" name="TextBox 12"/>
          <p:cNvSpPr txBox="1"/>
          <p:nvPr/>
        </p:nvSpPr>
        <p:spPr>
          <a:xfrm>
            <a:off x="3632954" y="1426962"/>
            <a:ext cx="1911096" cy="646331"/>
          </a:xfrm>
          <a:prstGeom prst="rect">
            <a:avLst/>
          </a:prstGeom>
          <a:noFill/>
        </p:spPr>
        <p:txBody>
          <a:bodyPr wrap="square" rtlCol="0">
            <a:spAutoFit/>
          </a:bodyPr>
          <a:lstStyle/>
          <a:p>
            <a:r>
              <a:rPr lang="en-US" b="1" dirty="0">
                <a:solidFill>
                  <a:schemeClr val="bg1"/>
                </a:solidFill>
              </a:rPr>
              <a:t>Compare to CCRS</a:t>
            </a:r>
          </a:p>
        </p:txBody>
      </p:sp>
      <p:cxnSp>
        <p:nvCxnSpPr>
          <p:cNvPr id="15" name="Straight Arrow Connector 14"/>
          <p:cNvCxnSpPr>
            <a:cxnSpLocks/>
          </p:cNvCxnSpPr>
          <p:nvPr/>
        </p:nvCxnSpPr>
        <p:spPr>
          <a:xfrm flipH="1">
            <a:off x="1985211" y="1688630"/>
            <a:ext cx="1647743" cy="18921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907874" y="812825"/>
            <a:ext cx="9473184" cy="400110"/>
          </a:xfrm>
          <a:prstGeom prst="rect">
            <a:avLst/>
          </a:prstGeom>
          <a:noFill/>
        </p:spPr>
        <p:txBody>
          <a:bodyPr wrap="square" rtlCol="0">
            <a:spAutoFit/>
          </a:bodyPr>
          <a:lstStyle/>
          <a:p>
            <a:r>
              <a:rPr lang="en-US" sz="2000" dirty="0">
                <a:solidFill>
                  <a:schemeClr val="tx2"/>
                </a:solidFill>
                <a:hlinkClick r:id="rId3">
                  <a:extLst>
                    <a:ext uri="{A12FA001-AC4F-418D-AE19-62706E023703}">
                      <ahyp:hlinkClr xmlns:ahyp="http://schemas.microsoft.com/office/drawing/2018/hyperlinkcolor" val="tx"/>
                    </a:ext>
                  </a:extLst>
                </a:hlinkClick>
              </a:rPr>
              <a:t>https://www.casas.org/product-overviews/assessments/reading-goals</a:t>
            </a:r>
            <a:r>
              <a:rPr lang="en-US" sz="2000" dirty="0">
                <a:solidFill>
                  <a:schemeClr val="tx2"/>
                </a:solidFill>
              </a:rPr>
              <a:t> </a:t>
            </a:r>
          </a:p>
        </p:txBody>
      </p:sp>
      <p:sp>
        <p:nvSpPr>
          <p:cNvPr id="3" name="TextBox 2">
            <a:extLst>
              <a:ext uri="{FF2B5EF4-FFF2-40B4-BE49-F238E27FC236}">
                <a16:creationId xmlns:a16="http://schemas.microsoft.com/office/drawing/2014/main" id="{46C79F51-D225-4D8E-8E15-B1D2047617C6}"/>
              </a:ext>
            </a:extLst>
          </p:cNvPr>
          <p:cNvSpPr txBox="1"/>
          <p:nvPr/>
        </p:nvSpPr>
        <p:spPr>
          <a:xfrm>
            <a:off x="6058128" y="1503327"/>
            <a:ext cx="5524677" cy="1477328"/>
          </a:xfrm>
          <a:prstGeom prst="rect">
            <a:avLst/>
          </a:prstGeom>
          <a:solidFill>
            <a:schemeClr val="tx2"/>
          </a:solidFill>
        </p:spPr>
        <p:txBody>
          <a:bodyPr wrap="square" rtlCol="0">
            <a:spAutoFit/>
          </a:bodyPr>
          <a:lstStyle/>
          <a:p>
            <a:r>
              <a:rPr lang="en-US" b="1" dirty="0">
                <a:solidFill>
                  <a:schemeClr val="bg1"/>
                </a:solidFill>
              </a:rPr>
              <a:t>RDG2.3</a:t>
            </a:r>
            <a:r>
              <a:rPr lang="en-US" dirty="0">
                <a:solidFill>
                  <a:schemeClr val="bg1"/>
                </a:solidFill>
              </a:rPr>
              <a:t> – Interpret accurately a range of general academic (e.g., indicate, procedure, evidence), technical (e.g., phlebotomist), and domain-specific words and phrases (e.g., endangered species, peace treaty) in context. </a:t>
            </a:r>
            <a:r>
              <a:rPr lang="en-US" b="1" dirty="0">
                <a:solidFill>
                  <a:schemeClr val="bg1"/>
                </a:solidFill>
              </a:rPr>
              <a:t>(CCR Anchor 4)</a:t>
            </a:r>
          </a:p>
        </p:txBody>
      </p:sp>
      <p:sp>
        <p:nvSpPr>
          <p:cNvPr id="5" name="TextBox 4">
            <a:extLst>
              <a:ext uri="{FF2B5EF4-FFF2-40B4-BE49-F238E27FC236}">
                <a16:creationId xmlns:a16="http://schemas.microsoft.com/office/drawing/2014/main" id="{468FAB86-115E-4C26-9640-6492EA67E62D}"/>
              </a:ext>
            </a:extLst>
          </p:cNvPr>
          <p:cNvSpPr txBox="1"/>
          <p:nvPr/>
        </p:nvSpPr>
        <p:spPr>
          <a:xfrm>
            <a:off x="6021329" y="3100412"/>
            <a:ext cx="5524677" cy="923330"/>
          </a:xfrm>
          <a:prstGeom prst="rect">
            <a:avLst/>
          </a:prstGeom>
          <a:solidFill>
            <a:schemeClr val="tx2"/>
          </a:solidFill>
        </p:spPr>
        <p:txBody>
          <a:bodyPr wrap="square" rtlCol="0">
            <a:spAutoFit/>
          </a:bodyPr>
          <a:lstStyle/>
          <a:p>
            <a:r>
              <a:rPr lang="en-US" b="1" dirty="0">
                <a:solidFill>
                  <a:schemeClr val="bg1"/>
                </a:solidFill>
              </a:rPr>
              <a:t>RDG3.12</a:t>
            </a:r>
            <a:r>
              <a:rPr lang="en-US" dirty="0">
                <a:solidFill>
                  <a:schemeClr val="bg1"/>
                </a:solidFill>
              </a:rPr>
              <a:t> – Identify the key details and cite evidence from a text. </a:t>
            </a:r>
            <a:r>
              <a:rPr lang="en-US" b="1" dirty="0">
                <a:solidFill>
                  <a:schemeClr val="bg1"/>
                </a:solidFill>
              </a:rPr>
              <a:t>(CCR Anchor 1 and Anchor 2)</a:t>
            </a:r>
          </a:p>
        </p:txBody>
      </p:sp>
      <p:sp>
        <p:nvSpPr>
          <p:cNvPr id="7" name="TextBox 6">
            <a:extLst>
              <a:ext uri="{FF2B5EF4-FFF2-40B4-BE49-F238E27FC236}">
                <a16:creationId xmlns:a16="http://schemas.microsoft.com/office/drawing/2014/main" id="{14B2F864-CD77-4ABD-A51C-6C72CD2DD71B}"/>
              </a:ext>
            </a:extLst>
          </p:cNvPr>
          <p:cNvSpPr txBox="1"/>
          <p:nvPr/>
        </p:nvSpPr>
        <p:spPr>
          <a:xfrm>
            <a:off x="6021330" y="4113086"/>
            <a:ext cx="5524677" cy="2585323"/>
          </a:xfrm>
          <a:prstGeom prst="rect">
            <a:avLst/>
          </a:prstGeom>
          <a:solidFill>
            <a:schemeClr val="tx2"/>
          </a:solidFill>
        </p:spPr>
        <p:txBody>
          <a:bodyPr wrap="square" rtlCol="0">
            <a:spAutoFit/>
          </a:bodyPr>
          <a:lstStyle/>
          <a:p>
            <a:r>
              <a:rPr lang="en-US" b="1" dirty="0">
                <a:solidFill>
                  <a:schemeClr val="bg1"/>
                </a:solidFill>
              </a:rPr>
              <a:t>RDG4.2 </a:t>
            </a:r>
            <a:r>
              <a:rPr lang="en-US" dirty="0">
                <a:solidFill>
                  <a:schemeClr val="bg1"/>
                </a:solidFill>
              </a:rPr>
              <a:t>– Summarize central ideas, concepts, and process in a text. </a:t>
            </a:r>
            <a:r>
              <a:rPr lang="en-US" b="1" dirty="0">
                <a:solidFill>
                  <a:schemeClr val="bg1"/>
                </a:solidFill>
              </a:rPr>
              <a:t>(CCR Anchor 2)</a:t>
            </a:r>
          </a:p>
          <a:p>
            <a:r>
              <a:rPr lang="en-US" b="1" dirty="0">
                <a:solidFill>
                  <a:schemeClr val="bg1"/>
                </a:solidFill>
              </a:rPr>
              <a:t>RDG4.3</a:t>
            </a:r>
            <a:r>
              <a:rPr lang="en-US" dirty="0">
                <a:solidFill>
                  <a:schemeClr val="bg1"/>
                </a:solidFill>
              </a:rPr>
              <a:t> – Determine what a text says implicitly (e.g., make inferences, draw conclusions) and cite textual evidence. </a:t>
            </a:r>
            <a:r>
              <a:rPr lang="en-US" b="1" dirty="0">
                <a:solidFill>
                  <a:schemeClr val="bg1"/>
                </a:solidFill>
              </a:rPr>
              <a:t>(CCR Anchor 1)</a:t>
            </a:r>
          </a:p>
          <a:p>
            <a:r>
              <a:rPr lang="en-US" b="1" dirty="0">
                <a:solidFill>
                  <a:schemeClr val="bg1"/>
                </a:solidFill>
              </a:rPr>
              <a:t>RDG4.5</a:t>
            </a:r>
            <a:r>
              <a:rPr lang="en-US" dirty="0">
                <a:solidFill>
                  <a:schemeClr val="bg1"/>
                </a:solidFill>
              </a:rPr>
              <a:t> – Describe and analyze the overall structure and organization of a text (e.g., chronology, cause and effect, comparison and contrast, problem and solution. </a:t>
            </a:r>
            <a:r>
              <a:rPr lang="en-US" b="1" dirty="0">
                <a:solidFill>
                  <a:schemeClr val="bg1"/>
                </a:solidFill>
              </a:rPr>
              <a:t>(CCR Anchor 5)</a:t>
            </a:r>
          </a:p>
        </p:txBody>
      </p:sp>
      <p:cxnSp>
        <p:nvCxnSpPr>
          <p:cNvPr id="9" name="Straight Arrow Connector 8">
            <a:extLst>
              <a:ext uri="{FF2B5EF4-FFF2-40B4-BE49-F238E27FC236}">
                <a16:creationId xmlns:a16="http://schemas.microsoft.com/office/drawing/2014/main" id="{76BD6DC0-AD1E-4E41-953E-C98E9124BB5F}"/>
              </a:ext>
            </a:extLst>
          </p:cNvPr>
          <p:cNvCxnSpPr>
            <a:cxnSpLocks/>
          </p:cNvCxnSpPr>
          <p:nvPr/>
        </p:nvCxnSpPr>
        <p:spPr>
          <a:xfrm flipV="1">
            <a:off x="4993173" y="1877845"/>
            <a:ext cx="1028156" cy="71108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7F4912B-0940-47C0-8826-01B84B572EF7}"/>
              </a:ext>
            </a:extLst>
          </p:cNvPr>
          <p:cNvCxnSpPr>
            <a:cxnSpLocks/>
          </p:cNvCxnSpPr>
          <p:nvPr/>
        </p:nvCxnSpPr>
        <p:spPr>
          <a:xfrm flipV="1">
            <a:off x="5064766" y="3306899"/>
            <a:ext cx="956563" cy="728377"/>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D5F8437-093F-4000-8A9D-00FFA29D6E78}"/>
              </a:ext>
            </a:extLst>
          </p:cNvPr>
          <p:cNvCxnSpPr>
            <a:cxnSpLocks/>
          </p:cNvCxnSpPr>
          <p:nvPr/>
        </p:nvCxnSpPr>
        <p:spPr>
          <a:xfrm flipV="1">
            <a:off x="4907813" y="4387277"/>
            <a:ext cx="1113516" cy="653955"/>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97626" y="76877"/>
            <a:ext cx="2084438" cy="461665"/>
          </a:xfrm>
          <a:prstGeom prst="rect">
            <a:avLst/>
          </a:prstGeom>
          <a:noFill/>
        </p:spPr>
        <p:txBody>
          <a:bodyPr wrap="square" rtlCol="0">
            <a:spAutoFit/>
          </a:bodyPr>
          <a:lstStyle/>
          <a:p>
            <a:r>
              <a:rPr lang="en-US" sz="2400" b="1" dirty="0">
                <a:solidFill>
                  <a:srgbClr val="FF0000"/>
                </a:solidFill>
              </a:rPr>
              <a:t>*LINK</a:t>
            </a:r>
          </a:p>
        </p:txBody>
      </p:sp>
    </p:spTree>
    <p:extLst>
      <p:ext uri="{BB962C8B-B14F-4D97-AF65-F5344CB8AC3E}">
        <p14:creationId xmlns:p14="http://schemas.microsoft.com/office/powerpoint/2010/main" val="35966964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3" grpId="0" animBg="1"/>
      <p:bldP spid="5" grpId="0" animBg="1"/>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58230-DFE5-4FAD-9621-914106B4F787}"/>
              </a:ext>
            </a:extLst>
          </p:cNvPr>
          <p:cNvSpPr>
            <a:spLocks noGrp="1"/>
          </p:cNvSpPr>
          <p:nvPr>
            <p:ph type="title"/>
          </p:nvPr>
        </p:nvSpPr>
        <p:spPr/>
        <p:txBody>
          <a:bodyPr>
            <a:normAutofit/>
          </a:bodyPr>
          <a:lstStyle/>
          <a:p>
            <a:r>
              <a:rPr lang="en-US" sz="4000" b="1" dirty="0">
                <a:solidFill>
                  <a:schemeClr val="tx2"/>
                </a:solidFill>
              </a:rPr>
              <a:t>Depth of Knowledge (DOK)</a:t>
            </a:r>
          </a:p>
        </p:txBody>
      </p:sp>
      <p:sp>
        <p:nvSpPr>
          <p:cNvPr id="3" name="Content Placeholder 2">
            <a:extLst>
              <a:ext uri="{FF2B5EF4-FFF2-40B4-BE49-F238E27FC236}">
                <a16:creationId xmlns:a16="http://schemas.microsoft.com/office/drawing/2014/main" id="{74690DD7-40AE-4F1B-B137-EE67B326E5F2}"/>
              </a:ext>
            </a:extLst>
          </p:cNvPr>
          <p:cNvSpPr>
            <a:spLocks noGrp="1"/>
          </p:cNvSpPr>
          <p:nvPr>
            <p:ph idx="1"/>
          </p:nvPr>
        </p:nvSpPr>
        <p:spPr/>
        <p:txBody>
          <a:bodyPr>
            <a:normAutofit/>
          </a:bodyPr>
          <a:lstStyle/>
          <a:p>
            <a:pPr marL="0" indent="0">
              <a:buNone/>
            </a:pPr>
            <a:r>
              <a:rPr lang="en-US" sz="2800" dirty="0">
                <a:solidFill>
                  <a:schemeClr val="tx2"/>
                </a:solidFill>
              </a:rPr>
              <a:t>Describes levels of cognitive processing and higher-order thinking required in the College and Career Readiness Standards</a:t>
            </a:r>
          </a:p>
          <a:p>
            <a:pPr marL="0" indent="0">
              <a:buNone/>
            </a:pPr>
            <a:r>
              <a:rPr lang="en-US" sz="2800" b="1" dirty="0">
                <a:solidFill>
                  <a:schemeClr val="tx2"/>
                </a:solidFill>
              </a:rPr>
              <a:t>Four DOK levels:</a:t>
            </a:r>
          </a:p>
          <a:p>
            <a:pPr marL="342900" indent="-342900">
              <a:buFont typeface="+mj-lt"/>
              <a:buAutoNum type="arabicPeriod"/>
            </a:pPr>
            <a:r>
              <a:rPr lang="en-US" sz="2800" dirty="0">
                <a:solidFill>
                  <a:schemeClr val="tx2"/>
                </a:solidFill>
              </a:rPr>
              <a:t>Recall, Reproduction, Recitation</a:t>
            </a:r>
          </a:p>
          <a:p>
            <a:pPr marL="342900" indent="-342900">
              <a:buFont typeface="+mj-lt"/>
              <a:buAutoNum type="arabicPeriod"/>
            </a:pPr>
            <a:r>
              <a:rPr lang="en-US" sz="2800" dirty="0">
                <a:solidFill>
                  <a:schemeClr val="tx2"/>
                </a:solidFill>
              </a:rPr>
              <a:t>Application of Skill/Concept</a:t>
            </a:r>
          </a:p>
          <a:p>
            <a:pPr marL="342900" indent="-342900">
              <a:buFont typeface="+mj-lt"/>
              <a:buAutoNum type="arabicPeriod"/>
            </a:pPr>
            <a:r>
              <a:rPr lang="en-US" sz="2800" dirty="0">
                <a:solidFill>
                  <a:schemeClr val="tx2"/>
                </a:solidFill>
              </a:rPr>
              <a:t>Strategic Thinking</a:t>
            </a:r>
          </a:p>
          <a:p>
            <a:pPr marL="342900" indent="-342900">
              <a:buFont typeface="+mj-lt"/>
              <a:buAutoNum type="arabicPeriod"/>
            </a:pPr>
            <a:r>
              <a:rPr lang="en-US" sz="2800" dirty="0">
                <a:solidFill>
                  <a:schemeClr val="tx2"/>
                </a:solidFill>
              </a:rPr>
              <a:t>Extended Thinking</a:t>
            </a:r>
          </a:p>
        </p:txBody>
      </p:sp>
    </p:spTree>
    <p:extLst>
      <p:ext uri="{BB962C8B-B14F-4D97-AF65-F5344CB8AC3E}">
        <p14:creationId xmlns:p14="http://schemas.microsoft.com/office/powerpoint/2010/main" val="184377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6045-5FBA-45F7-893F-79A64B7604F6}"/>
              </a:ext>
            </a:extLst>
          </p:cNvPr>
          <p:cNvSpPr>
            <a:spLocks noGrp="1"/>
          </p:cNvSpPr>
          <p:nvPr>
            <p:ph type="title"/>
          </p:nvPr>
        </p:nvSpPr>
        <p:spPr>
          <a:xfrm>
            <a:off x="1104900" y="76200"/>
            <a:ext cx="5921542" cy="1096962"/>
          </a:xfrm>
        </p:spPr>
        <p:txBody>
          <a:bodyPr>
            <a:normAutofit fontScale="90000"/>
          </a:bodyPr>
          <a:lstStyle/>
          <a:p>
            <a:r>
              <a:rPr lang="en-US" sz="4000" b="1" dirty="0">
                <a:solidFill>
                  <a:schemeClr val="tx2"/>
                </a:solidFill>
              </a:rPr>
              <a:t>Reading CASAS GOALS Sample Test Items</a:t>
            </a:r>
          </a:p>
        </p:txBody>
      </p:sp>
      <p:sp>
        <p:nvSpPr>
          <p:cNvPr id="3" name="Content Placeholder 2">
            <a:extLst>
              <a:ext uri="{FF2B5EF4-FFF2-40B4-BE49-F238E27FC236}">
                <a16:creationId xmlns:a16="http://schemas.microsoft.com/office/drawing/2014/main" id="{BA8FB4FF-D8CE-455F-87BD-AB7BCAF7A035}"/>
              </a:ext>
            </a:extLst>
          </p:cNvPr>
          <p:cNvSpPr>
            <a:spLocks noGrp="1"/>
          </p:cNvSpPr>
          <p:nvPr>
            <p:ph idx="1"/>
          </p:nvPr>
        </p:nvSpPr>
        <p:spPr>
          <a:xfrm>
            <a:off x="1104900" y="1446027"/>
            <a:ext cx="9982200" cy="5135525"/>
          </a:xfrm>
        </p:spPr>
        <p:txBody>
          <a:bodyPr>
            <a:normAutofit/>
          </a:bodyPr>
          <a:lstStyle/>
          <a:p>
            <a:pPr marL="0" indent="0">
              <a:buNone/>
            </a:pPr>
            <a:r>
              <a:rPr lang="en-US" sz="3200" dirty="0">
                <a:solidFill>
                  <a:schemeClr val="tx2"/>
                </a:solidFill>
              </a:rPr>
              <a:t>Available at no cost at </a:t>
            </a:r>
            <a:r>
              <a:rPr lang="en-US" sz="3200" dirty="0">
                <a:solidFill>
                  <a:schemeClr val="tx2"/>
                </a:solidFill>
                <a:hlinkClick r:id="rId2">
                  <a:extLst>
                    <a:ext uri="{A12FA001-AC4F-418D-AE19-62706E023703}">
                      <ahyp:hlinkClr xmlns:ahyp="http://schemas.microsoft.com/office/drawing/2018/hyperlinkcolor" val="tx"/>
                    </a:ext>
                  </a:extLst>
                </a:hlinkClick>
              </a:rPr>
              <a:t>https://www.casas.org/product-overviews/curriculum-management-instruction/sample-test-items/reading-goals</a:t>
            </a:r>
            <a:r>
              <a:rPr lang="en-US" sz="3200" dirty="0">
                <a:solidFill>
                  <a:schemeClr val="tx2"/>
                </a:solidFill>
              </a:rPr>
              <a:t> </a:t>
            </a:r>
          </a:p>
          <a:p>
            <a:pPr marL="0" indent="0">
              <a:buNone/>
            </a:pPr>
            <a:r>
              <a:rPr lang="en-US" sz="3200" b="1" dirty="0">
                <a:solidFill>
                  <a:schemeClr val="tx2"/>
                </a:solidFill>
              </a:rPr>
              <a:t>Use these Sample Test Items to:</a:t>
            </a:r>
          </a:p>
          <a:p>
            <a:pPr lvl="1"/>
            <a:r>
              <a:rPr lang="en-US" sz="3200" dirty="0">
                <a:solidFill>
                  <a:schemeClr val="tx2"/>
                </a:solidFill>
              </a:rPr>
              <a:t>Familiarize students with CASAS test items</a:t>
            </a:r>
          </a:p>
          <a:p>
            <a:pPr lvl="1"/>
            <a:r>
              <a:rPr lang="en-US" sz="3200" dirty="0">
                <a:solidFill>
                  <a:schemeClr val="tx2"/>
                </a:solidFill>
              </a:rPr>
              <a:t>Give students practice in taking a CASAS test</a:t>
            </a:r>
          </a:p>
          <a:p>
            <a:pPr lvl="1"/>
            <a:r>
              <a:rPr lang="en-US" sz="3200" dirty="0">
                <a:solidFill>
                  <a:schemeClr val="tx2"/>
                </a:solidFill>
              </a:rPr>
              <a:t>Make future testing go more smoothly</a:t>
            </a:r>
          </a:p>
          <a:p>
            <a:pPr lvl="1"/>
            <a:r>
              <a:rPr lang="en-US" sz="3200" dirty="0">
                <a:solidFill>
                  <a:schemeClr val="tx2"/>
                </a:solidFill>
              </a:rPr>
              <a:t>Help reduce student test-taking anxiety</a:t>
            </a:r>
          </a:p>
        </p:txBody>
      </p:sp>
      <p:pic>
        <p:nvPicPr>
          <p:cNvPr id="4" name="Picture 3">
            <a:extLst>
              <a:ext uri="{FF2B5EF4-FFF2-40B4-BE49-F238E27FC236}">
                <a16:creationId xmlns:a16="http://schemas.microsoft.com/office/drawing/2014/main" id="{05254A64-CBAD-4A0A-A9A9-EBEAA79D3BA8}"/>
              </a:ext>
            </a:extLst>
          </p:cNvPr>
          <p:cNvPicPr>
            <a:picLocks noChangeAspect="1"/>
          </p:cNvPicPr>
          <p:nvPr/>
        </p:nvPicPr>
        <p:blipFill>
          <a:blip r:embed="rId3"/>
          <a:stretch>
            <a:fillRect/>
          </a:stretch>
        </p:blipFill>
        <p:spPr>
          <a:xfrm>
            <a:off x="9641385" y="236528"/>
            <a:ext cx="2266048" cy="936634"/>
          </a:xfrm>
          <a:prstGeom prst="rect">
            <a:avLst/>
          </a:prstGeom>
        </p:spPr>
      </p:pic>
    </p:spTree>
    <p:extLst>
      <p:ext uri="{BB962C8B-B14F-4D97-AF65-F5344CB8AC3E}">
        <p14:creationId xmlns:p14="http://schemas.microsoft.com/office/powerpoint/2010/main" val="360796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87D986A-5964-4048-A8AA-9867D6824708}"/>
              </a:ext>
            </a:extLst>
          </p:cNvPr>
          <p:cNvSpPr>
            <a:spLocks noGrp="1"/>
          </p:cNvSpPr>
          <p:nvPr>
            <p:ph type="title"/>
          </p:nvPr>
        </p:nvSpPr>
        <p:spPr>
          <a:xfrm>
            <a:off x="1105659" y="372535"/>
            <a:ext cx="9980682" cy="863600"/>
          </a:xfrm>
        </p:spPr>
        <p:txBody>
          <a:bodyPr>
            <a:noAutofit/>
          </a:bodyPr>
          <a:lstStyle/>
          <a:p>
            <a:r>
              <a:rPr lang="en-US" sz="3600" dirty="0"/>
              <a:t>Reading GOALS</a:t>
            </a:r>
            <a:br>
              <a:rPr lang="en-US" sz="3600" dirty="0"/>
            </a:br>
            <a:r>
              <a:rPr lang="en-US" sz="3600" dirty="0"/>
              <a:t>Grade Level Equivalents</a:t>
            </a:r>
          </a:p>
        </p:txBody>
      </p:sp>
      <p:pic>
        <p:nvPicPr>
          <p:cNvPr id="8" name="Content Placeholder 7" descr="A screenshot of a cell phone&#10;&#10;Description automatically generated">
            <a:extLst>
              <a:ext uri="{FF2B5EF4-FFF2-40B4-BE49-F238E27FC236}">
                <a16:creationId xmlns:a16="http://schemas.microsoft.com/office/drawing/2014/main" id="{31A2CF6C-75E4-4869-BE6F-79E1663DC757}"/>
              </a:ext>
            </a:extLst>
          </p:cNvPr>
          <p:cNvPicPr>
            <a:picLocks noGrp="1" noChangeAspect="1"/>
          </p:cNvPicPr>
          <p:nvPr>
            <p:ph idx="1"/>
          </p:nvPr>
        </p:nvPicPr>
        <p:blipFill>
          <a:blip r:embed="rId2"/>
          <a:stretch>
            <a:fillRect/>
          </a:stretch>
        </p:blipFill>
        <p:spPr>
          <a:xfrm>
            <a:off x="2192868" y="1338897"/>
            <a:ext cx="7543800" cy="5410328"/>
          </a:xfrm>
          <a:prstGeom prst="rect">
            <a:avLst/>
          </a:prstGeom>
          <a:noFill/>
        </p:spPr>
      </p:pic>
      <p:pic>
        <p:nvPicPr>
          <p:cNvPr id="4" name="Picture 3">
            <a:extLst>
              <a:ext uri="{FF2B5EF4-FFF2-40B4-BE49-F238E27FC236}">
                <a16:creationId xmlns:a16="http://schemas.microsoft.com/office/drawing/2014/main" id="{CE2F383D-A5E8-4515-922D-B145A2FD476A}"/>
              </a:ext>
            </a:extLst>
          </p:cNvPr>
          <p:cNvPicPr>
            <a:picLocks noChangeAspect="1"/>
          </p:cNvPicPr>
          <p:nvPr/>
        </p:nvPicPr>
        <p:blipFill>
          <a:blip r:embed="rId3"/>
          <a:stretch>
            <a:fillRect/>
          </a:stretch>
        </p:blipFill>
        <p:spPr>
          <a:xfrm>
            <a:off x="9079311" y="194733"/>
            <a:ext cx="2242871" cy="927054"/>
          </a:xfrm>
          <a:prstGeom prst="rect">
            <a:avLst/>
          </a:prstGeom>
        </p:spPr>
      </p:pic>
    </p:spTree>
    <p:extLst>
      <p:ext uri="{BB962C8B-B14F-4D97-AF65-F5344CB8AC3E}">
        <p14:creationId xmlns:p14="http://schemas.microsoft.com/office/powerpoint/2010/main" val="420501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0DE9C-325C-40A5-AF9A-4BCCAAA74B60}"/>
              </a:ext>
            </a:extLst>
          </p:cNvPr>
          <p:cNvSpPr>
            <a:spLocks noGrp="1"/>
          </p:cNvSpPr>
          <p:nvPr>
            <p:ph type="title"/>
          </p:nvPr>
        </p:nvSpPr>
        <p:spPr/>
        <p:txBody>
          <a:bodyPr>
            <a:normAutofit/>
          </a:bodyPr>
          <a:lstStyle/>
          <a:p>
            <a:r>
              <a:rPr lang="en-US" sz="4000" b="1" dirty="0">
                <a:solidFill>
                  <a:schemeClr val="tx2"/>
                </a:solidFill>
              </a:rPr>
              <a:t>CASAS Math GOALS includes:</a:t>
            </a:r>
          </a:p>
        </p:txBody>
      </p:sp>
      <p:sp>
        <p:nvSpPr>
          <p:cNvPr id="3" name="Content Placeholder 2">
            <a:extLst>
              <a:ext uri="{FF2B5EF4-FFF2-40B4-BE49-F238E27FC236}">
                <a16:creationId xmlns:a16="http://schemas.microsoft.com/office/drawing/2014/main" id="{0421F67B-A3EF-400F-81C9-217CB3C5BE66}"/>
              </a:ext>
            </a:extLst>
          </p:cNvPr>
          <p:cNvSpPr>
            <a:spLocks noGrp="1"/>
          </p:cNvSpPr>
          <p:nvPr>
            <p:ph idx="1"/>
          </p:nvPr>
        </p:nvSpPr>
        <p:spPr>
          <a:xfrm>
            <a:off x="1104899" y="1447800"/>
            <a:ext cx="10580281" cy="5410200"/>
          </a:xfrm>
        </p:spPr>
        <p:txBody>
          <a:bodyPr>
            <a:normAutofit/>
          </a:bodyPr>
          <a:lstStyle/>
          <a:p>
            <a:pPr>
              <a:buFont typeface="Wingdings" panose="05000000000000000000" pitchFamily="2" charset="2"/>
              <a:buChar char="Ø"/>
            </a:pPr>
            <a:r>
              <a:rPr lang="en-US" sz="2800" b="1" dirty="0">
                <a:solidFill>
                  <a:schemeClr val="tx2"/>
                </a:solidFill>
              </a:rPr>
              <a:t>CASAS Competencies</a:t>
            </a:r>
          </a:p>
          <a:p>
            <a:pPr lvl="1">
              <a:buFont typeface="Courier New" panose="02070309020205020404" pitchFamily="49" charset="0"/>
              <a:buChar char="o"/>
            </a:pPr>
            <a:r>
              <a:rPr lang="en-US" sz="2400" dirty="0">
                <a:solidFill>
                  <a:schemeClr val="tx2"/>
                </a:solidFill>
              </a:rPr>
              <a:t>Skills used in academic and employment settings, as well as everyday life skills</a:t>
            </a:r>
            <a:endParaRPr lang="en-US" sz="2800" dirty="0">
              <a:solidFill>
                <a:schemeClr val="tx2"/>
              </a:solidFill>
            </a:endParaRPr>
          </a:p>
          <a:p>
            <a:pPr>
              <a:buFont typeface="Wingdings" panose="05000000000000000000" pitchFamily="2" charset="2"/>
              <a:buChar char="Ø"/>
            </a:pPr>
            <a:r>
              <a:rPr lang="en-US" sz="2800" b="1" dirty="0">
                <a:solidFill>
                  <a:schemeClr val="tx2"/>
                </a:solidFill>
              </a:rPr>
              <a:t>Content Standards</a:t>
            </a:r>
          </a:p>
          <a:p>
            <a:pPr lvl="1">
              <a:buFont typeface="Courier New" panose="02070309020205020404" pitchFamily="49" charset="0"/>
              <a:buChar char="o"/>
            </a:pPr>
            <a:r>
              <a:rPr lang="en-US" sz="2400" dirty="0">
                <a:solidFill>
                  <a:schemeClr val="tx2"/>
                </a:solidFill>
              </a:rPr>
              <a:t>CASAS Math Content Standards</a:t>
            </a:r>
          </a:p>
          <a:p>
            <a:pPr lvl="1">
              <a:buFont typeface="Courier New" panose="02070309020205020404" pitchFamily="49" charset="0"/>
              <a:buChar char="o"/>
            </a:pPr>
            <a:r>
              <a:rPr lang="en-US" sz="2400" dirty="0">
                <a:solidFill>
                  <a:schemeClr val="tx2"/>
                </a:solidFill>
              </a:rPr>
              <a:t>CCR Standards for Adult Education</a:t>
            </a:r>
          </a:p>
          <a:p>
            <a:pPr lvl="2"/>
            <a:r>
              <a:rPr lang="en-US" sz="2000" dirty="0">
                <a:solidFill>
                  <a:schemeClr val="tx2"/>
                </a:solidFill>
              </a:rPr>
              <a:t>Number Sense</a:t>
            </a:r>
          </a:p>
          <a:p>
            <a:pPr lvl="2"/>
            <a:r>
              <a:rPr lang="en-US" sz="2000" dirty="0">
                <a:solidFill>
                  <a:schemeClr val="tx2"/>
                </a:solidFill>
              </a:rPr>
              <a:t>Algebra</a:t>
            </a:r>
          </a:p>
          <a:p>
            <a:pPr lvl="2"/>
            <a:r>
              <a:rPr lang="en-US" sz="2000" dirty="0">
                <a:solidFill>
                  <a:schemeClr val="tx2"/>
                </a:solidFill>
              </a:rPr>
              <a:t>Geometry</a:t>
            </a:r>
          </a:p>
          <a:p>
            <a:pPr lvl="2"/>
            <a:r>
              <a:rPr lang="en-US" sz="2000" dirty="0">
                <a:solidFill>
                  <a:schemeClr val="tx2"/>
                </a:solidFill>
              </a:rPr>
              <a:t>Measurement</a:t>
            </a:r>
          </a:p>
          <a:p>
            <a:pPr lvl="2"/>
            <a:r>
              <a:rPr lang="en-US" sz="2000" dirty="0">
                <a:solidFill>
                  <a:schemeClr val="tx2"/>
                </a:solidFill>
              </a:rPr>
              <a:t>Statistical Reasoning</a:t>
            </a:r>
          </a:p>
          <a:p>
            <a:pPr>
              <a:buFont typeface="Wingdings" panose="05000000000000000000" pitchFamily="2" charset="2"/>
              <a:buChar char="Ø"/>
            </a:pPr>
            <a:r>
              <a:rPr lang="en-US" sz="2800" b="1" dirty="0">
                <a:solidFill>
                  <a:schemeClr val="tx2"/>
                </a:solidFill>
              </a:rPr>
              <a:t>NRS Educational Functioning Levels (EFL) Descriptors for Math</a:t>
            </a:r>
          </a:p>
        </p:txBody>
      </p:sp>
      <p:pic>
        <p:nvPicPr>
          <p:cNvPr id="4" name="Picture 3">
            <a:extLst>
              <a:ext uri="{FF2B5EF4-FFF2-40B4-BE49-F238E27FC236}">
                <a16:creationId xmlns:a16="http://schemas.microsoft.com/office/drawing/2014/main" id="{DD4353FB-D7C9-4C6C-AEF9-58206F0F3762}"/>
              </a:ext>
            </a:extLst>
          </p:cNvPr>
          <p:cNvPicPr>
            <a:picLocks noChangeAspect="1"/>
          </p:cNvPicPr>
          <p:nvPr/>
        </p:nvPicPr>
        <p:blipFill>
          <a:blip r:embed="rId2"/>
          <a:stretch>
            <a:fillRect/>
          </a:stretch>
        </p:blipFill>
        <p:spPr>
          <a:xfrm>
            <a:off x="8819534" y="156364"/>
            <a:ext cx="2266048" cy="936634"/>
          </a:xfrm>
          <a:prstGeom prst="rect">
            <a:avLst/>
          </a:prstGeom>
        </p:spPr>
      </p:pic>
      <p:sp>
        <p:nvSpPr>
          <p:cNvPr id="5" name="TextBox 4"/>
          <p:cNvSpPr txBox="1"/>
          <p:nvPr/>
        </p:nvSpPr>
        <p:spPr>
          <a:xfrm>
            <a:off x="9600742" y="1291436"/>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217611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0DE9C-325C-40A5-AF9A-4BCCAAA74B60}"/>
              </a:ext>
            </a:extLst>
          </p:cNvPr>
          <p:cNvSpPr>
            <a:spLocks noGrp="1"/>
          </p:cNvSpPr>
          <p:nvPr>
            <p:ph type="title"/>
          </p:nvPr>
        </p:nvSpPr>
        <p:spPr/>
        <p:txBody>
          <a:bodyPr>
            <a:normAutofit/>
          </a:bodyPr>
          <a:lstStyle/>
          <a:p>
            <a:r>
              <a:rPr lang="en-US" sz="4000" b="1" dirty="0">
                <a:solidFill>
                  <a:schemeClr val="tx2"/>
                </a:solidFill>
              </a:rPr>
              <a:t>Math GOALS - Features</a:t>
            </a:r>
          </a:p>
        </p:txBody>
      </p:sp>
      <p:sp>
        <p:nvSpPr>
          <p:cNvPr id="3" name="Content Placeholder 2">
            <a:extLst>
              <a:ext uri="{FF2B5EF4-FFF2-40B4-BE49-F238E27FC236}">
                <a16:creationId xmlns:a16="http://schemas.microsoft.com/office/drawing/2014/main" id="{0421F67B-A3EF-400F-81C9-217CB3C5BE66}"/>
              </a:ext>
            </a:extLst>
          </p:cNvPr>
          <p:cNvSpPr>
            <a:spLocks noGrp="1"/>
          </p:cNvSpPr>
          <p:nvPr>
            <p:ph idx="1"/>
          </p:nvPr>
        </p:nvSpPr>
        <p:spPr>
          <a:xfrm>
            <a:off x="1104900" y="1371600"/>
            <a:ext cx="10445416" cy="5410200"/>
          </a:xfrm>
        </p:spPr>
        <p:txBody>
          <a:bodyPr>
            <a:normAutofit/>
          </a:bodyPr>
          <a:lstStyle/>
          <a:p>
            <a:r>
              <a:rPr lang="en-US" sz="2400" b="1" dirty="0">
                <a:solidFill>
                  <a:schemeClr val="tx2"/>
                </a:solidFill>
              </a:rPr>
              <a:t>A range of item types is provided, including:</a:t>
            </a:r>
          </a:p>
          <a:p>
            <a:pPr lvl="1"/>
            <a:r>
              <a:rPr lang="en-US" sz="2000" b="1" dirty="0">
                <a:solidFill>
                  <a:schemeClr val="tx2"/>
                </a:solidFill>
              </a:rPr>
              <a:t>Word problems (reading complexity and cognitive load are consistent with level-specific expectations</a:t>
            </a:r>
          </a:p>
          <a:p>
            <a:pPr lvl="1"/>
            <a:r>
              <a:rPr lang="en-US" sz="2000" b="1" dirty="0">
                <a:solidFill>
                  <a:schemeClr val="tx2"/>
                </a:solidFill>
              </a:rPr>
              <a:t>Simple to advanced calculation</a:t>
            </a:r>
          </a:p>
          <a:p>
            <a:pPr lvl="1"/>
            <a:r>
              <a:rPr lang="en-US" sz="2000" b="1" dirty="0">
                <a:solidFill>
                  <a:schemeClr val="tx2"/>
                </a:solidFill>
              </a:rPr>
              <a:t>Traditional academic contexts</a:t>
            </a:r>
          </a:p>
          <a:p>
            <a:pPr lvl="1"/>
            <a:r>
              <a:rPr lang="en-US" sz="2000" b="1" dirty="0">
                <a:solidFill>
                  <a:schemeClr val="tx2"/>
                </a:solidFill>
              </a:rPr>
              <a:t>Situational scenarios that reflect real-world applications</a:t>
            </a:r>
          </a:p>
          <a:p>
            <a:r>
              <a:rPr lang="en-US" sz="2400" b="1" dirty="0">
                <a:solidFill>
                  <a:schemeClr val="tx2"/>
                </a:solidFill>
              </a:rPr>
              <a:t>Two forms at each level</a:t>
            </a:r>
          </a:p>
          <a:p>
            <a:pPr lvl="1"/>
            <a:r>
              <a:rPr lang="en-US" sz="2000" b="1" dirty="0">
                <a:solidFill>
                  <a:schemeClr val="tx2"/>
                </a:solidFill>
              </a:rPr>
              <a:t>A/B level (40 items on each form) – covers CCR levels A-C</a:t>
            </a:r>
          </a:p>
          <a:p>
            <a:pPr lvl="1"/>
            <a:r>
              <a:rPr lang="en-US" sz="2000" b="1" dirty="0">
                <a:solidFill>
                  <a:schemeClr val="tx2"/>
                </a:solidFill>
              </a:rPr>
              <a:t>C/D level (38 items on each form) – covers CCR levels C-E</a:t>
            </a:r>
          </a:p>
          <a:p>
            <a:r>
              <a:rPr lang="en-US" sz="2400" b="1" dirty="0">
                <a:solidFill>
                  <a:schemeClr val="tx2"/>
                </a:solidFill>
              </a:rPr>
              <a:t>Formulae are provided within the item presentation so that focus is on math concepts and skills, not memorization</a:t>
            </a:r>
          </a:p>
          <a:p>
            <a:r>
              <a:rPr lang="en-US" sz="2400" b="1" dirty="0">
                <a:solidFill>
                  <a:schemeClr val="tx2"/>
                </a:solidFill>
              </a:rPr>
              <a:t>Time to complete: Level A/B – 60 minutes; Level C/D – 75 minutes</a:t>
            </a:r>
          </a:p>
        </p:txBody>
      </p:sp>
      <p:pic>
        <p:nvPicPr>
          <p:cNvPr id="4" name="Picture 3">
            <a:extLst>
              <a:ext uri="{FF2B5EF4-FFF2-40B4-BE49-F238E27FC236}">
                <a16:creationId xmlns:a16="http://schemas.microsoft.com/office/drawing/2014/main" id="{DD4353FB-D7C9-4C6C-AEF9-58206F0F3762}"/>
              </a:ext>
            </a:extLst>
          </p:cNvPr>
          <p:cNvPicPr>
            <a:picLocks noChangeAspect="1"/>
          </p:cNvPicPr>
          <p:nvPr/>
        </p:nvPicPr>
        <p:blipFill>
          <a:blip r:embed="rId2"/>
          <a:stretch>
            <a:fillRect/>
          </a:stretch>
        </p:blipFill>
        <p:spPr>
          <a:xfrm>
            <a:off x="8819534" y="156364"/>
            <a:ext cx="2266048" cy="936634"/>
          </a:xfrm>
          <a:prstGeom prst="rect">
            <a:avLst/>
          </a:prstGeom>
        </p:spPr>
      </p:pic>
    </p:spTree>
    <p:extLst>
      <p:ext uri="{BB962C8B-B14F-4D97-AF65-F5344CB8AC3E}">
        <p14:creationId xmlns:p14="http://schemas.microsoft.com/office/powerpoint/2010/main" val="115872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tx2"/>
                </a:solidFill>
              </a:rPr>
              <a:t>Calculators in Math GOALS</a:t>
            </a:r>
          </a:p>
        </p:txBody>
      </p:sp>
      <p:sp>
        <p:nvSpPr>
          <p:cNvPr id="3" name="Content Placeholder 2"/>
          <p:cNvSpPr>
            <a:spLocks noGrp="1"/>
          </p:cNvSpPr>
          <p:nvPr>
            <p:ph idx="1"/>
          </p:nvPr>
        </p:nvSpPr>
        <p:spPr>
          <a:xfrm>
            <a:off x="1104900" y="1600200"/>
            <a:ext cx="9982200" cy="5143500"/>
          </a:xfrm>
        </p:spPr>
        <p:txBody>
          <a:bodyPr>
            <a:noAutofit/>
          </a:bodyPr>
          <a:lstStyle/>
          <a:p>
            <a:r>
              <a:rPr lang="en-US" sz="2800" b="1" dirty="0">
                <a:solidFill>
                  <a:schemeClr val="tx2"/>
                </a:solidFill>
              </a:rPr>
              <a:t>Students may use a calculator throughout the entire math test.</a:t>
            </a:r>
          </a:p>
          <a:p>
            <a:r>
              <a:rPr lang="en-US" sz="2800" b="1" dirty="0">
                <a:solidFill>
                  <a:schemeClr val="tx2"/>
                </a:solidFill>
              </a:rPr>
              <a:t>If using CASAS </a:t>
            </a:r>
            <a:r>
              <a:rPr lang="en-US" sz="2800" b="1" dirty="0" err="1">
                <a:solidFill>
                  <a:schemeClr val="tx2"/>
                </a:solidFill>
              </a:rPr>
              <a:t>eTests</a:t>
            </a:r>
            <a:r>
              <a:rPr lang="en-US" sz="2800" b="1" dirty="0">
                <a:solidFill>
                  <a:schemeClr val="tx2"/>
                </a:solidFill>
              </a:rPr>
              <a:t>, an on-screen calculator is provided, but students may use hand-held calculators while testing, if preferred.</a:t>
            </a:r>
          </a:p>
          <a:p>
            <a:r>
              <a:rPr lang="en-US" sz="2800" b="1" dirty="0">
                <a:solidFill>
                  <a:schemeClr val="tx2"/>
                </a:solidFill>
              </a:rPr>
              <a:t>Students may not use a personal calculator nor their cell phone calculator.</a:t>
            </a:r>
          </a:p>
          <a:p>
            <a:r>
              <a:rPr lang="en-US" sz="2800" b="1" dirty="0">
                <a:solidFill>
                  <a:schemeClr val="tx2"/>
                </a:solidFill>
              </a:rPr>
              <a:t>Examples of appropriate calculators are Texas Instruments TI-30XS, TI-108 and TI 503SV, Casio SL-300SV, and other approved calculators for use on high school equivalency exams.</a:t>
            </a:r>
          </a:p>
        </p:txBody>
      </p:sp>
      <p:pic>
        <p:nvPicPr>
          <p:cNvPr id="4" name="Picture 3">
            <a:extLst>
              <a:ext uri="{FF2B5EF4-FFF2-40B4-BE49-F238E27FC236}">
                <a16:creationId xmlns:a16="http://schemas.microsoft.com/office/drawing/2014/main" id="{DD4353FB-D7C9-4C6C-AEF9-58206F0F3762}"/>
              </a:ext>
            </a:extLst>
          </p:cNvPr>
          <p:cNvPicPr>
            <a:picLocks noChangeAspect="1"/>
          </p:cNvPicPr>
          <p:nvPr/>
        </p:nvPicPr>
        <p:blipFill>
          <a:blip r:embed="rId2"/>
          <a:stretch>
            <a:fillRect/>
          </a:stretch>
        </p:blipFill>
        <p:spPr>
          <a:xfrm>
            <a:off x="8819534" y="156364"/>
            <a:ext cx="2266048" cy="936634"/>
          </a:xfrm>
          <a:prstGeom prst="rect">
            <a:avLst/>
          </a:prstGeom>
        </p:spPr>
      </p:pic>
    </p:spTree>
    <p:extLst>
      <p:ext uri="{BB962C8B-B14F-4D97-AF65-F5344CB8AC3E}">
        <p14:creationId xmlns:p14="http://schemas.microsoft.com/office/powerpoint/2010/main" val="332518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6045-5FBA-45F7-893F-79A64B7604F6}"/>
              </a:ext>
            </a:extLst>
          </p:cNvPr>
          <p:cNvSpPr>
            <a:spLocks noGrp="1"/>
          </p:cNvSpPr>
          <p:nvPr>
            <p:ph type="title"/>
          </p:nvPr>
        </p:nvSpPr>
        <p:spPr>
          <a:xfrm>
            <a:off x="1104901" y="90320"/>
            <a:ext cx="5295900" cy="1096962"/>
          </a:xfrm>
        </p:spPr>
        <p:txBody>
          <a:bodyPr>
            <a:normAutofit fontScale="90000"/>
          </a:bodyPr>
          <a:lstStyle/>
          <a:p>
            <a:r>
              <a:rPr lang="en-US" sz="4000" b="1" dirty="0">
                <a:solidFill>
                  <a:schemeClr val="tx2"/>
                </a:solidFill>
              </a:rPr>
              <a:t>Math CASAS GOALS Sample Test Items</a:t>
            </a:r>
          </a:p>
        </p:txBody>
      </p:sp>
      <p:sp>
        <p:nvSpPr>
          <p:cNvPr id="3" name="Content Placeholder 2">
            <a:extLst>
              <a:ext uri="{FF2B5EF4-FFF2-40B4-BE49-F238E27FC236}">
                <a16:creationId xmlns:a16="http://schemas.microsoft.com/office/drawing/2014/main" id="{BA8FB4FF-D8CE-455F-87BD-AB7BCAF7A035}"/>
              </a:ext>
            </a:extLst>
          </p:cNvPr>
          <p:cNvSpPr>
            <a:spLocks noGrp="1"/>
          </p:cNvSpPr>
          <p:nvPr>
            <p:ph idx="1"/>
          </p:nvPr>
        </p:nvSpPr>
        <p:spPr>
          <a:xfrm>
            <a:off x="1104900" y="1446027"/>
            <a:ext cx="9982200" cy="5135525"/>
          </a:xfrm>
        </p:spPr>
        <p:txBody>
          <a:bodyPr>
            <a:normAutofit/>
          </a:bodyPr>
          <a:lstStyle/>
          <a:p>
            <a:pPr marL="0" indent="0">
              <a:buNone/>
            </a:pPr>
            <a:r>
              <a:rPr lang="en-US" sz="3200" dirty="0">
                <a:solidFill>
                  <a:schemeClr val="tx2"/>
                </a:solidFill>
              </a:rPr>
              <a:t>Available at no cost at </a:t>
            </a:r>
            <a:r>
              <a:rPr lang="en-US" sz="3200" u="sng" dirty="0">
                <a:hlinkClick r:id="rId2"/>
              </a:rPr>
              <a:t>https://www.casas.org/product-overviews/curriculum-management-instruction/sample-test-items/math-goals</a:t>
            </a:r>
            <a:endParaRPr lang="en-US" sz="3200" dirty="0">
              <a:solidFill>
                <a:schemeClr val="tx2"/>
              </a:solidFill>
            </a:endParaRPr>
          </a:p>
          <a:p>
            <a:pPr marL="0" indent="0">
              <a:buNone/>
            </a:pPr>
            <a:r>
              <a:rPr lang="en-US" sz="3200" b="1" dirty="0">
                <a:solidFill>
                  <a:schemeClr val="tx2"/>
                </a:solidFill>
              </a:rPr>
              <a:t>Use these Sample Test Items to:</a:t>
            </a:r>
          </a:p>
          <a:p>
            <a:pPr lvl="1"/>
            <a:r>
              <a:rPr lang="en-US" sz="3200" dirty="0">
                <a:solidFill>
                  <a:schemeClr val="tx2"/>
                </a:solidFill>
              </a:rPr>
              <a:t>Familiarize students with CASAS test items</a:t>
            </a:r>
          </a:p>
          <a:p>
            <a:pPr lvl="1"/>
            <a:r>
              <a:rPr lang="en-US" sz="3200" dirty="0">
                <a:solidFill>
                  <a:schemeClr val="tx2"/>
                </a:solidFill>
              </a:rPr>
              <a:t>Give students practice in taking a CASAS test</a:t>
            </a:r>
          </a:p>
          <a:p>
            <a:pPr lvl="1"/>
            <a:r>
              <a:rPr lang="en-US" sz="3200" dirty="0">
                <a:solidFill>
                  <a:schemeClr val="tx2"/>
                </a:solidFill>
              </a:rPr>
              <a:t>Make future testing go more smoothly</a:t>
            </a:r>
          </a:p>
          <a:p>
            <a:pPr lvl="1"/>
            <a:r>
              <a:rPr lang="en-US" sz="3200" dirty="0">
                <a:solidFill>
                  <a:schemeClr val="tx2"/>
                </a:solidFill>
              </a:rPr>
              <a:t>Help reduce student test-taking anxiety</a:t>
            </a:r>
          </a:p>
        </p:txBody>
      </p:sp>
      <p:pic>
        <p:nvPicPr>
          <p:cNvPr id="4" name="Picture 3">
            <a:extLst>
              <a:ext uri="{FF2B5EF4-FFF2-40B4-BE49-F238E27FC236}">
                <a16:creationId xmlns:a16="http://schemas.microsoft.com/office/drawing/2014/main" id="{05254A64-CBAD-4A0A-A9A9-EBEAA79D3BA8}"/>
              </a:ext>
            </a:extLst>
          </p:cNvPr>
          <p:cNvPicPr>
            <a:picLocks noChangeAspect="1"/>
          </p:cNvPicPr>
          <p:nvPr/>
        </p:nvPicPr>
        <p:blipFill>
          <a:blip r:embed="rId3"/>
          <a:stretch>
            <a:fillRect/>
          </a:stretch>
        </p:blipFill>
        <p:spPr>
          <a:xfrm>
            <a:off x="9641385" y="236528"/>
            <a:ext cx="2266048" cy="936634"/>
          </a:xfrm>
          <a:prstGeom prst="rect">
            <a:avLst/>
          </a:prstGeom>
        </p:spPr>
      </p:pic>
      <p:sp>
        <p:nvSpPr>
          <p:cNvPr id="5" name="TextBox 4"/>
          <p:cNvSpPr txBox="1"/>
          <p:nvPr/>
        </p:nvSpPr>
        <p:spPr>
          <a:xfrm>
            <a:off x="8012573" y="315635"/>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22742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F897-7493-46A0-A533-7F9E6AD94A08}"/>
              </a:ext>
            </a:extLst>
          </p:cNvPr>
          <p:cNvSpPr>
            <a:spLocks noGrp="1"/>
          </p:cNvSpPr>
          <p:nvPr>
            <p:ph type="title"/>
          </p:nvPr>
        </p:nvSpPr>
        <p:spPr/>
        <p:txBody>
          <a:bodyPr>
            <a:noAutofit/>
          </a:bodyPr>
          <a:lstStyle/>
          <a:p>
            <a:r>
              <a:rPr lang="en-US" sz="4000" b="1" dirty="0"/>
              <a:t>Grade Level Equivalents for CASAS </a:t>
            </a:r>
            <a:r>
              <a:rPr lang="en-US" sz="4000" b="1" u="sng" dirty="0"/>
              <a:t>Math</a:t>
            </a:r>
            <a:r>
              <a:rPr lang="en-US" sz="4000" b="1" dirty="0"/>
              <a:t> GOALS Score Ranges</a:t>
            </a:r>
          </a:p>
        </p:txBody>
      </p:sp>
      <p:graphicFrame>
        <p:nvGraphicFramePr>
          <p:cNvPr id="5" name="Table 4">
            <a:extLst>
              <a:ext uri="{FF2B5EF4-FFF2-40B4-BE49-F238E27FC236}">
                <a16:creationId xmlns:a16="http://schemas.microsoft.com/office/drawing/2014/main" id="{B8489C9A-BA27-4727-81BC-78E8B63AD207}"/>
              </a:ext>
            </a:extLst>
          </p:cNvPr>
          <p:cNvGraphicFramePr>
            <a:graphicFrameLocks noGrp="1"/>
          </p:cNvGraphicFramePr>
          <p:nvPr>
            <p:extLst>
              <p:ext uri="{D42A27DB-BD31-4B8C-83A1-F6EECF244321}">
                <p14:modId xmlns:p14="http://schemas.microsoft.com/office/powerpoint/2010/main" val="4138628246"/>
              </p:ext>
            </p:extLst>
          </p:nvPr>
        </p:nvGraphicFramePr>
        <p:xfrm>
          <a:off x="1811079" y="1389517"/>
          <a:ext cx="8569842" cy="5307223"/>
        </p:xfrm>
        <a:graphic>
          <a:graphicData uri="http://schemas.openxmlformats.org/drawingml/2006/table">
            <a:tbl>
              <a:tblPr firstRow="1" bandRow="1">
                <a:tableStyleId>{5C22544A-7EE6-4342-B048-85BDC9FD1C3A}</a:tableStyleId>
              </a:tblPr>
              <a:tblGrid>
                <a:gridCol w="1613074">
                  <a:extLst>
                    <a:ext uri="{9D8B030D-6E8A-4147-A177-3AD203B41FA5}">
                      <a16:colId xmlns:a16="http://schemas.microsoft.com/office/drawing/2014/main" val="2284844582"/>
                    </a:ext>
                  </a:extLst>
                </a:gridCol>
                <a:gridCol w="4114272">
                  <a:extLst>
                    <a:ext uri="{9D8B030D-6E8A-4147-A177-3AD203B41FA5}">
                      <a16:colId xmlns:a16="http://schemas.microsoft.com/office/drawing/2014/main" val="1331443791"/>
                    </a:ext>
                  </a:extLst>
                </a:gridCol>
                <a:gridCol w="1905793">
                  <a:extLst>
                    <a:ext uri="{9D8B030D-6E8A-4147-A177-3AD203B41FA5}">
                      <a16:colId xmlns:a16="http://schemas.microsoft.com/office/drawing/2014/main" val="857107278"/>
                    </a:ext>
                  </a:extLst>
                </a:gridCol>
                <a:gridCol w="936703">
                  <a:extLst>
                    <a:ext uri="{9D8B030D-6E8A-4147-A177-3AD203B41FA5}">
                      <a16:colId xmlns:a16="http://schemas.microsoft.com/office/drawing/2014/main" val="2608945829"/>
                    </a:ext>
                  </a:extLst>
                </a:gridCol>
              </a:tblGrid>
              <a:tr h="1018444">
                <a:tc>
                  <a:txBody>
                    <a:bodyPr/>
                    <a:lstStyle/>
                    <a:p>
                      <a:pPr algn="ctr"/>
                      <a:r>
                        <a:rPr lang="en-US" dirty="0"/>
                        <a:t>NRS ABE/ASE Levels</a:t>
                      </a:r>
                    </a:p>
                  </a:txBody>
                  <a:tcPr/>
                </a:tc>
                <a:tc>
                  <a:txBody>
                    <a:bodyPr/>
                    <a:lstStyle/>
                    <a:p>
                      <a:pPr algn="ctr"/>
                      <a:r>
                        <a:rPr lang="en-US" dirty="0"/>
                        <a:t>NRS ABE/ASE EFLs for Mathematics</a:t>
                      </a:r>
                    </a:p>
                  </a:txBody>
                  <a:tcPr/>
                </a:tc>
                <a:tc>
                  <a:txBody>
                    <a:bodyPr/>
                    <a:lstStyle/>
                    <a:p>
                      <a:pPr algn="ctr"/>
                      <a:r>
                        <a:rPr lang="en-US" dirty="0"/>
                        <a:t>CASAS </a:t>
                      </a:r>
                    </a:p>
                    <a:p>
                      <a:pPr algn="ctr"/>
                      <a:r>
                        <a:rPr lang="en-US" dirty="0"/>
                        <a:t>Math GOALS Score Ranges</a:t>
                      </a:r>
                    </a:p>
                  </a:txBody>
                  <a:tcPr/>
                </a:tc>
                <a:tc>
                  <a:txBody>
                    <a:bodyPr/>
                    <a:lstStyle/>
                    <a:p>
                      <a:pPr algn="ctr"/>
                      <a:r>
                        <a:rPr lang="en-US" dirty="0"/>
                        <a:t>Grade Level</a:t>
                      </a:r>
                    </a:p>
                  </a:txBody>
                  <a:tcPr/>
                </a:tc>
                <a:extLst>
                  <a:ext uri="{0D108BD9-81ED-4DB2-BD59-A6C34878D82A}">
                    <a16:rowId xmlns:a16="http://schemas.microsoft.com/office/drawing/2014/main" val="173485353"/>
                  </a:ext>
                </a:extLst>
              </a:tr>
              <a:tr h="413036">
                <a:tc>
                  <a:txBody>
                    <a:bodyPr/>
                    <a:lstStyle/>
                    <a:p>
                      <a:pPr algn="ctr"/>
                      <a:r>
                        <a:rPr lang="en-US" dirty="0"/>
                        <a:t>1</a:t>
                      </a:r>
                    </a:p>
                  </a:txBody>
                  <a:tcPr/>
                </a:tc>
                <a:tc>
                  <a:txBody>
                    <a:bodyPr/>
                    <a:lstStyle/>
                    <a:p>
                      <a:pPr algn="ctr"/>
                      <a:r>
                        <a:rPr lang="en-US" dirty="0"/>
                        <a:t>Beginning ABE Literacy</a:t>
                      </a:r>
                    </a:p>
                  </a:txBody>
                  <a:tcPr/>
                </a:tc>
                <a:tc>
                  <a:txBody>
                    <a:bodyPr/>
                    <a:lstStyle/>
                    <a:p>
                      <a:pPr algn="ctr"/>
                      <a:r>
                        <a:rPr lang="en-US" dirty="0"/>
                        <a:t>193 and below</a:t>
                      </a:r>
                    </a:p>
                  </a:txBody>
                  <a:tcPr/>
                </a:tc>
                <a:tc>
                  <a:txBody>
                    <a:bodyPr/>
                    <a:lstStyle/>
                    <a:p>
                      <a:pPr algn="ctr"/>
                      <a:r>
                        <a:rPr lang="en-US" dirty="0"/>
                        <a:t>1</a:t>
                      </a:r>
                    </a:p>
                  </a:txBody>
                  <a:tcPr/>
                </a:tc>
                <a:extLst>
                  <a:ext uri="{0D108BD9-81ED-4DB2-BD59-A6C34878D82A}">
                    <a16:rowId xmlns:a16="http://schemas.microsoft.com/office/drawing/2014/main" val="4168695526"/>
                  </a:ext>
                </a:extLst>
              </a:tr>
              <a:tr h="413036">
                <a:tc>
                  <a:txBody>
                    <a:bodyPr/>
                    <a:lstStyle/>
                    <a:p>
                      <a:pPr algn="ctr"/>
                      <a:r>
                        <a:rPr lang="en-US" dirty="0"/>
                        <a:t>2</a:t>
                      </a:r>
                    </a:p>
                  </a:txBody>
                  <a:tcPr/>
                </a:tc>
                <a:tc>
                  <a:txBody>
                    <a:bodyPr/>
                    <a:lstStyle/>
                    <a:p>
                      <a:pPr algn="ctr"/>
                      <a:r>
                        <a:rPr lang="en-US" dirty="0"/>
                        <a:t>Beginning Basic Education</a:t>
                      </a:r>
                    </a:p>
                  </a:txBody>
                  <a:tcPr/>
                </a:tc>
                <a:tc>
                  <a:txBody>
                    <a:bodyPr/>
                    <a:lstStyle/>
                    <a:p>
                      <a:pPr algn="ctr"/>
                      <a:r>
                        <a:rPr lang="en-US" dirty="0"/>
                        <a:t>194 – 203</a:t>
                      </a:r>
                    </a:p>
                  </a:txBody>
                  <a:tcPr/>
                </a:tc>
                <a:tc>
                  <a:txBody>
                    <a:bodyPr/>
                    <a:lstStyle/>
                    <a:p>
                      <a:pPr algn="ctr"/>
                      <a:r>
                        <a:rPr lang="en-US" dirty="0"/>
                        <a:t>2</a:t>
                      </a:r>
                    </a:p>
                  </a:txBody>
                  <a:tcPr/>
                </a:tc>
                <a:extLst>
                  <a:ext uri="{0D108BD9-81ED-4DB2-BD59-A6C34878D82A}">
                    <a16:rowId xmlns:a16="http://schemas.microsoft.com/office/drawing/2014/main" val="1832284748"/>
                  </a:ext>
                </a:extLst>
              </a:tr>
              <a:tr h="712910">
                <a:tc>
                  <a:txBody>
                    <a:bodyPr/>
                    <a:lstStyle/>
                    <a:p>
                      <a:pPr algn="ctr"/>
                      <a:r>
                        <a:rPr lang="en-US" dirty="0"/>
                        <a:t>3</a:t>
                      </a:r>
                    </a:p>
                  </a:txBody>
                  <a:tcPr/>
                </a:tc>
                <a:tc>
                  <a:txBody>
                    <a:bodyPr/>
                    <a:lstStyle/>
                    <a:p>
                      <a:pPr algn="ctr"/>
                      <a:r>
                        <a:rPr lang="en-US" dirty="0"/>
                        <a:t>Low Intermediate</a:t>
                      </a:r>
                    </a:p>
                  </a:txBody>
                  <a:tcPr/>
                </a:tc>
                <a:tc>
                  <a:txBody>
                    <a:bodyPr/>
                    <a:lstStyle/>
                    <a:p>
                      <a:pPr algn="ctr"/>
                      <a:r>
                        <a:rPr lang="en-US" dirty="0"/>
                        <a:t>204 – 209</a:t>
                      </a:r>
                    </a:p>
                    <a:p>
                      <a:pPr algn="ctr"/>
                      <a:r>
                        <a:rPr lang="en-US" dirty="0"/>
                        <a:t>210 – 214 </a:t>
                      </a:r>
                    </a:p>
                  </a:txBody>
                  <a:tcPr/>
                </a:tc>
                <a:tc>
                  <a:txBody>
                    <a:bodyPr/>
                    <a:lstStyle/>
                    <a:p>
                      <a:pPr algn="ctr"/>
                      <a:r>
                        <a:rPr lang="en-US" dirty="0"/>
                        <a:t>3</a:t>
                      </a:r>
                    </a:p>
                    <a:p>
                      <a:pPr algn="ctr"/>
                      <a:r>
                        <a:rPr lang="en-US" dirty="0"/>
                        <a:t>4</a:t>
                      </a:r>
                    </a:p>
                  </a:txBody>
                  <a:tcPr/>
                </a:tc>
                <a:extLst>
                  <a:ext uri="{0D108BD9-81ED-4DB2-BD59-A6C34878D82A}">
                    <a16:rowId xmlns:a16="http://schemas.microsoft.com/office/drawing/2014/main" val="1217507489"/>
                  </a:ext>
                </a:extLst>
              </a:tr>
              <a:tr h="712910">
                <a:tc>
                  <a:txBody>
                    <a:bodyPr/>
                    <a:lstStyle/>
                    <a:p>
                      <a:pPr algn="ctr"/>
                      <a:r>
                        <a:rPr lang="en-US" dirty="0"/>
                        <a:t>4</a:t>
                      </a:r>
                    </a:p>
                  </a:txBody>
                  <a:tcPr/>
                </a:tc>
                <a:tc>
                  <a:txBody>
                    <a:bodyPr/>
                    <a:lstStyle/>
                    <a:p>
                      <a:pPr algn="ctr"/>
                      <a:r>
                        <a:rPr lang="en-US" dirty="0"/>
                        <a:t>Middle Intermediate</a:t>
                      </a:r>
                    </a:p>
                  </a:txBody>
                  <a:tcPr/>
                </a:tc>
                <a:tc>
                  <a:txBody>
                    <a:bodyPr/>
                    <a:lstStyle/>
                    <a:p>
                      <a:pPr algn="ctr"/>
                      <a:r>
                        <a:rPr lang="en-US" dirty="0"/>
                        <a:t>215 – 220 </a:t>
                      </a:r>
                    </a:p>
                    <a:p>
                      <a:pPr algn="ctr"/>
                      <a:r>
                        <a:rPr lang="en-US" dirty="0"/>
                        <a:t>221 – 225 </a:t>
                      </a:r>
                    </a:p>
                  </a:txBody>
                  <a:tcPr/>
                </a:tc>
                <a:tc>
                  <a:txBody>
                    <a:bodyPr/>
                    <a:lstStyle/>
                    <a:p>
                      <a:pPr algn="ctr"/>
                      <a:r>
                        <a:rPr lang="en-US" dirty="0"/>
                        <a:t>5</a:t>
                      </a:r>
                    </a:p>
                    <a:p>
                      <a:pPr algn="ctr"/>
                      <a:r>
                        <a:rPr lang="en-US" dirty="0"/>
                        <a:t>6</a:t>
                      </a:r>
                    </a:p>
                  </a:txBody>
                  <a:tcPr/>
                </a:tc>
                <a:extLst>
                  <a:ext uri="{0D108BD9-81ED-4DB2-BD59-A6C34878D82A}">
                    <a16:rowId xmlns:a16="http://schemas.microsoft.com/office/drawing/2014/main" val="641106228"/>
                  </a:ext>
                </a:extLst>
              </a:tr>
              <a:tr h="712910">
                <a:tc>
                  <a:txBody>
                    <a:bodyPr/>
                    <a:lstStyle/>
                    <a:p>
                      <a:pPr algn="ctr"/>
                      <a:r>
                        <a:rPr lang="en-US" dirty="0"/>
                        <a:t>5</a:t>
                      </a:r>
                    </a:p>
                  </a:txBody>
                  <a:tcPr/>
                </a:tc>
                <a:tc>
                  <a:txBody>
                    <a:bodyPr/>
                    <a:lstStyle/>
                    <a:p>
                      <a:pPr algn="ctr"/>
                      <a:r>
                        <a:rPr lang="en-US" dirty="0"/>
                        <a:t>High Intermediate</a:t>
                      </a:r>
                    </a:p>
                  </a:txBody>
                  <a:tcPr/>
                </a:tc>
                <a:tc>
                  <a:txBody>
                    <a:bodyPr/>
                    <a:lstStyle/>
                    <a:p>
                      <a:pPr algn="ctr"/>
                      <a:r>
                        <a:rPr lang="en-US" dirty="0"/>
                        <a:t>226 – 230 </a:t>
                      </a:r>
                    </a:p>
                    <a:p>
                      <a:pPr algn="ctr"/>
                      <a:r>
                        <a:rPr lang="en-US" dirty="0"/>
                        <a:t>231 – 235 </a:t>
                      </a:r>
                    </a:p>
                  </a:txBody>
                  <a:tcPr/>
                </a:tc>
                <a:tc>
                  <a:txBody>
                    <a:bodyPr/>
                    <a:lstStyle/>
                    <a:p>
                      <a:pPr algn="ctr"/>
                      <a:r>
                        <a:rPr lang="en-US" dirty="0"/>
                        <a:t>7</a:t>
                      </a:r>
                    </a:p>
                    <a:p>
                      <a:pPr algn="ctr"/>
                      <a:r>
                        <a:rPr lang="en-US" dirty="0"/>
                        <a:t>8</a:t>
                      </a:r>
                    </a:p>
                  </a:txBody>
                  <a:tcPr/>
                </a:tc>
                <a:extLst>
                  <a:ext uri="{0D108BD9-81ED-4DB2-BD59-A6C34878D82A}">
                    <a16:rowId xmlns:a16="http://schemas.microsoft.com/office/drawing/2014/main" val="3855129223"/>
                  </a:ext>
                </a:extLst>
              </a:tr>
              <a:tr h="1323977">
                <a:tc>
                  <a:txBody>
                    <a:bodyPr/>
                    <a:lstStyle/>
                    <a:p>
                      <a:pPr algn="ctr"/>
                      <a:r>
                        <a:rPr lang="en-US" dirty="0"/>
                        <a:t>6</a:t>
                      </a:r>
                    </a:p>
                  </a:txBody>
                  <a:tcPr/>
                </a:tc>
                <a:tc>
                  <a:txBody>
                    <a:bodyPr/>
                    <a:lstStyle/>
                    <a:p>
                      <a:pPr algn="ctr"/>
                      <a:r>
                        <a:rPr lang="en-US" dirty="0"/>
                        <a:t>Adult Secondary Education</a:t>
                      </a:r>
                    </a:p>
                  </a:txBody>
                  <a:tcPr/>
                </a:tc>
                <a:tc>
                  <a:txBody>
                    <a:bodyPr/>
                    <a:lstStyle/>
                    <a:p>
                      <a:pPr algn="ctr"/>
                      <a:r>
                        <a:rPr lang="en-US" dirty="0"/>
                        <a:t>236 – 240 </a:t>
                      </a:r>
                    </a:p>
                    <a:p>
                      <a:pPr algn="ctr"/>
                      <a:r>
                        <a:rPr lang="en-US" dirty="0"/>
                        <a:t>241 – 244</a:t>
                      </a:r>
                    </a:p>
                    <a:p>
                      <a:pPr algn="ctr"/>
                      <a:r>
                        <a:rPr lang="en-US" dirty="0"/>
                        <a:t>245 – 248</a:t>
                      </a:r>
                    </a:p>
                    <a:p>
                      <a:pPr algn="ctr"/>
                      <a:r>
                        <a:rPr lang="en-US" dirty="0"/>
                        <a:t>249 and above</a:t>
                      </a:r>
                    </a:p>
                  </a:txBody>
                  <a:tcPr/>
                </a:tc>
                <a:tc>
                  <a:txBody>
                    <a:bodyPr/>
                    <a:lstStyle/>
                    <a:p>
                      <a:pPr algn="ctr"/>
                      <a:r>
                        <a:rPr lang="en-US" dirty="0"/>
                        <a:t>9</a:t>
                      </a:r>
                    </a:p>
                    <a:p>
                      <a:pPr algn="ctr"/>
                      <a:r>
                        <a:rPr lang="en-US" dirty="0"/>
                        <a:t>10</a:t>
                      </a:r>
                    </a:p>
                    <a:p>
                      <a:pPr algn="ctr"/>
                      <a:r>
                        <a:rPr lang="en-US" dirty="0"/>
                        <a:t>11</a:t>
                      </a:r>
                    </a:p>
                    <a:p>
                      <a:pPr algn="ctr"/>
                      <a:r>
                        <a:rPr lang="en-US" dirty="0"/>
                        <a:t>12</a:t>
                      </a:r>
                    </a:p>
                  </a:txBody>
                  <a:tcPr/>
                </a:tc>
                <a:extLst>
                  <a:ext uri="{0D108BD9-81ED-4DB2-BD59-A6C34878D82A}">
                    <a16:rowId xmlns:a16="http://schemas.microsoft.com/office/drawing/2014/main" val="350305307"/>
                  </a:ext>
                </a:extLst>
              </a:tr>
            </a:tbl>
          </a:graphicData>
        </a:graphic>
      </p:graphicFrame>
    </p:spTree>
    <p:extLst>
      <p:ext uri="{BB962C8B-B14F-4D97-AF65-F5344CB8AC3E}">
        <p14:creationId xmlns:p14="http://schemas.microsoft.com/office/powerpoint/2010/main" val="2523816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091B8-C2C1-46D8-BCB4-DB5F4157BA92}"/>
              </a:ext>
            </a:extLst>
          </p:cNvPr>
          <p:cNvSpPr>
            <a:spLocks noGrp="1"/>
          </p:cNvSpPr>
          <p:nvPr>
            <p:ph type="title"/>
          </p:nvPr>
        </p:nvSpPr>
        <p:spPr>
          <a:xfrm>
            <a:off x="1151768" y="291523"/>
            <a:ext cx="9725339" cy="767687"/>
          </a:xfrm>
        </p:spPr>
        <p:txBody>
          <a:bodyPr>
            <a:noAutofit/>
          </a:bodyPr>
          <a:lstStyle/>
          <a:p>
            <a:r>
              <a:rPr lang="en-US" sz="4000" b="1" dirty="0">
                <a:solidFill>
                  <a:schemeClr val="tx2"/>
                </a:solidFill>
              </a:rPr>
              <a:t>WHERE TO FIND LEVELED MATERIALS</a:t>
            </a:r>
            <a:endParaRPr lang="en-US" sz="4000" dirty="0">
              <a:solidFill>
                <a:schemeClr val="tx2"/>
              </a:solidFill>
            </a:endParaRPr>
          </a:p>
        </p:txBody>
      </p:sp>
      <p:sp>
        <p:nvSpPr>
          <p:cNvPr id="3" name="Content Placeholder 2">
            <a:extLst>
              <a:ext uri="{FF2B5EF4-FFF2-40B4-BE49-F238E27FC236}">
                <a16:creationId xmlns:a16="http://schemas.microsoft.com/office/drawing/2014/main" id="{18C84ED6-7D18-477F-82D9-C1EBDFF4F72C}"/>
              </a:ext>
            </a:extLst>
          </p:cNvPr>
          <p:cNvSpPr>
            <a:spLocks noGrp="1"/>
          </p:cNvSpPr>
          <p:nvPr>
            <p:ph idx="1"/>
          </p:nvPr>
        </p:nvSpPr>
        <p:spPr>
          <a:xfrm>
            <a:off x="1151768" y="1537669"/>
            <a:ext cx="10455194" cy="4682378"/>
          </a:xfrm>
        </p:spPr>
        <p:txBody>
          <a:bodyPr>
            <a:noAutofit/>
          </a:bodyPr>
          <a:lstStyle/>
          <a:p>
            <a:r>
              <a:rPr lang="en-US" sz="3200" b="1" dirty="0">
                <a:solidFill>
                  <a:schemeClr val="tx2"/>
                </a:solidFill>
                <a:hlinkClick r:id="rId2">
                  <a:extLst>
                    <a:ext uri="{A12FA001-AC4F-418D-AE19-62706E023703}">
                      <ahyp:hlinkClr xmlns:ahyp="http://schemas.microsoft.com/office/drawing/2018/hyperlinkcolor" val="tx"/>
                    </a:ext>
                  </a:extLst>
                </a:hlinkClick>
              </a:rPr>
              <a:t>https://www.commonlit.org/</a:t>
            </a:r>
            <a:endParaRPr lang="en-US" sz="3200" b="1" dirty="0">
              <a:solidFill>
                <a:schemeClr val="tx2"/>
              </a:solidFill>
            </a:endParaRPr>
          </a:p>
          <a:p>
            <a:r>
              <a:rPr lang="en-US" sz="3200" b="1" dirty="0">
                <a:solidFill>
                  <a:schemeClr val="tx2"/>
                </a:solidFill>
                <a:hlinkClick r:id="rId3">
                  <a:extLst>
                    <a:ext uri="{A12FA001-AC4F-418D-AE19-62706E023703}">
                      <ahyp:hlinkClr xmlns:ahyp="http://schemas.microsoft.com/office/drawing/2018/hyperlinkcolor" val="tx"/>
                    </a:ext>
                  </a:extLst>
                </a:hlinkClick>
              </a:rPr>
              <a:t>https://www.readworks.org/</a:t>
            </a:r>
            <a:r>
              <a:rPr lang="en-US" sz="3200" b="1" dirty="0">
                <a:solidFill>
                  <a:schemeClr val="tx2"/>
                </a:solidFill>
              </a:rPr>
              <a:t> </a:t>
            </a:r>
          </a:p>
          <a:p>
            <a:r>
              <a:rPr lang="en-US" sz="3200" b="1" dirty="0">
                <a:solidFill>
                  <a:schemeClr val="tx2"/>
                </a:solidFill>
                <a:hlinkClick r:id="rId4">
                  <a:extLst>
                    <a:ext uri="{A12FA001-AC4F-418D-AE19-62706E023703}">
                      <ahyp:hlinkClr xmlns:ahyp="http://schemas.microsoft.com/office/drawing/2018/hyperlinkcolor" val="tx"/>
                    </a:ext>
                  </a:extLst>
                </a:hlinkClick>
              </a:rPr>
              <a:t>https://newsela.org</a:t>
            </a:r>
            <a:r>
              <a:rPr lang="en-US" sz="3200" b="1" dirty="0">
                <a:solidFill>
                  <a:schemeClr val="tx2"/>
                </a:solidFill>
              </a:rPr>
              <a:t>  </a:t>
            </a:r>
          </a:p>
          <a:p>
            <a:r>
              <a:rPr lang="en-US" sz="3200" b="1" dirty="0">
                <a:solidFill>
                  <a:schemeClr val="tx2"/>
                </a:solidFill>
                <a:hlinkClick r:id="rId5">
                  <a:extLst>
                    <a:ext uri="{A12FA001-AC4F-418D-AE19-62706E023703}">
                      <ahyp:hlinkClr xmlns:ahyp="http://schemas.microsoft.com/office/drawing/2018/hyperlinkcolor" val="tx"/>
                    </a:ext>
                  </a:extLst>
                </a:hlinkClick>
              </a:rPr>
              <a:t>https://</a:t>
            </a:r>
            <a:r>
              <a:rPr lang="en-US" sz="3200" b="1">
                <a:solidFill>
                  <a:schemeClr val="tx2"/>
                </a:solidFill>
                <a:hlinkClick r:id="rId5">
                  <a:extLst>
                    <a:ext uri="{A12FA001-AC4F-418D-AE19-62706E023703}">
                      <ahyp:hlinkClr xmlns:ahyp="http://schemas.microsoft.com/office/drawing/2018/hyperlinkcolor" val="tx"/>
                    </a:ext>
                  </a:extLst>
                </a:hlinkClick>
              </a:rPr>
              <a:t>www.readtheory.</a:t>
            </a:r>
            <a:r>
              <a:rPr lang="en-US" sz="3200" b="1" dirty="0">
                <a:solidFill>
                  <a:schemeClr val="tx2"/>
                </a:solidFill>
                <a:hlinkClick r:id="rId5">
                  <a:extLst>
                    <a:ext uri="{A12FA001-AC4F-418D-AE19-62706E023703}">
                      <ahyp:hlinkClr xmlns:ahyp="http://schemas.microsoft.com/office/drawing/2018/hyperlinkcolor" val="tx"/>
                    </a:ext>
                  </a:extLst>
                </a:hlinkClick>
              </a:rPr>
              <a:t>org</a:t>
            </a:r>
            <a:r>
              <a:rPr lang="en-US" sz="3200" b="1" dirty="0">
                <a:solidFill>
                  <a:schemeClr val="tx2"/>
                </a:solidFill>
              </a:rPr>
              <a:t> </a:t>
            </a:r>
          </a:p>
          <a:p>
            <a:r>
              <a:rPr lang="en-US" sz="3200" b="1" dirty="0">
                <a:solidFill>
                  <a:schemeClr val="tx2"/>
                </a:solidFill>
                <a:hlinkClick r:id="rId6">
                  <a:extLst>
                    <a:ext uri="{A12FA001-AC4F-418D-AE19-62706E023703}">
                      <ahyp:hlinkClr xmlns:ahyp="http://schemas.microsoft.com/office/drawing/2018/hyperlinkcolor" val="tx"/>
                    </a:ext>
                  </a:extLst>
                </a:hlinkClick>
              </a:rPr>
              <a:t>https://www.activelylearn.com/</a:t>
            </a:r>
            <a:endParaRPr lang="en-US" sz="3200" b="1" dirty="0">
              <a:solidFill>
                <a:schemeClr val="tx2"/>
              </a:solidFill>
            </a:endParaRPr>
          </a:p>
          <a:p>
            <a:r>
              <a:rPr lang="en-US" sz="3200" b="1" dirty="0">
                <a:solidFill>
                  <a:schemeClr val="tx2"/>
                </a:solidFill>
                <a:hlinkClick r:id="rId7">
                  <a:extLst>
                    <a:ext uri="{A12FA001-AC4F-418D-AE19-62706E023703}">
                      <ahyp:hlinkClr xmlns:ahyp="http://schemas.microsoft.com/office/drawing/2018/hyperlinkcolor" val="tx"/>
                    </a:ext>
                  </a:extLst>
                </a:hlinkClick>
              </a:rPr>
              <a:t>https://www.crowdedlearning.org/skillblox</a:t>
            </a:r>
            <a:r>
              <a:rPr lang="en-US" sz="3200" b="1" dirty="0">
                <a:solidFill>
                  <a:schemeClr val="tx2"/>
                </a:solidFill>
              </a:rPr>
              <a:t> </a:t>
            </a:r>
          </a:p>
          <a:p>
            <a:r>
              <a:rPr lang="en-US" sz="3200" b="1" u="sng" dirty="0">
                <a:solidFill>
                  <a:schemeClr val="tx2"/>
                </a:solidFill>
                <a:hlinkClick r:id="rId8">
                  <a:extLst>
                    <a:ext uri="{A12FA001-AC4F-418D-AE19-62706E023703}">
                      <ahyp:hlinkClr xmlns:ahyp="http://schemas.microsoft.com/office/drawing/2018/hyperlinkcolor" val="tx"/>
                    </a:ext>
                  </a:extLst>
                </a:hlinkClick>
              </a:rPr>
              <a:t>https://www.crowdedlearning.org/learn/projects</a:t>
            </a:r>
            <a:r>
              <a:rPr lang="en-US" sz="3200" b="1" u="sng" dirty="0">
                <a:solidFill>
                  <a:schemeClr val="tx2"/>
                </a:solidFill>
              </a:rPr>
              <a:t> </a:t>
            </a:r>
            <a:endParaRPr lang="en-US" sz="3200" b="1" dirty="0">
              <a:solidFill>
                <a:schemeClr val="tx2"/>
              </a:solidFill>
            </a:endParaRPr>
          </a:p>
        </p:txBody>
      </p:sp>
      <p:sp>
        <p:nvSpPr>
          <p:cNvPr id="4" name="Slide Number Placeholder 3">
            <a:extLst>
              <a:ext uri="{FF2B5EF4-FFF2-40B4-BE49-F238E27FC236}">
                <a16:creationId xmlns:a16="http://schemas.microsoft.com/office/drawing/2014/main" id="{FAAB292A-D1D9-476E-9FCF-335681D9A9E6}"/>
              </a:ext>
            </a:extLst>
          </p:cNvPr>
          <p:cNvSpPr>
            <a:spLocks noGrp="1"/>
          </p:cNvSpPr>
          <p:nvPr>
            <p:ph type="sldNum" sz="quarter" idx="12"/>
          </p:nvPr>
        </p:nvSpPr>
        <p:spPr/>
        <p:txBody>
          <a:bodyPr/>
          <a:lstStyle/>
          <a:p>
            <a:fld id="{D57F1E4F-1CFF-5643-939E-217C01CDF565}" type="slidenum">
              <a:rPr lang="en-US" smtClean="0"/>
              <a:pPr/>
              <a:t>74</a:t>
            </a:fld>
            <a:endParaRPr lang="en-US" dirty="0"/>
          </a:p>
        </p:txBody>
      </p:sp>
    </p:spTree>
    <p:extLst>
      <p:ext uri="{BB962C8B-B14F-4D97-AF65-F5344CB8AC3E}">
        <p14:creationId xmlns:p14="http://schemas.microsoft.com/office/powerpoint/2010/main" val="274259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Break</a:t>
            </a:r>
          </a:p>
        </p:txBody>
      </p:sp>
      <p:sp>
        <p:nvSpPr>
          <p:cNvPr id="3" name="Content Placeholder 2"/>
          <p:cNvSpPr>
            <a:spLocks noGrp="1"/>
          </p:cNvSpPr>
          <p:nvPr>
            <p:ph idx="1"/>
          </p:nvPr>
        </p:nvSpPr>
        <p:spPr/>
        <p:txBody>
          <a:bodyPr>
            <a:normAutofit/>
          </a:bodyPr>
          <a:lstStyle/>
          <a:p>
            <a:r>
              <a:rPr lang="en-US" sz="3200" b="1" dirty="0">
                <a:solidFill>
                  <a:schemeClr val="tx2"/>
                </a:solidFill>
              </a:rPr>
              <a:t>Take a </a:t>
            </a:r>
            <a:r>
              <a:rPr lang="en-US" sz="3200" b="1" dirty="0">
                <a:solidFill>
                  <a:schemeClr val="tx2"/>
                </a:solidFill>
                <a:hlinkClick r:id="rId2"/>
              </a:rPr>
              <a:t>10-minute break</a:t>
            </a:r>
            <a:endParaRPr lang="en-US" sz="3200" b="1" dirty="0">
              <a:solidFill>
                <a:schemeClr val="tx2"/>
              </a:solidFill>
            </a:endParaRPr>
          </a:p>
        </p:txBody>
      </p:sp>
    </p:spTree>
    <p:extLst>
      <p:ext uri="{BB962C8B-B14F-4D97-AF65-F5344CB8AC3E}">
        <p14:creationId xmlns:p14="http://schemas.microsoft.com/office/powerpoint/2010/main" val="312613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26F3DF-43D7-4661-8098-4922E62C43FD}"/>
              </a:ext>
            </a:extLst>
          </p:cNvPr>
          <p:cNvSpPr>
            <a:spLocks noGrp="1"/>
          </p:cNvSpPr>
          <p:nvPr>
            <p:ph type="title"/>
          </p:nvPr>
        </p:nvSpPr>
        <p:spPr/>
        <p:txBody>
          <a:bodyPr/>
          <a:lstStyle/>
          <a:p>
            <a:r>
              <a:rPr lang="en-US" dirty="0"/>
              <a:t>Going live! Checklist</a:t>
            </a:r>
          </a:p>
        </p:txBody>
      </p:sp>
      <p:sp>
        <p:nvSpPr>
          <p:cNvPr id="5" name="Text Placeholder 4">
            <a:extLst>
              <a:ext uri="{FF2B5EF4-FFF2-40B4-BE49-F238E27FC236}">
                <a16:creationId xmlns:a16="http://schemas.microsoft.com/office/drawing/2014/main" id="{F3E1CD14-E09D-4B25-90D7-C0C592CA65EB}"/>
              </a:ext>
            </a:extLst>
          </p:cNvPr>
          <p:cNvSpPr>
            <a:spLocks noGrp="1"/>
          </p:cNvSpPr>
          <p:nvPr>
            <p:ph type="body" idx="1"/>
          </p:nvPr>
        </p:nvSpPr>
        <p:spPr/>
        <p:txBody>
          <a:bodyPr>
            <a:normAutofit/>
          </a:bodyPr>
          <a:lstStyle/>
          <a:p>
            <a:r>
              <a:rPr lang="en-US" sz="2800" b="1" dirty="0"/>
              <a:t>First Steps</a:t>
            </a:r>
          </a:p>
        </p:txBody>
      </p:sp>
      <p:pic>
        <p:nvPicPr>
          <p:cNvPr id="2" name="Picture 1">
            <a:extLst>
              <a:ext uri="{FF2B5EF4-FFF2-40B4-BE49-F238E27FC236}">
                <a16:creationId xmlns:a16="http://schemas.microsoft.com/office/drawing/2014/main" id="{847677F6-68EE-44E6-A2B1-4E13893D9A7C}"/>
              </a:ext>
            </a:extLst>
          </p:cNvPr>
          <p:cNvPicPr>
            <a:picLocks noChangeAspect="1"/>
          </p:cNvPicPr>
          <p:nvPr/>
        </p:nvPicPr>
        <p:blipFill>
          <a:blip r:embed="rId2"/>
          <a:stretch>
            <a:fillRect/>
          </a:stretch>
        </p:blipFill>
        <p:spPr>
          <a:xfrm>
            <a:off x="3537118" y="442811"/>
            <a:ext cx="4067175" cy="1847850"/>
          </a:xfrm>
          <a:prstGeom prst="rect">
            <a:avLst/>
          </a:prstGeom>
        </p:spPr>
      </p:pic>
      <p:sp>
        <p:nvSpPr>
          <p:cNvPr id="6" name="TextBox 5"/>
          <p:cNvSpPr txBox="1"/>
          <p:nvPr/>
        </p:nvSpPr>
        <p:spPr>
          <a:xfrm>
            <a:off x="9600742" y="1291436"/>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
        <p:nvSpPr>
          <p:cNvPr id="3" name="TextBox 2"/>
          <p:cNvSpPr txBox="1"/>
          <p:nvPr/>
        </p:nvSpPr>
        <p:spPr>
          <a:xfrm>
            <a:off x="11384545" y="6232359"/>
            <a:ext cx="807455" cy="369332"/>
          </a:xfrm>
          <a:prstGeom prst="rect">
            <a:avLst/>
          </a:prstGeom>
          <a:noFill/>
        </p:spPr>
        <p:txBody>
          <a:bodyPr wrap="square" rtlCol="0">
            <a:spAutoFit/>
          </a:bodyPr>
          <a:lstStyle/>
          <a:p>
            <a:r>
              <a:rPr lang="en-US" b="1" dirty="0">
                <a:solidFill>
                  <a:srgbClr val="FF0000"/>
                </a:solidFill>
              </a:rPr>
              <a:t>M</a:t>
            </a:r>
          </a:p>
        </p:txBody>
      </p:sp>
    </p:spTree>
    <p:extLst>
      <p:ext uri="{BB962C8B-B14F-4D97-AF65-F5344CB8AC3E}">
        <p14:creationId xmlns:p14="http://schemas.microsoft.com/office/powerpoint/2010/main" val="188435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1"/>
                </a:solidFill>
              </a:rPr>
              <a:t>G</a:t>
            </a:r>
            <a:r>
              <a:rPr lang="en-US" sz="4000" b="1" dirty="0">
                <a:solidFill>
                  <a:schemeClr val="tx2"/>
                </a:solidFill>
              </a:rPr>
              <a:t>oing Live! Checklist  - First Steps</a:t>
            </a:r>
          </a:p>
        </p:txBody>
      </p:sp>
      <p:sp>
        <p:nvSpPr>
          <p:cNvPr id="3" name="Content Placeholder 2"/>
          <p:cNvSpPr>
            <a:spLocks noGrp="1"/>
          </p:cNvSpPr>
          <p:nvPr>
            <p:ph idx="1"/>
          </p:nvPr>
        </p:nvSpPr>
        <p:spPr>
          <a:xfrm>
            <a:off x="1104900" y="3752062"/>
            <a:ext cx="9980682" cy="3029738"/>
          </a:xfrm>
        </p:spPr>
        <p:txBody>
          <a:bodyPr>
            <a:normAutofit/>
          </a:bodyPr>
          <a:lstStyle/>
          <a:p>
            <a:pPr>
              <a:buFont typeface="Wingdings" panose="05000000000000000000" pitchFamily="2" charset="2"/>
              <a:buChar char="q"/>
            </a:pPr>
            <a:r>
              <a:rPr lang="en-US" sz="2600" b="1" dirty="0">
                <a:solidFill>
                  <a:schemeClr val="tx2"/>
                </a:solidFill>
              </a:rPr>
              <a:t> 2. Complete training, agency agreement, and certifications</a:t>
            </a:r>
          </a:p>
          <a:p>
            <a:pPr lvl="3">
              <a:buFont typeface="Wingdings" panose="05000000000000000000" pitchFamily="2" charset="2"/>
              <a:buChar char="q"/>
            </a:pPr>
            <a:r>
              <a:rPr lang="en-US" sz="2600" b="1" dirty="0">
                <a:solidFill>
                  <a:schemeClr val="tx2"/>
                </a:solidFill>
              </a:rPr>
              <a:t>Module 1: Implementation Basics</a:t>
            </a:r>
          </a:p>
          <a:p>
            <a:pPr lvl="3">
              <a:buFont typeface="Wingdings" panose="05000000000000000000" pitchFamily="2" charset="2"/>
              <a:buChar char="q"/>
            </a:pPr>
            <a:r>
              <a:rPr lang="en-US" sz="2600" b="1" dirty="0">
                <a:solidFill>
                  <a:schemeClr val="tx2"/>
                </a:solidFill>
              </a:rPr>
              <a:t>Module 2: CASAS eTests Implementation</a:t>
            </a:r>
          </a:p>
          <a:p>
            <a:pPr lvl="3">
              <a:buFont typeface="Wingdings" panose="05000000000000000000" pitchFamily="2" charset="2"/>
              <a:buChar char="q"/>
            </a:pPr>
            <a:r>
              <a:rPr lang="en-US" sz="2600" b="1" dirty="0">
                <a:solidFill>
                  <a:schemeClr val="tx2"/>
                </a:solidFill>
              </a:rPr>
              <a:t>New Agency Online Implementation Agreement</a:t>
            </a:r>
          </a:p>
          <a:p>
            <a:pPr lvl="3">
              <a:buFont typeface="Wingdings" panose="05000000000000000000" pitchFamily="2" charset="2"/>
              <a:buChar char="q"/>
            </a:pPr>
            <a:r>
              <a:rPr lang="en-US" sz="2600" b="1" dirty="0" err="1">
                <a:solidFill>
                  <a:schemeClr val="tx2"/>
                </a:solidFill>
              </a:rPr>
              <a:t>eTests</a:t>
            </a:r>
            <a:r>
              <a:rPr lang="en-US" sz="2600" b="1" dirty="0">
                <a:solidFill>
                  <a:schemeClr val="tx2"/>
                </a:solidFill>
              </a:rPr>
              <a:t> Coordinator Certification</a:t>
            </a:r>
          </a:p>
          <a:p>
            <a:pPr lvl="3">
              <a:buFont typeface="Wingdings" panose="05000000000000000000" pitchFamily="2" charset="2"/>
              <a:buChar char="q"/>
            </a:pPr>
            <a:r>
              <a:rPr lang="en-US" sz="2600" b="1" dirty="0" err="1">
                <a:solidFill>
                  <a:schemeClr val="tx2"/>
                </a:solidFill>
              </a:rPr>
              <a:t>eTests</a:t>
            </a:r>
            <a:r>
              <a:rPr lang="en-US" sz="2600" b="1" dirty="0">
                <a:solidFill>
                  <a:schemeClr val="tx2"/>
                </a:solidFill>
              </a:rPr>
              <a:t> Proctor Certification</a:t>
            </a:r>
          </a:p>
        </p:txBody>
      </p:sp>
      <p:sp>
        <p:nvSpPr>
          <p:cNvPr id="4" name="TextBox 3">
            <a:extLst>
              <a:ext uri="{FF2B5EF4-FFF2-40B4-BE49-F238E27FC236}">
                <a16:creationId xmlns:a16="http://schemas.microsoft.com/office/drawing/2014/main" id="{8F519724-F12C-421C-B209-2D431860C032}"/>
              </a:ext>
            </a:extLst>
          </p:cNvPr>
          <p:cNvSpPr txBox="1"/>
          <p:nvPr/>
        </p:nvSpPr>
        <p:spPr>
          <a:xfrm>
            <a:off x="1104899" y="1400783"/>
            <a:ext cx="10541669" cy="2123658"/>
          </a:xfrm>
          <a:prstGeom prst="rect">
            <a:avLst/>
          </a:prstGeom>
          <a:noFill/>
        </p:spPr>
        <p:txBody>
          <a:bodyPr wrap="square" rtlCol="0">
            <a:spAutoFit/>
          </a:bodyPr>
          <a:lstStyle/>
          <a:p>
            <a:pPr>
              <a:buFont typeface="Wingdings" panose="05000000000000000000" pitchFamily="2" charset="2"/>
              <a:buChar char="q"/>
            </a:pPr>
            <a:r>
              <a:rPr lang="en-US" b="1" dirty="0">
                <a:solidFill>
                  <a:schemeClr val="tx2"/>
                </a:solidFill>
              </a:rPr>
              <a:t> </a:t>
            </a:r>
            <a:r>
              <a:rPr lang="en-US" sz="2600" b="1" dirty="0">
                <a:solidFill>
                  <a:schemeClr val="tx2"/>
                </a:solidFill>
              </a:rPr>
              <a:t>1. Confirm system requirements for each online application</a:t>
            </a:r>
          </a:p>
          <a:p>
            <a:pPr lvl="3">
              <a:buFont typeface="Wingdings" panose="05000000000000000000" pitchFamily="2" charset="2"/>
              <a:buChar char="q"/>
            </a:pPr>
            <a:r>
              <a:rPr lang="en-US" sz="2600" b="1" dirty="0">
                <a:solidFill>
                  <a:schemeClr val="tx2"/>
                </a:solidFill>
              </a:rPr>
              <a:t>CASAS </a:t>
            </a:r>
            <a:r>
              <a:rPr lang="en-US" sz="2600" b="1" dirty="0" err="1">
                <a:solidFill>
                  <a:schemeClr val="tx2"/>
                </a:solidFill>
              </a:rPr>
              <a:t>eTests</a:t>
            </a:r>
            <a:r>
              <a:rPr lang="en-US" sz="2600" b="1" dirty="0">
                <a:solidFill>
                  <a:schemeClr val="tx2"/>
                </a:solidFill>
              </a:rPr>
              <a:t> Online </a:t>
            </a:r>
            <a:r>
              <a:rPr lang="en-US" sz="2600" b="1" dirty="0">
                <a:solidFill>
                  <a:schemeClr val="tx2"/>
                </a:solidFill>
                <a:hlinkClick r:id="rId3">
                  <a:extLst>
                    <a:ext uri="{A12FA001-AC4F-418D-AE19-62706E023703}">
                      <ahyp:hlinkClr xmlns:ahyp="http://schemas.microsoft.com/office/drawing/2018/hyperlinkcolor" val="tx"/>
                    </a:ext>
                  </a:extLst>
                </a:hlinkClick>
              </a:rPr>
              <a:t>System Requirements</a:t>
            </a:r>
            <a:endParaRPr lang="en-US" sz="2600" b="1" dirty="0">
              <a:solidFill>
                <a:schemeClr val="tx2"/>
              </a:solidFill>
            </a:endParaRPr>
          </a:p>
          <a:p>
            <a:pPr lvl="3">
              <a:buFont typeface="Wingdings" panose="05000000000000000000" pitchFamily="2" charset="2"/>
              <a:buChar char="q"/>
            </a:pPr>
            <a:r>
              <a:rPr lang="en-US" sz="2600" b="1" dirty="0" err="1">
                <a:solidFill>
                  <a:schemeClr val="tx2"/>
                </a:solidFill>
              </a:rPr>
              <a:t>TOPSpro</a:t>
            </a:r>
            <a:r>
              <a:rPr lang="en-US" sz="2600" b="1" dirty="0">
                <a:solidFill>
                  <a:schemeClr val="tx2"/>
                </a:solidFill>
              </a:rPr>
              <a:t> Enterprise Online </a:t>
            </a:r>
            <a:r>
              <a:rPr lang="en-US" sz="2600" b="1" dirty="0">
                <a:solidFill>
                  <a:schemeClr val="tx2"/>
                </a:solidFill>
                <a:hlinkClick r:id="rId4">
                  <a:extLst>
                    <a:ext uri="{A12FA001-AC4F-418D-AE19-62706E023703}">
                      <ahyp:hlinkClr xmlns:ahyp="http://schemas.microsoft.com/office/drawing/2018/hyperlinkcolor" val="tx"/>
                    </a:ext>
                  </a:extLst>
                </a:hlinkClick>
              </a:rPr>
              <a:t>System Requirements</a:t>
            </a:r>
            <a:endParaRPr lang="en-US" sz="2600" b="1" dirty="0">
              <a:solidFill>
                <a:schemeClr val="tx2"/>
              </a:solidFill>
            </a:endParaRPr>
          </a:p>
          <a:p>
            <a:endParaRPr lang="en-US" sz="2800" b="1" dirty="0">
              <a:solidFill>
                <a:schemeClr val="tx2"/>
              </a:solidFill>
            </a:endParaRPr>
          </a:p>
          <a:p>
            <a:r>
              <a:rPr lang="en-US" sz="2600" b="1" dirty="0">
                <a:solidFill>
                  <a:schemeClr val="tx2"/>
                </a:solidFill>
              </a:rPr>
              <a:t>At least one person per agency/site must complete the following:</a:t>
            </a:r>
          </a:p>
        </p:txBody>
      </p:sp>
    </p:spTree>
    <p:extLst>
      <p:ext uri="{BB962C8B-B14F-4D97-AF65-F5344CB8AC3E}">
        <p14:creationId xmlns:p14="http://schemas.microsoft.com/office/powerpoint/2010/main" val="18788838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AF0D538-32D2-4C19-AC75-C46142285A91}"/>
              </a:ext>
            </a:extLst>
          </p:cNvPr>
          <p:cNvSpPr>
            <a:spLocks noGrp="1"/>
          </p:cNvSpPr>
          <p:nvPr>
            <p:ph type="title"/>
          </p:nvPr>
        </p:nvSpPr>
        <p:spPr>
          <a:xfrm>
            <a:off x="1104900" y="76200"/>
            <a:ext cx="9980682" cy="1096962"/>
          </a:xfrm>
        </p:spPr>
        <p:txBody>
          <a:bodyPr>
            <a:normAutofit/>
          </a:bodyPr>
          <a:lstStyle/>
          <a:p>
            <a:r>
              <a:rPr lang="en-US" sz="4000" b="1" dirty="0">
                <a:solidFill>
                  <a:schemeClr val="tx2"/>
                </a:solidFill>
              </a:rPr>
              <a:t>Preparation for Administering </a:t>
            </a:r>
            <a:r>
              <a:rPr lang="en-US" sz="4000" b="1" dirty="0" err="1">
                <a:solidFill>
                  <a:schemeClr val="tx2"/>
                </a:solidFill>
              </a:rPr>
              <a:t>eTests</a:t>
            </a:r>
            <a:endParaRPr lang="en-US" sz="4000" b="1" dirty="0">
              <a:solidFill>
                <a:schemeClr val="tx2"/>
              </a:solidFill>
            </a:endParaRPr>
          </a:p>
        </p:txBody>
      </p:sp>
      <p:sp>
        <p:nvSpPr>
          <p:cNvPr id="4" name="TextBox 3">
            <a:extLst>
              <a:ext uri="{FF2B5EF4-FFF2-40B4-BE49-F238E27FC236}">
                <a16:creationId xmlns:a16="http://schemas.microsoft.com/office/drawing/2014/main" id="{288C08E7-60DE-4C11-9C4A-F8E1D2956BBC}"/>
              </a:ext>
            </a:extLst>
          </p:cNvPr>
          <p:cNvSpPr txBox="1"/>
          <p:nvPr/>
        </p:nvSpPr>
        <p:spPr>
          <a:xfrm>
            <a:off x="1104900" y="1595336"/>
            <a:ext cx="9980682" cy="954107"/>
          </a:xfrm>
          <a:prstGeom prst="rect">
            <a:avLst/>
          </a:prstGeom>
          <a:noFill/>
        </p:spPr>
        <p:txBody>
          <a:bodyPr wrap="square" rtlCol="0">
            <a:spAutoFit/>
          </a:bodyPr>
          <a:lstStyle/>
          <a:p>
            <a:r>
              <a:rPr lang="en-US" sz="2800" b="1" dirty="0">
                <a:solidFill>
                  <a:schemeClr val="tx2"/>
                </a:solidFill>
              </a:rPr>
              <a:t>Poll – Has anyone in your program completed steps 1 and 2 in preparation for receiving your TEUs?</a:t>
            </a:r>
          </a:p>
        </p:txBody>
      </p:sp>
    </p:spTree>
    <p:extLst>
      <p:ext uri="{BB962C8B-B14F-4D97-AF65-F5344CB8AC3E}">
        <p14:creationId xmlns:p14="http://schemas.microsoft.com/office/powerpoint/2010/main" val="221887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12" name="Rounded Rectangle 11"/>
          <p:cNvSpPr/>
          <p:nvPr/>
        </p:nvSpPr>
        <p:spPr>
          <a:xfrm>
            <a:off x="6315864" y="3767188"/>
            <a:ext cx="3843130" cy="2461334"/>
          </a:xfrm>
          <a:prstGeom prst="roundRect">
            <a:avLst/>
          </a:prstGeom>
          <a:solidFill>
            <a:schemeClr val="bg1">
              <a:lumMod val="95000"/>
            </a:schemeClr>
          </a:solidFill>
          <a:ln>
            <a:solidFill>
              <a:srgbClr val="4A66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3" name="Rounded Rectangle 12"/>
          <p:cNvSpPr/>
          <p:nvPr/>
        </p:nvSpPr>
        <p:spPr>
          <a:xfrm>
            <a:off x="1987824" y="3767188"/>
            <a:ext cx="3843130" cy="2461334"/>
          </a:xfrm>
          <a:prstGeom prst="roundRect">
            <a:avLst/>
          </a:prstGeom>
          <a:solidFill>
            <a:schemeClr val="bg1">
              <a:lumMod val="95000"/>
            </a:schemeClr>
          </a:solidFill>
          <a:ln>
            <a:solidFill>
              <a:srgbClr val="4A66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sz="half" idx="1"/>
          </p:nvPr>
        </p:nvSpPr>
        <p:spPr>
          <a:xfrm>
            <a:off x="2154424" y="4015407"/>
            <a:ext cx="3570891" cy="2175342"/>
          </a:xfrm>
        </p:spPr>
        <p:txBody>
          <a:bodyPr>
            <a:normAutofit/>
          </a:bodyPr>
          <a:lstStyle/>
          <a:p>
            <a:pPr marL="0" indent="0">
              <a:buNone/>
            </a:pPr>
            <a:r>
              <a:rPr lang="en-US" sz="2400" b="1" i="1" dirty="0"/>
              <a:t>CASAS eTests Online</a:t>
            </a:r>
            <a:r>
              <a:rPr lang="en-US" sz="2400" b="1" dirty="0"/>
              <a:t> </a:t>
            </a:r>
          </a:p>
          <a:p>
            <a:pPr marL="0" indent="0">
              <a:buNone/>
            </a:pPr>
            <a:r>
              <a:rPr lang="en-US" sz="2400" b="1" dirty="0"/>
              <a:t>Used to administer to tests. </a:t>
            </a:r>
          </a:p>
        </p:txBody>
      </p:sp>
      <p:sp>
        <p:nvSpPr>
          <p:cNvPr id="3" name="Content Placeholder 2"/>
          <p:cNvSpPr>
            <a:spLocks noGrp="1"/>
          </p:cNvSpPr>
          <p:nvPr>
            <p:ph sz="half" idx="2"/>
          </p:nvPr>
        </p:nvSpPr>
        <p:spPr>
          <a:xfrm>
            <a:off x="6497542" y="4015409"/>
            <a:ext cx="3578087" cy="2113018"/>
          </a:xfrm>
        </p:spPr>
        <p:txBody>
          <a:bodyPr>
            <a:normAutofit/>
          </a:bodyPr>
          <a:lstStyle/>
          <a:p>
            <a:pPr marL="0" indent="0">
              <a:spcBef>
                <a:spcPts val="1200"/>
              </a:spcBef>
              <a:spcAft>
                <a:spcPts val="1200"/>
              </a:spcAft>
              <a:buNone/>
            </a:pPr>
            <a:r>
              <a:rPr lang="en-US" sz="2400" b="1" i="1" dirty="0" err="1">
                <a:solidFill>
                  <a:schemeClr val="tx2"/>
                </a:solidFill>
              </a:rPr>
              <a:t>TOPSpro</a:t>
            </a:r>
            <a:r>
              <a:rPr lang="en-US" sz="2400" b="1" i="1" dirty="0">
                <a:solidFill>
                  <a:schemeClr val="tx2"/>
                </a:solidFill>
              </a:rPr>
              <a:t> Enterprise</a:t>
            </a:r>
          </a:p>
          <a:p>
            <a:pPr marL="0" indent="0">
              <a:spcBef>
                <a:spcPts val="1200"/>
              </a:spcBef>
              <a:spcAft>
                <a:spcPts val="1800"/>
              </a:spcAft>
              <a:buNone/>
            </a:pPr>
            <a:r>
              <a:rPr lang="en-US" sz="2400" b="1" dirty="0">
                <a:solidFill>
                  <a:schemeClr val="tx2"/>
                </a:solidFill>
              </a:rPr>
              <a:t>Used to manage data and user access, retrieve test results and generate reports.</a:t>
            </a:r>
          </a:p>
        </p:txBody>
      </p:sp>
      <p:sp>
        <p:nvSpPr>
          <p:cNvPr id="4" name="Footer Placeholder 3"/>
          <p:cNvSpPr>
            <a:spLocks noGrp="1"/>
          </p:cNvSpPr>
          <p:nvPr>
            <p:ph type="ftr" sz="quarter" idx="3"/>
          </p:nvPr>
        </p:nvSpPr>
        <p:spPr>
          <a:xfrm>
            <a:off x="304802" y="6459788"/>
            <a:ext cx="607694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cap="none"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Module 2: CASAS eTests Implementation</a:t>
            </a:r>
            <a:endParaRPr lang="en-US" dirty="0"/>
          </a:p>
        </p:txBody>
      </p:sp>
      <p:sp>
        <p:nvSpPr>
          <p:cNvPr id="5" name="Title 4"/>
          <p:cNvSpPr>
            <a:spLocks noGrp="1"/>
          </p:cNvSpPr>
          <p:nvPr>
            <p:ph type="title"/>
          </p:nvPr>
        </p:nvSpPr>
        <p:spPr/>
        <p:txBody>
          <a:bodyPr>
            <a:normAutofit/>
          </a:bodyPr>
          <a:lstStyle/>
          <a:p>
            <a:r>
              <a:rPr lang="en-US" sz="4000" b="1" dirty="0">
                <a:solidFill>
                  <a:schemeClr val="tx2"/>
                </a:solidFill>
              </a:rPr>
              <a:t>Step 1. System Requirements</a:t>
            </a:r>
          </a:p>
        </p:txBody>
      </p:sp>
      <p:grpSp>
        <p:nvGrpSpPr>
          <p:cNvPr id="6" name="Group 5"/>
          <p:cNvGrpSpPr/>
          <p:nvPr/>
        </p:nvGrpSpPr>
        <p:grpSpPr>
          <a:xfrm>
            <a:off x="2284258" y="1648577"/>
            <a:ext cx="7654648" cy="1191762"/>
            <a:chOff x="760258" y="2381241"/>
            <a:chExt cx="7654648" cy="1191762"/>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258" y="2455066"/>
              <a:ext cx="2743200" cy="111793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8746" y="2381241"/>
              <a:ext cx="3566160" cy="1116563"/>
            </a:xfrm>
            <a:prstGeom prst="rect">
              <a:avLst/>
            </a:prstGeom>
          </p:spPr>
        </p:pic>
        <p:sp>
          <p:nvSpPr>
            <p:cNvPr id="9" name="Cross 8"/>
            <p:cNvSpPr/>
            <p:nvPr/>
          </p:nvSpPr>
          <p:spPr>
            <a:xfrm>
              <a:off x="4008211" y="2710922"/>
              <a:ext cx="457200" cy="457200"/>
            </a:xfrm>
            <a:prstGeom prst="plus">
              <a:avLst/>
            </a:prstGeom>
            <a:solidFill>
              <a:srgbClr val="4A66AC"/>
            </a:solidFill>
            <a:ln>
              <a:solidFill>
                <a:srgbClr val="4A66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ight Arrow 13"/>
          <p:cNvSpPr/>
          <p:nvPr/>
        </p:nvSpPr>
        <p:spPr>
          <a:xfrm rot="5400000">
            <a:off x="3338827" y="3026664"/>
            <a:ext cx="1141123" cy="381000"/>
          </a:xfrm>
          <a:prstGeom prst="rightArrow">
            <a:avLst/>
          </a:prstGeom>
          <a:solidFill>
            <a:srgbClr val="4A66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5400000">
            <a:off x="7666868" y="3023080"/>
            <a:ext cx="1141123" cy="381000"/>
          </a:xfrm>
          <a:prstGeom prst="rightArrow">
            <a:avLst/>
          </a:prstGeom>
          <a:solidFill>
            <a:srgbClr val="4A66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72362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b="1" dirty="0">
                <a:solidFill>
                  <a:schemeClr val="tx2"/>
                </a:solidFill>
              </a:rPr>
              <a:t>Step 2. Agreement &amp; Certifications</a:t>
            </a:r>
          </a:p>
        </p:txBody>
      </p:sp>
      <p:sp>
        <p:nvSpPr>
          <p:cNvPr id="9" name="Content Placeholder 8"/>
          <p:cNvSpPr>
            <a:spLocks noGrp="1"/>
          </p:cNvSpPr>
          <p:nvPr>
            <p:ph idx="1"/>
          </p:nvPr>
        </p:nvSpPr>
        <p:spPr>
          <a:xfrm>
            <a:off x="1104900" y="1331612"/>
            <a:ext cx="9980682" cy="5450187"/>
          </a:xfrm>
        </p:spPr>
        <p:txBody>
          <a:bodyPr>
            <a:normAutofit/>
          </a:bodyPr>
          <a:lstStyle/>
          <a:p>
            <a:r>
              <a:rPr lang="en-ZA" sz="2400" b="1" dirty="0">
                <a:solidFill>
                  <a:schemeClr val="tx2"/>
                </a:solidFill>
              </a:rPr>
              <a:t>CASAS Implementation Agreement for New Agencies</a:t>
            </a:r>
          </a:p>
          <a:p>
            <a:pPr lvl="1"/>
            <a:r>
              <a:rPr lang="en-ZA" sz="2400" b="1" dirty="0">
                <a:solidFill>
                  <a:schemeClr val="tx2"/>
                </a:solidFill>
              </a:rPr>
              <a:t>15 minutes</a:t>
            </a:r>
          </a:p>
          <a:p>
            <a:pPr lvl="1"/>
            <a:r>
              <a:rPr lang="en-ZA" sz="2400" b="1" dirty="0">
                <a:solidFill>
                  <a:schemeClr val="tx2"/>
                </a:solidFill>
              </a:rPr>
              <a:t>Submitted by Program Director/Administrator who becomes the Main Point-of-Contact (MPOC) for your agency</a:t>
            </a:r>
          </a:p>
          <a:p>
            <a:pPr lvl="1"/>
            <a:r>
              <a:rPr lang="en-ZA" sz="2400" b="1" dirty="0">
                <a:solidFill>
                  <a:schemeClr val="tx2"/>
                </a:solidFill>
              </a:rPr>
              <a:t>MPOC identifies the Data Manager (DM) for your online account</a:t>
            </a:r>
          </a:p>
          <a:p>
            <a:r>
              <a:rPr lang="en-ZA" sz="2400" b="1" dirty="0">
                <a:solidFill>
                  <a:schemeClr val="tx2"/>
                </a:solidFill>
              </a:rPr>
              <a:t>eTests Coordinator Certification</a:t>
            </a:r>
          </a:p>
          <a:p>
            <a:pPr lvl="1"/>
            <a:r>
              <a:rPr lang="en-ZA" sz="2400" b="1" dirty="0">
                <a:solidFill>
                  <a:schemeClr val="tx2"/>
                </a:solidFill>
              </a:rPr>
              <a:t>30-45 min</a:t>
            </a:r>
          </a:p>
          <a:p>
            <a:pPr lvl="1"/>
            <a:r>
              <a:rPr lang="en-ZA" sz="2400" b="1" dirty="0">
                <a:solidFill>
                  <a:schemeClr val="tx2"/>
                </a:solidFill>
              </a:rPr>
              <a:t>Completed by anyone coordinating online testing at one or multiple site locations</a:t>
            </a:r>
          </a:p>
          <a:p>
            <a:r>
              <a:rPr lang="en-ZA" sz="2400" b="1" dirty="0">
                <a:solidFill>
                  <a:schemeClr val="tx2"/>
                </a:solidFill>
              </a:rPr>
              <a:t>eTests Proctor Certification </a:t>
            </a:r>
          </a:p>
          <a:p>
            <a:pPr lvl="1"/>
            <a:r>
              <a:rPr lang="en-ZA" sz="2400" b="1" dirty="0">
                <a:solidFill>
                  <a:schemeClr val="tx2"/>
                </a:solidFill>
              </a:rPr>
              <a:t>30-45 min</a:t>
            </a:r>
          </a:p>
          <a:p>
            <a:pPr lvl="1"/>
            <a:r>
              <a:rPr lang="en-ZA" sz="2400" b="1" dirty="0">
                <a:solidFill>
                  <a:schemeClr val="tx2"/>
                </a:solidFill>
              </a:rPr>
              <a:t>Completed by anyone administering online tests</a:t>
            </a:r>
            <a:endParaRPr lang="en-US" sz="2400" b="1" dirty="0">
              <a:solidFill>
                <a:schemeClr val="tx2"/>
              </a:solidFill>
            </a:endParaRPr>
          </a:p>
          <a:p>
            <a:endParaRPr lang="en-US" dirty="0"/>
          </a:p>
        </p:txBody>
      </p:sp>
    </p:spTree>
    <p:extLst>
      <p:ext uri="{BB962C8B-B14F-4D97-AF65-F5344CB8AC3E}">
        <p14:creationId xmlns:p14="http://schemas.microsoft.com/office/powerpoint/2010/main" val="14080556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Step 2. Data Manager Responsibilities </a:t>
            </a:r>
          </a:p>
        </p:txBody>
      </p:sp>
      <p:sp>
        <p:nvSpPr>
          <p:cNvPr id="3" name="Content Placeholder 2"/>
          <p:cNvSpPr>
            <a:spLocks noGrp="1"/>
          </p:cNvSpPr>
          <p:nvPr>
            <p:ph idx="1"/>
          </p:nvPr>
        </p:nvSpPr>
        <p:spPr>
          <a:xfrm>
            <a:off x="1104900" y="1600200"/>
            <a:ext cx="9982200" cy="3185809"/>
          </a:xfrm>
        </p:spPr>
        <p:txBody>
          <a:bodyPr>
            <a:normAutofit/>
          </a:bodyPr>
          <a:lstStyle/>
          <a:p>
            <a:r>
              <a:rPr lang="en-US" sz="3200" b="1" dirty="0">
                <a:solidFill>
                  <a:schemeClr val="tx2"/>
                </a:solidFill>
              </a:rPr>
              <a:t>The Data Manager</a:t>
            </a:r>
          </a:p>
          <a:p>
            <a:pPr lvl="1"/>
            <a:r>
              <a:rPr lang="en-US" sz="3200" b="1" dirty="0">
                <a:solidFill>
                  <a:schemeClr val="tx2"/>
                </a:solidFill>
              </a:rPr>
              <a:t>Manages your online account data</a:t>
            </a:r>
          </a:p>
          <a:p>
            <a:pPr lvl="1"/>
            <a:r>
              <a:rPr lang="en-US" sz="3200" b="1" dirty="0">
                <a:solidFill>
                  <a:schemeClr val="tx2"/>
                </a:solidFill>
              </a:rPr>
              <a:t>Adds users, sites, teachers and classes</a:t>
            </a:r>
          </a:p>
          <a:p>
            <a:pPr lvl="1"/>
            <a:r>
              <a:rPr lang="en-US" sz="3200" b="1" dirty="0">
                <a:solidFill>
                  <a:schemeClr val="tx2"/>
                </a:solidFill>
              </a:rPr>
              <a:t>Manages user access to TE and/or eTests</a:t>
            </a:r>
          </a:p>
          <a:p>
            <a:pPr lvl="1"/>
            <a:r>
              <a:rPr lang="en-US" sz="3200" b="1" dirty="0">
                <a:solidFill>
                  <a:schemeClr val="tx2"/>
                </a:solidFill>
              </a:rPr>
              <a:t>Reports outcomes</a:t>
            </a:r>
            <a:endParaRPr lang="en-US" sz="3200" dirty="0"/>
          </a:p>
          <a:p>
            <a:pPr marL="403225" lvl="1" indent="0">
              <a:buNone/>
            </a:pPr>
            <a:endParaRPr lang="en-US" sz="1800" dirty="0"/>
          </a:p>
        </p:txBody>
      </p:sp>
    </p:spTree>
    <p:extLst>
      <p:ext uri="{BB962C8B-B14F-4D97-AF65-F5344CB8AC3E}">
        <p14:creationId xmlns:p14="http://schemas.microsoft.com/office/powerpoint/2010/main" val="27886958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Step 2. </a:t>
            </a:r>
            <a:r>
              <a:rPr lang="en-US" sz="4000" b="1" dirty="0" err="1">
                <a:solidFill>
                  <a:schemeClr val="tx2"/>
                </a:solidFill>
              </a:rPr>
              <a:t>eTests</a:t>
            </a:r>
            <a:r>
              <a:rPr lang="en-US" sz="4000" b="1" dirty="0">
                <a:solidFill>
                  <a:schemeClr val="tx2"/>
                </a:solidFill>
              </a:rPr>
              <a:t> Coordinator Responsibilities</a:t>
            </a:r>
          </a:p>
        </p:txBody>
      </p:sp>
      <p:sp>
        <p:nvSpPr>
          <p:cNvPr id="3" name="Content Placeholder 2"/>
          <p:cNvSpPr>
            <a:spLocks noGrp="1"/>
          </p:cNvSpPr>
          <p:nvPr>
            <p:ph idx="1"/>
          </p:nvPr>
        </p:nvSpPr>
        <p:spPr>
          <a:xfrm>
            <a:off x="1103382" y="1369194"/>
            <a:ext cx="9982200" cy="5181600"/>
          </a:xfrm>
        </p:spPr>
        <p:txBody>
          <a:bodyPr>
            <a:noAutofit/>
          </a:bodyPr>
          <a:lstStyle/>
          <a:p>
            <a:pPr marL="514350" indent="-514350">
              <a:buFont typeface="+mj-lt"/>
              <a:buAutoNum type="arabicParenR"/>
            </a:pPr>
            <a:r>
              <a:rPr lang="en-US" b="1" dirty="0">
                <a:solidFill>
                  <a:schemeClr val="tx2"/>
                </a:solidFill>
              </a:rPr>
              <a:t>Coordinates station registration</a:t>
            </a:r>
          </a:p>
          <a:p>
            <a:pPr marL="866775" lvl="3" indent="-342900">
              <a:buFont typeface="Courier New" panose="02070309020205020404" pitchFamily="49" charset="0"/>
              <a:buChar char="o"/>
            </a:pPr>
            <a:r>
              <a:rPr lang="en-US" sz="2000" dirty="0">
                <a:solidFill>
                  <a:schemeClr val="tx2"/>
                </a:solidFill>
              </a:rPr>
              <a:t>Identifies computers to register for </a:t>
            </a:r>
            <a:r>
              <a:rPr lang="en-US" sz="2000" dirty="0" err="1">
                <a:solidFill>
                  <a:schemeClr val="tx2"/>
                </a:solidFill>
              </a:rPr>
              <a:t>eTesting</a:t>
            </a:r>
            <a:r>
              <a:rPr lang="en-US" sz="2000" dirty="0">
                <a:solidFill>
                  <a:schemeClr val="tx2"/>
                </a:solidFill>
              </a:rPr>
              <a:t> in each lab at each site</a:t>
            </a:r>
          </a:p>
          <a:p>
            <a:pPr marL="866775" lvl="3" indent="-342900">
              <a:buFont typeface="Courier New" panose="02070309020205020404" pitchFamily="49" charset="0"/>
              <a:buChar char="o"/>
            </a:pPr>
            <a:r>
              <a:rPr lang="en-US" sz="2000" dirty="0">
                <a:solidFill>
                  <a:schemeClr val="tx2"/>
                </a:solidFill>
              </a:rPr>
              <a:t>Coordinates station registration by two certified </a:t>
            </a:r>
            <a:r>
              <a:rPr lang="en-US" sz="2000" dirty="0" err="1">
                <a:solidFill>
                  <a:schemeClr val="tx2"/>
                </a:solidFill>
              </a:rPr>
              <a:t>eTests</a:t>
            </a:r>
            <a:r>
              <a:rPr lang="en-US" sz="2000" dirty="0">
                <a:solidFill>
                  <a:schemeClr val="tx2"/>
                </a:solidFill>
              </a:rPr>
              <a:t> users</a:t>
            </a:r>
          </a:p>
          <a:p>
            <a:pPr marL="514350" indent="-514350">
              <a:spcBef>
                <a:spcPts val="400"/>
              </a:spcBef>
              <a:buFont typeface="+mj-lt"/>
              <a:buAutoNum type="arabicParenR"/>
            </a:pPr>
            <a:r>
              <a:rPr lang="en-US" b="1" dirty="0">
                <a:solidFill>
                  <a:schemeClr val="tx2"/>
                </a:solidFill>
              </a:rPr>
              <a:t>Customizes default testing session templates</a:t>
            </a:r>
          </a:p>
          <a:p>
            <a:pPr marL="866775" lvl="3" indent="-342900">
              <a:spcBef>
                <a:spcPts val="400"/>
              </a:spcBef>
              <a:buFont typeface="Courier New" panose="02070309020205020404" pitchFamily="49" charset="0"/>
              <a:buChar char="o"/>
            </a:pPr>
            <a:r>
              <a:rPr lang="en-US" sz="2000" dirty="0">
                <a:solidFill>
                  <a:schemeClr val="tx2"/>
                </a:solidFill>
              </a:rPr>
              <a:t>Ensures test series comply with local or state Assessment Policy</a:t>
            </a:r>
          </a:p>
          <a:p>
            <a:pPr marL="866775" lvl="3" indent="-342900">
              <a:spcBef>
                <a:spcPts val="400"/>
              </a:spcBef>
              <a:buFont typeface="Courier New" panose="02070309020205020404" pitchFamily="49" charset="0"/>
              <a:buChar char="o"/>
            </a:pPr>
            <a:r>
              <a:rPr lang="en-US" sz="2000" dirty="0">
                <a:solidFill>
                  <a:schemeClr val="tx2"/>
                </a:solidFill>
              </a:rPr>
              <a:t>Confirms data collection needs for local, state, or federal accountability</a:t>
            </a:r>
          </a:p>
          <a:p>
            <a:pPr marL="514350" indent="-514350">
              <a:spcBef>
                <a:spcPts val="400"/>
              </a:spcBef>
              <a:buFont typeface="+mj-lt"/>
              <a:buAutoNum type="arabicParenR"/>
            </a:pPr>
            <a:r>
              <a:rPr lang="en-US" b="1" dirty="0">
                <a:solidFill>
                  <a:schemeClr val="tx2"/>
                </a:solidFill>
              </a:rPr>
              <a:t>Selects sets of testing sessions per program</a:t>
            </a:r>
          </a:p>
          <a:p>
            <a:pPr marL="866775" lvl="3" indent="-342900">
              <a:spcBef>
                <a:spcPts val="400"/>
              </a:spcBef>
              <a:buFont typeface="Courier New" panose="02070309020205020404" pitchFamily="49" charset="0"/>
              <a:buChar char="o"/>
            </a:pPr>
            <a:r>
              <a:rPr lang="en-US" sz="2000" dirty="0">
                <a:solidFill>
                  <a:schemeClr val="tx2"/>
                </a:solidFill>
              </a:rPr>
              <a:t>Replicates sessions to each site for proctors to administer tests</a:t>
            </a:r>
          </a:p>
          <a:p>
            <a:pPr marL="866775" lvl="3" indent="-342900">
              <a:spcBef>
                <a:spcPts val="400"/>
              </a:spcBef>
              <a:buFont typeface="Courier New" panose="02070309020205020404" pitchFamily="49" charset="0"/>
              <a:buChar char="o"/>
            </a:pPr>
            <a:r>
              <a:rPr lang="en-US" sz="2000" dirty="0">
                <a:solidFill>
                  <a:schemeClr val="tx2"/>
                </a:solidFill>
              </a:rPr>
              <a:t>Assigns sets of sessions per lab at each site location</a:t>
            </a:r>
          </a:p>
          <a:p>
            <a:pPr marL="514350" indent="-514350">
              <a:spcBef>
                <a:spcPts val="400"/>
              </a:spcBef>
              <a:buFont typeface="+mj-lt"/>
              <a:buAutoNum type="arabicParenR"/>
            </a:pPr>
            <a:r>
              <a:rPr lang="en-US" b="1" dirty="0">
                <a:solidFill>
                  <a:schemeClr val="tx2"/>
                </a:solidFill>
              </a:rPr>
              <a:t>Coordinates a trial run in each lab at each site</a:t>
            </a:r>
          </a:p>
          <a:p>
            <a:pPr marL="866775" lvl="3" indent="-342900">
              <a:spcBef>
                <a:spcPts val="400"/>
              </a:spcBef>
              <a:buFont typeface="Courier New" panose="02070309020205020404" pitchFamily="49" charset="0"/>
              <a:buChar char="o"/>
            </a:pPr>
            <a:r>
              <a:rPr lang="en-US" sz="2000" dirty="0">
                <a:solidFill>
                  <a:schemeClr val="tx2"/>
                </a:solidFill>
              </a:rPr>
              <a:t>Ensures staff are appropriately trained</a:t>
            </a:r>
          </a:p>
          <a:p>
            <a:pPr marL="866775" lvl="3" indent="-342900">
              <a:buFont typeface="Courier New" panose="02070309020205020404" pitchFamily="49" charset="0"/>
              <a:buChar char="o"/>
            </a:pPr>
            <a:r>
              <a:rPr lang="en-US" sz="2000" dirty="0">
                <a:solidFill>
                  <a:schemeClr val="tx2"/>
                </a:solidFill>
              </a:rPr>
              <a:t>Confirms successful test delivery before going live</a:t>
            </a:r>
          </a:p>
          <a:p>
            <a:pPr marL="514350" indent="-514350">
              <a:spcBef>
                <a:spcPts val="400"/>
              </a:spcBef>
              <a:buFont typeface="+mj-lt"/>
              <a:buAutoNum type="arabicParenR"/>
            </a:pPr>
            <a:r>
              <a:rPr lang="en-US" b="1" dirty="0">
                <a:solidFill>
                  <a:schemeClr val="tx2"/>
                </a:solidFill>
              </a:rPr>
              <a:t>Coordinates ongoing testing at one or multiple sites</a:t>
            </a:r>
          </a:p>
          <a:p>
            <a:pPr marL="866775" lvl="3" indent="-342900">
              <a:spcBef>
                <a:spcPts val="400"/>
              </a:spcBef>
              <a:buFont typeface="Courier New" panose="02070309020205020404" pitchFamily="49" charset="0"/>
              <a:buChar char="o"/>
            </a:pPr>
            <a:r>
              <a:rPr lang="en-US" sz="2000" dirty="0">
                <a:solidFill>
                  <a:schemeClr val="tx2"/>
                </a:solidFill>
              </a:rPr>
              <a:t>Ensures all proctors are certified </a:t>
            </a:r>
            <a:r>
              <a:rPr lang="en-US" sz="2000" dirty="0" err="1">
                <a:solidFill>
                  <a:schemeClr val="tx2"/>
                </a:solidFill>
              </a:rPr>
              <a:t>eTests</a:t>
            </a:r>
            <a:r>
              <a:rPr lang="en-US" sz="2000" dirty="0">
                <a:solidFill>
                  <a:schemeClr val="tx2"/>
                </a:solidFill>
              </a:rPr>
              <a:t> proctors</a:t>
            </a:r>
          </a:p>
          <a:p>
            <a:pPr marL="866775" lvl="3" indent="-342900">
              <a:buFont typeface="Courier New" panose="02070309020205020404" pitchFamily="49" charset="0"/>
              <a:buChar char="o"/>
            </a:pPr>
            <a:r>
              <a:rPr lang="en-US" sz="2000" dirty="0">
                <a:solidFill>
                  <a:schemeClr val="tx2"/>
                </a:solidFill>
              </a:rPr>
              <a:t>Ensures adherence to test security &amp; testing code of ethics</a:t>
            </a:r>
          </a:p>
        </p:txBody>
      </p:sp>
    </p:spTree>
    <p:extLst>
      <p:ext uri="{BB962C8B-B14F-4D97-AF65-F5344CB8AC3E}">
        <p14:creationId xmlns:p14="http://schemas.microsoft.com/office/powerpoint/2010/main" val="22588234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Step 2. </a:t>
            </a:r>
            <a:r>
              <a:rPr lang="en-US" sz="4000" b="1" dirty="0" err="1">
                <a:solidFill>
                  <a:schemeClr val="tx2"/>
                </a:solidFill>
              </a:rPr>
              <a:t>eTests</a:t>
            </a:r>
            <a:r>
              <a:rPr lang="en-US" sz="4000" b="1" dirty="0">
                <a:solidFill>
                  <a:schemeClr val="tx2"/>
                </a:solidFill>
              </a:rPr>
              <a:t> Proctor Responsibilities</a:t>
            </a:r>
          </a:p>
        </p:txBody>
      </p:sp>
      <p:sp>
        <p:nvSpPr>
          <p:cNvPr id="3" name="Content Placeholder 2"/>
          <p:cNvSpPr>
            <a:spLocks noGrp="1"/>
          </p:cNvSpPr>
          <p:nvPr>
            <p:ph idx="1"/>
          </p:nvPr>
        </p:nvSpPr>
        <p:spPr>
          <a:xfrm>
            <a:off x="1104900" y="1236647"/>
            <a:ext cx="9982200" cy="5398851"/>
          </a:xfrm>
        </p:spPr>
        <p:txBody>
          <a:bodyPr>
            <a:noAutofit/>
          </a:bodyPr>
          <a:lstStyle/>
          <a:p>
            <a:pPr marL="457200" indent="-514350">
              <a:buFont typeface="+mj-lt"/>
              <a:buAutoNum type="arabicParenR"/>
            </a:pPr>
            <a:r>
              <a:rPr lang="en-US" b="1" dirty="0">
                <a:solidFill>
                  <a:schemeClr val="tx2"/>
                </a:solidFill>
              </a:rPr>
              <a:t>Prepare to Test</a:t>
            </a:r>
          </a:p>
          <a:p>
            <a:pPr lvl="1">
              <a:buFont typeface="Courier New" panose="02070309020205020404" pitchFamily="49" charset="0"/>
              <a:buChar char="o"/>
            </a:pPr>
            <a:r>
              <a:rPr lang="en-US" sz="2000" dirty="0">
                <a:solidFill>
                  <a:schemeClr val="tx2"/>
                </a:solidFill>
              </a:rPr>
              <a:t>SIGNS IN &amp; STARTS testing sessions at proctor station</a:t>
            </a:r>
          </a:p>
          <a:p>
            <a:pPr lvl="1">
              <a:buFont typeface="Courier New" panose="02070309020205020404" pitchFamily="49" charset="0"/>
              <a:buChar char="o"/>
            </a:pPr>
            <a:r>
              <a:rPr lang="en-US" sz="2000" dirty="0">
                <a:solidFill>
                  <a:schemeClr val="tx2"/>
                </a:solidFill>
              </a:rPr>
              <a:t>OPENS eTests application at testing stations</a:t>
            </a:r>
          </a:p>
          <a:p>
            <a:pPr lvl="1">
              <a:buFont typeface="Courier New" panose="02070309020205020404" pitchFamily="49" charset="0"/>
              <a:buChar char="o"/>
            </a:pPr>
            <a:r>
              <a:rPr lang="en-US" sz="2000" dirty="0">
                <a:solidFill>
                  <a:schemeClr val="tx2"/>
                </a:solidFill>
              </a:rPr>
              <a:t>ADDS stations to sessions matching testing purpose</a:t>
            </a:r>
          </a:p>
          <a:p>
            <a:pPr marL="514350" indent="-514350">
              <a:spcBef>
                <a:spcPts val="600"/>
              </a:spcBef>
              <a:buFont typeface="+mj-lt"/>
              <a:buAutoNum type="arabicParenR"/>
            </a:pPr>
            <a:r>
              <a:rPr lang="en-US" b="1" dirty="0">
                <a:solidFill>
                  <a:schemeClr val="tx2"/>
                </a:solidFill>
              </a:rPr>
              <a:t>Begin to Test</a:t>
            </a:r>
          </a:p>
          <a:p>
            <a:pPr lvl="1">
              <a:buFont typeface="Courier New" panose="02070309020205020404" pitchFamily="49" charset="0"/>
              <a:buChar char="o"/>
            </a:pPr>
            <a:r>
              <a:rPr lang="en-US" sz="2000" dirty="0">
                <a:solidFill>
                  <a:schemeClr val="tx2"/>
                </a:solidFill>
              </a:rPr>
              <a:t>Assists examinees entering demographics</a:t>
            </a:r>
          </a:p>
          <a:p>
            <a:pPr lvl="1">
              <a:buFont typeface="Courier New" panose="02070309020205020404" pitchFamily="49" charset="0"/>
              <a:buChar char="o"/>
            </a:pPr>
            <a:r>
              <a:rPr lang="en-US" sz="2000" dirty="0">
                <a:solidFill>
                  <a:schemeClr val="tx2"/>
                </a:solidFill>
              </a:rPr>
              <a:t>Helps examinees understand test delivery</a:t>
            </a:r>
          </a:p>
          <a:p>
            <a:pPr lvl="1">
              <a:buFont typeface="Courier New" panose="02070309020205020404" pitchFamily="49" charset="0"/>
              <a:buChar char="o"/>
            </a:pPr>
            <a:r>
              <a:rPr lang="en-US" sz="2000" dirty="0">
                <a:solidFill>
                  <a:schemeClr val="tx2"/>
                </a:solidFill>
              </a:rPr>
              <a:t>Directs examinees to begin the test </a:t>
            </a:r>
          </a:p>
          <a:p>
            <a:pPr marL="514350" indent="-514350">
              <a:spcBef>
                <a:spcPts val="600"/>
              </a:spcBef>
              <a:buFont typeface="+mj-lt"/>
              <a:buAutoNum type="arabicParenR"/>
            </a:pPr>
            <a:r>
              <a:rPr lang="en-US" b="1" dirty="0">
                <a:solidFill>
                  <a:schemeClr val="tx2"/>
                </a:solidFill>
              </a:rPr>
              <a:t>During the Test</a:t>
            </a:r>
          </a:p>
          <a:p>
            <a:pPr lvl="1">
              <a:buFont typeface="Courier New" panose="02070309020205020404" pitchFamily="49" charset="0"/>
              <a:buChar char="o"/>
            </a:pPr>
            <a:r>
              <a:rPr lang="en-US" sz="2000" dirty="0">
                <a:solidFill>
                  <a:schemeClr val="tx2"/>
                </a:solidFill>
              </a:rPr>
              <a:t>Supervises examinees at each station</a:t>
            </a:r>
          </a:p>
          <a:p>
            <a:pPr lvl="1">
              <a:buFont typeface="Courier New" panose="02070309020205020404" pitchFamily="49" charset="0"/>
              <a:buChar char="o"/>
            </a:pPr>
            <a:r>
              <a:rPr lang="en-US" sz="2000" dirty="0">
                <a:solidFill>
                  <a:schemeClr val="tx2"/>
                </a:solidFill>
              </a:rPr>
              <a:t>Maintains test security and examinee confidentiality</a:t>
            </a:r>
          </a:p>
          <a:p>
            <a:pPr lvl="1">
              <a:buFont typeface="Courier New" panose="02070309020205020404" pitchFamily="49" charset="0"/>
              <a:buChar char="o"/>
            </a:pPr>
            <a:r>
              <a:rPr lang="en-US" sz="2000" dirty="0">
                <a:solidFill>
                  <a:schemeClr val="tx2"/>
                </a:solidFill>
              </a:rPr>
              <a:t>Adheres to testing code of ethics</a:t>
            </a:r>
          </a:p>
          <a:p>
            <a:pPr marL="514350" indent="-514350">
              <a:spcBef>
                <a:spcPts val="600"/>
              </a:spcBef>
              <a:buFont typeface="+mj-lt"/>
              <a:buAutoNum type="arabicParenR"/>
            </a:pPr>
            <a:r>
              <a:rPr lang="en-US" b="1" dirty="0">
                <a:solidFill>
                  <a:schemeClr val="tx2"/>
                </a:solidFill>
              </a:rPr>
              <a:t>After the Test</a:t>
            </a:r>
          </a:p>
          <a:p>
            <a:pPr lvl="1">
              <a:buFont typeface="Courier New" panose="02070309020205020404" pitchFamily="49" charset="0"/>
              <a:buChar char="o"/>
            </a:pPr>
            <a:r>
              <a:rPr lang="en-US" sz="2000" dirty="0">
                <a:solidFill>
                  <a:schemeClr val="tx2"/>
                </a:solidFill>
              </a:rPr>
              <a:t>EXITS eTests application at testing stations</a:t>
            </a:r>
          </a:p>
          <a:p>
            <a:pPr lvl="1">
              <a:buFont typeface="Courier New" panose="02070309020205020404" pitchFamily="49" charset="0"/>
              <a:buChar char="o"/>
            </a:pPr>
            <a:r>
              <a:rPr lang="en-US" sz="2000" dirty="0">
                <a:solidFill>
                  <a:schemeClr val="tx2"/>
                </a:solidFill>
              </a:rPr>
              <a:t>STOPS testing sessions at proctor station</a:t>
            </a:r>
          </a:p>
          <a:p>
            <a:pPr lvl="1">
              <a:buFont typeface="Courier New" panose="02070309020205020404" pitchFamily="49" charset="0"/>
              <a:buChar char="o"/>
            </a:pPr>
            <a:r>
              <a:rPr lang="en-US" sz="2000" dirty="0">
                <a:solidFill>
                  <a:schemeClr val="tx2"/>
                </a:solidFill>
              </a:rPr>
              <a:t>LOGS OUT &amp; EXITS eTests application at proctor station</a:t>
            </a:r>
          </a:p>
        </p:txBody>
      </p:sp>
    </p:spTree>
    <p:extLst>
      <p:ext uri="{BB962C8B-B14F-4D97-AF65-F5344CB8AC3E}">
        <p14:creationId xmlns:p14="http://schemas.microsoft.com/office/powerpoint/2010/main" val="28598766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Step 3. Order Your </a:t>
            </a:r>
            <a:r>
              <a:rPr lang="en-US" sz="4000" b="1" dirty="0" err="1">
                <a:solidFill>
                  <a:schemeClr val="tx2"/>
                </a:solidFill>
              </a:rPr>
              <a:t>eTests</a:t>
            </a:r>
            <a:endParaRPr lang="en-US" sz="4000" b="1" dirty="0">
              <a:solidFill>
                <a:schemeClr val="tx2"/>
              </a:solidFill>
            </a:endParaRPr>
          </a:p>
        </p:txBody>
      </p:sp>
      <p:sp>
        <p:nvSpPr>
          <p:cNvPr id="3" name="Content Placeholder 2"/>
          <p:cNvSpPr>
            <a:spLocks noGrp="1"/>
          </p:cNvSpPr>
          <p:nvPr>
            <p:ph idx="1"/>
          </p:nvPr>
        </p:nvSpPr>
        <p:spPr>
          <a:xfrm>
            <a:off x="1104900" y="1331613"/>
            <a:ext cx="9980682" cy="4837176"/>
          </a:xfrm>
        </p:spPr>
        <p:txBody>
          <a:bodyPr>
            <a:noAutofit/>
          </a:bodyPr>
          <a:lstStyle/>
          <a:p>
            <a:r>
              <a:rPr lang="en-US" sz="2800" b="1" dirty="0">
                <a:solidFill>
                  <a:schemeClr val="tx2"/>
                </a:solidFill>
              </a:rPr>
              <a:t>If you do not already have them, you should order Test Administration Manuals (TAMs) for each test series and modality that you intend to administer via </a:t>
            </a:r>
            <a:r>
              <a:rPr lang="en-US" sz="2800" b="1" dirty="0" err="1">
                <a:solidFill>
                  <a:schemeClr val="tx2"/>
                </a:solidFill>
              </a:rPr>
              <a:t>eTests</a:t>
            </a:r>
            <a:r>
              <a:rPr lang="en-US" sz="2800" b="1" dirty="0">
                <a:solidFill>
                  <a:schemeClr val="tx2"/>
                </a:solidFill>
              </a:rPr>
              <a:t> – at least one per site.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0993" y="76200"/>
            <a:ext cx="1495607" cy="1495607"/>
          </a:xfrm>
          <a:prstGeom prst="rect">
            <a:avLst/>
          </a:prstGeom>
        </p:spPr>
      </p:pic>
    </p:spTree>
    <p:extLst>
      <p:ext uri="{BB962C8B-B14F-4D97-AF65-F5344CB8AC3E}">
        <p14:creationId xmlns:p14="http://schemas.microsoft.com/office/powerpoint/2010/main" val="33064521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a:solidFill>
                  <a:schemeClr val="tx2"/>
                </a:solidFill>
              </a:rPr>
              <a:t>eTest</a:t>
            </a:r>
            <a:r>
              <a:rPr lang="en-US" sz="4000" b="1" dirty="0">
                <a:solidFill>
                  <a:schemeClr val="tx2"/>
                </a:solidFill>
              </a:rPr>
              <a:t> Software includes:</a:t>
            </a:r>
          </a:p>
        </p:txBody>
      </p:sp>
      <p:pic>
        <p:nvPicPr>
          <p:cNvPr id="6" name="Content Placeholder 5"/>
          <p:cNvPicPr>
            <a:picLocks noGrp="1" noChangeAspect="1"/>
          </p:cNvPicPr>
          <p:nvPr>
            <p:ph idx="1"/>
          </p:nvPr>
        </p:nvPicPr>
        <p:blipFill>
          <a:blip r:embed="rId2"/>
          <a:stretch>
            <a:fillRect/>
          </a:stretch>
        </p:blipFill>
        <p:spPr>
          <a:xfrm>
            <a:off x="2431929" y="1327818"/>
            <a:ext cx="7072390" cy="2592223"/>
          </a:xfrm>
          <a:prstGeom prst="rect">
            <a:avLst/>
          </a:prstGeom>
        </p:spPr>
      </p:pic>
      <p:pic>
        <p:nvPicPr>
          <p:cNvPr id="7" name="Picture 6"/>
          <p:cNvPicPr>
            <a:picLocks noChangeAspect="1"/>
          </p:cNvPicPr>
          <p:nvPr/>
        </p:nvPicPr>
        <p:blipFill>
          <a:blip r:embed="rId3"/>
          <a:stretch>
            <a:fillRect/>
          </a:stretch>
        </p:blipFill>
        <p:spPr>
          <a:xfrm>
            <a:off x="2446996" y="3920041"/>
            <a:ext cx="7057323" cy="2618421"/>
          </a:xfrm>
          <a:prstGeom prst="rect">
            <a:avLst/>
          </a:prstGeom>
        </p:spPr>
      </p:pic>
      <p:sp>
        <p:nvSpPr>
          <p:cNvPr id="8" name="Rounded Rectangle 7"/>
          <p:cNvSpPr/>
          <p:nvPr/>
        </p:nvSpPr>
        <p:spPr>
          <a:xfrm>
            <a:off x="5948413" y="1386038"/>
            <a:ext cx="3734602" cy="5243362"/>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426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Step 4. Online Account Setup and Access</a:t>
            </a:r>
          </a:p>
        </p:txBody>
      </p:sp>
      <p:sp>
        <p:nvSpPr>
          <p:cNvPr id="3" name="Content Placeholder 2"/>
          <p:cNvSpPr>
            <a:spLocks noGrp="1"/>
          </p:cNvSpPr>
          <p:nvPr>
            <p:ph idx="1"/>
          </p:nvPr>
        </p:nvSpPr>
        <p:spPr>
          <a:xfrm>
            <a:off x="1104900" y="1331612"/>
            <a:ext cx="10528300" cy="5241907"/>
          </a:xfrm>
        </p:spPr>
        <p:txBody>
          <a:bodyPr>
            <a:noAutofit/>
          </a:bodyPr>
          <a:lstStyle/>
          <a:p>
            <a:r>
              <a:rPr lang="en-US" sz="2400" b="1" dirty="0">
                <a:solidFill>
                  <a:schemeClr val="tx2"/>
                </a:solidFill>
              </a:rPr>
              <a:t>When you complete initial prerequisites for </a:t>
            </a:r>
            <a:r>
              <a:rPr lang="en-US" sz="2400" b="1" dirty="0" err="1">
                <a:solidFill>
                  <a:schemeClr val="tx2"/>
                </a:solidFill>
              </a:rPr>
              <a:t>eTests</a:t>
            </a:r>
            <a:r>
              <a:rPr lang="en-US" sz="2400" b="1" dirty="0">
                <a:solidFill>
                  <a:schemeClr val="tx2"/>
                </a:solidFill>
              </a:rPr>
              <a:t> implementation (Steps 1 – 3),</a:t>
            </a:r>
          </a:p>
          <a:p>
            <a:pPr lvl="1"/>
            <a:r>
              <a:rPr lang="en-US" sz="2400" b="1" dirty="0">
                <a:solidFill>
                  <a:schemeClr val="tx2"/>
                </a:solidFill>
              </a:rPr>
              <a:t>Send an email to </a:t>
            </a:r>
            <a:r>
              <a:rPr lang="en-US" sz="2400" b="1" dirty="0">
                <a:solidFill>
                  <a:schemeClr val="tx2"/>
                </a:solidFill>
                <a:hlinkClick r:id="rId3">
                  <a:extLst>
                    <a:ext uri="{A12FA001-AC4F-418D-AE19-62706E023703}">
                      <ahyp:hlinkClr xmlns:ahyp="http://schemas.microsoft.com/office/drawing/2018/hyperlinkcolor" val="tx"/>
                    </a:ext>
                  </a:extLst>
                </a:hlinkClick>
              </a:rPr>
              <a:t>golive@casas.org</a:t>
            </a:r>
            <a:r>
              <a:rPr lang="en-US" sz="2400" b="1" dirty="0">
                <a:solidFill>
                  <a:schemeClr val="tx2"/>
                </a:solidFill>
              </a:rPr>
              <a:t> and request CASAS to set up your online account.</a:t>
            </a:r>
          </a:p>
          <a:p>
            <a:r>
              <a:rPr lang="en-US" sz="2400" b="1" dirty="0">
                <a:solidFill>
                  <a:schemeClr val="tx2"/>
                </a:solidFill>
              </a:rPr>
              <a:t>CASAS will set up your online account with the following:</a:t>
            </a:r>
          </a:p>
          <a:p>
            <a:pPr lvl="1"/>
            <a:r>
              <a:rPr lang="en-US" sz="2400" b="1" dirty="0">
                <a:solidFill>
                  <a:schemeClr val="tx2"/>
                </a:solidFill>
              </a:rPr>
              <a:t>TEU purchase record</a:t>
            </a:r>
          </a:p>
          <a:p>
            <a:pPr lvl="1"/>
            <a:r>
              <a:rPr lang="en-US" sz="2400" b="1" dirty="0">
                <a:solidFill>
                  <a:schemeClr val="tx2"/>
                </a:solidFill>
              </a:rPr>
              <a:t>One </a:t>
            </a:r>
            <a:r>
              <a:rPr lang="en-US" sz="2400" b="1" dirty="0" err="1">
                <a:solidFill>
                  <a:schemeClr val="tx2"/>
                </a:solidFill>
              </a:rPr>
              <a:t>eTests</a:t>
            </a:r>
            <a:r>
              <a:rPr lang="en-US" sz="2400" b="1" dirty="0">
                <a:solidFill>
                  <a:schemeClr val="tx2"/>
                </a:solidFill>
              </a:rPr>
              <a:t> site</a:t>
            </a:r>
          </a:p>
          <a:p>
            <a:pPr lvl="1"/>
            <a:r>
              <a:rPr lang="en-US" sz="2400" b="1" dirty="0">
                <a:solidFill>
                  <a:schemeClr val="tx2"/>
                </a:solidFill>
              </a:rPr>
              <a:t>Default testing session templates and sessions at the </a:t>
            </a:r>
            <a:r>
              <a:rPr lang="en-US" sz="2400" b="1" dirty="0" err="1">
                <a:solidFill>
                  <a:schemeClr val="tx2"/>
                </a:solidFill>
              </a:rPr>
              <a:t>eTests</a:t>
            </a:r>
            <a:r>
              <a:rPr lang="en-US" sz="2400" b="1" dirty="0">
                <a:solidFill>
                  <a:schemeClr val="tx2"/>
                </a:solidFill>
              </a:rPr>
              <a:t> site</a:t>
            </a:r>
          </a:p>
          <a:p>
            <a:pPr lvl="1"/>
            <a:r>
              <a:rPr lang="en-US" sz="2400" b="1" dirty="0">
                <a:solidFill>
                  <a:schemeClr val="tx2"/>
                </a:solidFill>
              </a:rPr>
              <a:t>Default set of TE access groups for the DM to add and manage users</a:t>
            </a:r>
          </a:p>
          <a:p>
            <a:r>
              <a:rPr lang="en-US" sz="2400" b="1" dirty="0">
                <a:solidFill>
                  <a:schemeClr val="tx2"/>
                </a:solidFill>
              </a:rPr>
              <a:t>CASAS will send an email:</a:t>
            </a:r>
          </a:p>
          <a:p>
            <a:pPr lvl="1"/>
            <a:r>
              <a:rPr lang="en-US" sz="2400" b="1" dirty="0">
                <a:solidFill>
                  <a:schemeClr val="tx2"/>
                </a:solidFill>
              </a:rPr>
              <a:t>In 2-3 business days, the MPOC and DM will receive an email from CASAS with access information.</a:t>
            </a:r>
          </a:p>
        </p:txBody>
      </p:sp>
    </p:spTree>
    <p:extLst>
      <p:ext uri="{BB962C8B-B14F-4D97-AF65-F5344CB8AC3E}">
        <p14:creationId xmlns:p14="http://schemas.microsoft.com/office/powerpoint/2010/main" val="41174978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schemeClr val="tx2"/>
                </a:solidFill>
                <a:hlinkClick r:id="rId3"/>
              </a:rPr>
              <a:t>Going Live! Checklist </a:t>
            </a:r>
            <a:r>
              <a:rPr lang="en-US" sz="4000" b="1" dirty="0">
                <a:solidFill>
                  <a:schemeClr val="tx2"/>
                </a:solidFill>
              </a:rPr>
              <a:t>– Next steps </a:t>
            </a:r>
            <a:br>
              <a:rPr lang="en-US" sz="4000" b="1" dirty="0">
                <a:solidFill>
                  <a:schemeClr val="tx2"/>
                </a:solidFill>
              </a:rPr>
            </a:br>
            <a:r>
              <a:rPr lang="en-US" sz="4000" b="1" dirty="0">
                <a:solidFill>
                  <a:schemeClr val="tx2"/>
                </a:solidFill>
              </a:rPr>
              <a:t>(All steps have live links to instructions)</a:t>
            </a:r>
          </a:p>
        </p:txBody>
      </p:sp>
      <p:sp>
        <p:nvSpPr>
          <p:cNvPr id="3" name="Content Placeholder 2"/>
          <p:cNvSpPr>
            <a:spLocks noGrp="1"/>
          </p:cNvSpPr>
          <p:nvPr>
            <p:ph idx="1"/>
          </p:nvPr>
        </p:nvSpPr>
        <p:spPr>
          <a:xfrm>
            <a:off x="1185256" y="1467854"/>
            <a:ext cx="9900326" cy="4931386"/>
          </a:xfrm>
        </p:spPr>
        <p:txBody>
          <a:bodyPr>
            <a:normAutofit/>
          </a:bodyPr>
          <a:lstStyle/>
          <a:p>
            <a:pPr>
              <a:buFont typeface="Wingdings" panose="05000000000000000000" pitchFamily="2" charset="2"/>
              <a:buChar char="q"/>
            </a:pPr>
            <a:r>
              <a:rPr lang="en-US" sz="2800" b="1" dirty="0">
                <a:solidFill>
                  <a:schemeClr val="tx2"/>
                </a:solidFill>
              </a:rPr>
              <a:t> 5. </a:t>
            </a:r>
            <a:r>
              <a:rPr lang="en-US" sz="2800" b="1" u="sng" dirty="0">
                <a:solidFill>
                  <a:schemeClr val="tx2"/>
                </a:solidFill>
              </a:rPr>
              <a:t>Connect </a:t>
            </a:r>
            <a:r>
              <a:rPr lang="en-US" sz="2800" b="1" dirty="0">
                <a:solidFill>
                  <a:schemeClr val="tx2"/>
                </a:solidFill>
              </a:rPr>
              <a:t>to your online account </a:t>
            </a:r>
          </a:p>
          <a:p>
            <a:pPr>
              <a:buFont typeface="Wingdings" panose="05000000000000000000" pitchFamily="2" charset="2"/>
              <a:buChar char="q"/>
            </a:pPr>
            <a:r>
              <a:rPr lang="en-US" sz="2800" b="1" dirty="0">
                <a:solidFill>
                  <a:schemeClr val="tx2"/>
                </a:solidFill>
              </a:rPr>
              <a:t> 6. </a:t>
            </a:r>
            <a:r>
              <a:rPr lang="en-US" sz="2800" b="1" u="sng" dirty="0">
                <a:solidFill>
                  <a:schemeClr val="tx2"/>
                </a:solidFill>
              </a:rPr>
              <a:t>Add Sites </a:t>
            </a:r>
          </a:p>
          <a:p>
            <a:pPr>
              <a:buFont typeface="Wingdings" panose="05000000000000000000" pitchFamily="2" charset="2"/>
              <a:buChar char="q"/>
            </a:pPr>
            <a:r>
              <a:rPr lang="en-US" sz="2800" b="1" dirty="0">
                <a:solidFill>
                  <a:schemeClr val="tx2"/>
                </a:solidFill>
              </a:rPr>
              <a:t> 7. </a:t>
            </a:r>
            <a:r>
              <a:rPr lang="en-US" sz="2800" b="1" u="sng" dirty="0">
                <a:solidFill>
                  <a:schemeClr val="tx2"/>
                </a:solidFill>
              </a:rPr>
              <a:t>Add Users</a:t>
            </a:r>
          </a:p>
          <a:p>
            <a:pPr>
              <a:buFont typeface="Wingdings" panose="05000000000000000000" pitchFamily="2" charset="2"/>
              <a:buChar char="q"/>
            </a:pPr>
            <a:r>
              <a:rPr lang="en-US" sz="2800" b="1" dirty="0">
                <a:solidFill>
                  <a:schemeClr val="tx2"/>
                </a:solidFill>
              </a:rPr>
              <a:t> 8. </a:t>
            </a:r>
            <a:r>
              <a:rPr lang="en-US" sz="2800" b="1" u="sng" dirty="0">
                <a:solidFill>
                  <a:schemeClr val="tx2"/>
                </a:solidFill>
              </a:rPr>
              <a:t>Register </a:t>
            </a:r>
            <a:r>
              <a:rPr lang="en-US" sz="2800" b="1" dirty="0">
                <a:solidFill>
                  <a:schemeClr val="tx2"/>
                </a:solidFill>
              </a:rPr>
              <a:t>testing stations</a:t>
            </a:r>
          </a:p>
          <a:p>
            <a:pPr>
              <a:buFont typeface="Wingdings" panose="05000000000000000000" pitchFamily="2" charset="2"/>
              <a:buChar char="q"/>
            </a:pPr>
            <a:r>
              <a:rPr lang="en-US" sz="2800" b="1" dirty="0">
                <a:solidFill>
                  <a:schemeClr val="tx2"/>
                </a:solidFill>
              </a:rPr>
              <a:t> 9. </a:t>
            </a:r>
            <a:r>
              <a:rPr lang="en-US" sz="2800" b="1" u="sng" dirty="0">
                <a:solidFill>
                  <a:schemeClr val="tx2"/>
                </a:solidFill>
              </a:rPr>
              <a:t>Replicate </a:t>
            </a:r>
            <a:r>
              <a:rPr lang="en-US" sz="2800" b="1" dirty="0">
                <a:solidFill>
                  <a:schemeClr val="tx2"/>
                </a:solidFill>
              </a:rPr>
              <a:t>testing sessions</a:t>
            </a:r>
          </a:p>
          <a:p>
            <a:pPr>
              <a:buFont typeface="Wingdings" panose="05000000000000000000" pitchFamily="2" charset="2"/>
              <a:buChar char="q"/>
            </a:pPr>
            <a:r>
              <a:rPr lang="en-US" sz="2800" b="1" dirty="0">
                <a:solidFill>
                  <a:schemeClr val="tx2"/>
                </a:solidFill>
              </a:rPr>
              <a:t> 10. Conduct a trial run</a:t>
            </a:r>
          </a:p>
          <a:p>
            <a:pPr>
              <a:buFont typeface="Wingdings" panose="05000000000000000000" pitchFamily="2" charset="2"/>
              <a:buChar char="q"/>
            </a:pPr>
            <a:r>
              <a:rPr lang="en-US" sz="2800" b="1" dirty="0">
                <a:solidFill>
                  <a:schemeClr val="tx2"/>
                </a:solidFill>
              </a:rPr>
              <a:t> 11. Go live! and begin testing</a:t>
            </a:r>
          </a:p>
          <a:p>
            <a:pPr>
              <a:buFont typeface="Wingdings" panose="05000000000000000000" pitchFamily="2" charset="2"/>
              <a:buChar char="q"/>
            </a:pPr>
            <a:r>
              <a:rPr lang="en-US" sz="2800" b="1" dirty="0">
                <a:solidFill>
                  <a:schemeClr val="tx2"/>
                </a:solidFill>
              </a:rPr>
              <a:t> 12. </a:t>
            </a:r>
            <a:r>
              <a:rPr lang="en-US" sz="2800" b="1" u="sng" dirty="0">
                <a:solidFill>
                  <a:schemeClr val="tx2"/>
                </a:solidFill>
              </a:rPr>
              <a:t>Retrieve </a:t>
            </a:r>
            <a:r>
              <a:rPr lang="en-US" sz="2800" b="1" dirty="0">
                <a:solidFill>
                  <a:schemeClr val="tx2"/>
                </a:solidFill>
              </a:rPr>
              <a:t>results and </a:t>
            </a:r>
            <a:r>
              <a:rPr lang="en-US" sz="2800" b="1" u="sng" dirty="0">
                <a:solidFill>
                  <a:schemeClr val="tx2"/>
                </a:solidFill>
              </a:rPr>
              <a:t>generate reports</a:t>
            </a:r>
          </a:p>
          <a:p>
            <a:pPr lvl="1"/>
            <a:endParaRPr lang="en-US" dirty="0"/>
          </a:p>
        </p:txBody>
      </p:sp>
      <p:sp>
        <p:nvSpPr>
          <p:cNvPr id="4" name="TextBox 3"/>
          <p:cNvSpPr txBox="1"/>
          <p:nvPr/>
        </p:nvSpPr>
        <p:spPr>
          <a:xfrm>
            <a:off x="10418890" y="76200"/>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20603132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chemeClr val="tx2"/>
                </a:solidFill>
              </a:rPr>
              <a:t>All steps are linked to pictorial instructions</a:t>
            </a:r>
          </a:p>
        </p:txBody>
      </p:sp>
      <p:pic>
        <p:nvPicPr>
          <p:cNvPr id="4" name="Content Placeholder 3"/>
          <p:cNvPicPr>
            <a:picLocks noGrp="1" noChangeAspect="1"/>
          </p:cNvPicPr>
          <p:nvPr>
            <p:ph idx="1"/>
          </p:nvPr>
        </p:nvPicPr>
        <p:blipFill>
          <a:blip r:embed="rId2"/>
          <a:stretch>
            <a:fillRect/>
          </a:stretch>
        </p:blipFill>
        <p:spPr>
          <a:xfrm>
            <a:off x="2820203" y="1290759"/>
            <a:ext cx="6882062" cy="5452711"/>
          </a:xfrm>
          <a:prstGeom prst="rect">
            <a:avLst/>
          </a:prstGeom>
        </p:spPr>
      </p:pic>
    </p:spTree>
    <p:extLst>
      <p:ext uri="{BB962C8B-B14F-4D97-AF65-F5344CB8AC3E}">
        <p14:creationId xmlns:p14="http://schemas.microsoft.com/office/powerpoint/2010/main" val="53413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4900" y="76200"/>
            <a:ext cx="10156658" cy="1096962"/>
          </a:xfrm>
        </p:spPr>
        <p:txBody>
          <a:bodyPr>
            <a:normAutofit/>
          </a:bodyPr>
          <a:lstStyle/>
          <a:p>
            <a:r>
              <a:rPr lang="en-US" sz="4000" b="1" dirty="0">
                <a:solidFill>
                  <a:schemeClr val="tx2"/>
                </a:solidFill>
              </a:rPr>
              <a:t>How to Implement - Overview</a:t>
            </a:r>
          </a:p>
        </p:txBody>
      </p:sp>
      <p:pic>
        <p:nvPicPr>
          <p:cNvPr id="4" name="Content Placeholder 3"/>
          <p:cNvPicPr>
            <a:picLocks noGrp="1" noChangeAspect="1"/>
          </p:cNvPicPr>
          <p:nvPr>
            <p:ph idx="1"/>
          </p:nvPr>
        </p:nvPicPr>
        <p:blipFill>
          <a:blip r:embed="rId2"/>
          <a:stretch>
            <a:fillRect/>
          </a:stretch>
        </p:blipFill>
        <p:spPr>
          <a:xfrm>
            <a:off x="1496427" y="1600199"/>
            <a:ext cx="8874794" cy="5084023"/>
          </a:xfrm>
          <a:prstGeom prst="rect">
            <a:avLst/>
          </a:prstGeom>
        </p:spPr>
      </p:pic>
      <p:sp>
        <p:nvSpPr>
          <p:cNvPr id="5" name="TextBox 4"/>
          <p:cNvSpPr txBox="1"/>
          <p:nvPr/>
        </p:nvSpPr>
        <p:spPr>
          <a:xfrm>
            <a:off x="10107562" y="301515"/>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158500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tx2"/>
                </a:solidFill>
              </a:rPr>
              <a:t>Steps 5 – 12: CASAS Online Help Documents</a:t>
            </a:r>
          </a:p>
        </p:txBody>
      </p:sp>
      <p:pic>
        <p:nvPicPr>
          <p:cNvPr id="4" name="Content Placeholder 3"/>
          <p:cNvPicPr>
            <a:picLocks noGrp="1" noChangeAspect="1"/>
          </p:cNvPicPr>
          <p:nvPr>
            <p:ph idx="1"/>
          </p:nvPr>
        </p:nvPicPr>
        <p:blipFill>
          <a:blip r:embed="rId2"/>
          <a:stretch>
            <a:fillRect/>
          </a:stretch>
        </p:blipFill>
        <p:spPr>
          <a:xfrm>
            <a:off x="4171426" y="1395664"/>
            <a:ext cx="6914156" cy="5236142"/>
          </a:xfrm>
          <a:prstGeom prst="rect">
            <a:avLst/>
          </a:prstGeom>
        </p:spPr>
      </p:pic>
      <p:sp>
        <p:nvSpPr>
          <p:cNvPr id="5" name="TextBox 4"/>
          <p:cNvSpPr txBox="1"/>
          <p:nvPr/>
        </p:nvSpPr>
        <p:spPr>
          <a:xfrm>
            <a:off x="1316656" y="1797517"/>
            <a:ext cx="2591201" cy="3139321"/>
          </a:xfrm>
          <a:prstGeom prst="rect">
            <a:avLst/>
          </a:prstGeom>
          <a:noFill/>
        </p:spPr>
        <p:txBody>
          <a:bodyPr wrap="square" rtlCol="0">
            <a:spAutoFit/>
          </a:bodyPr>
          <a:lstStyle/>
          <a:p>
            <a:r>
              <a:rPr lang="en-US" b="1" dirty="0">
                <a:solidFill>
                  <a:schemeClr val="tx2"/>
                </a:solidFill>
              </a:rPr>
              <a:t>This is just a small part of a long list of help documents that can be accessed.</a:t>
            </a:r>
          </a:p>
          <a:p>
            <a:endParaRPr lang="en-US" b="1" dirty="0">
              <a:solidFill>
                <a:schemeClr val="tx2"/>
              </a:solidFill>
            </a:endParaRPr>
          </a:p>
          <a:p>
            <a:r>
              <a:rPr lang="en-US" b="1" dirty="0">
                <a:solidFill>
                  <a:schemeClr val="tx2"/>
                </a:solidFill>
              </a:rPr>
              <a:t>The documents are step-by-step and many include pictorial directions.</a:t>
            </a:r>
          </a:p>
          <a:p>
            <a:endParaRPr lang="en-US" b="1" dirty="0">
              <a:solidFill>
                <a:schemeClr val="tx2"/>
              </a:solidFill>
            </a:endParaRPr>
          </a:p>
          <a:p>
            <a:endParaRPr lang="en-US" b="1" dirty="0">
              <a:solidFill>
                <a:schemeClr val="tx2"/>
              </a:solidFill>
            </a:endParaRPr>
          </a:p>
        </p:txBody>
      </p:sp>
      <p:sp>
        <p:nvSpPr>
          <p:cNvPr id="6" name="Rectangle 5"/>
          <p:cNvSpPr/>
          <p:nvPr/>
        </p:nvSpPr>
        <p:spPr>
          <a:xfrm>
            <a:off x="1316656" y="4592613"/>
            <a:ext cx="2135250" cy="1754326"/>
          </a:xfrm>
          <a:prstGeom prst="rect">
            <a:avLst/>
          </a:prstGeom>
        </p:spPr>
        <p:txBody>
          <a:bodyPr wrap="square">
            <a:spAutoFit/>
          </a:bodyPr>
          <a:lstStyle/>
          <a:p>
            <a:r>
              <a:rPr lang="en-US" b="1" dirty="0"/>
              <a:t>Included in the list of documents are instructions as to how to generate student reports.</a:t>
            </a:r>
          </a:p>
        </p:txBody>
      </p:sp>
      <p:sp>
        <p:nvSpPr>
          <p:cNvPr id="7" name="TextBox 6"/>
          <p:cNvSpPr txBox="1"/>
          <p:nvPr/>
        </p:nvSpPr>
        <p:spPr>
          <a:xfrm>
            <a:off x="10491079" y="72190"/>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82229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A602-167C-4A10-B20E-9DEFCDDC4977}"/>
              </a:ext>
            </a:extLst>
          </p:cNvPr>
          <p:cNvSpPr>
            <a:spLocks noGrp="1"/>
          </p:cNvSpPr>
          <p:nvPr>
            <p:ph type="title"/>
          </p:nvPr>
        </p:nvSpPr>
        <p:spPr>
          <a:xfrm>
            <a:off x="1118937" y="85497"/>
            <a:ext cx="10212096" cy="1096962"/>
          </a:xfrm>
          <a:prstGeom prst="rect">
            <a:avLst/>
          </a:prstGeom>
        </p:spPr>
        <p:txBody>
          <a:bodyPr anchor="b">
            <a:normAutofit/>
          </a:bodyPr>
          <a:lstStyle/>
          <a:p>
            <a:r>
              <a:rPr lang="en-US" sz="3600" b="1" dirty="0"/>
              <a:t>CASAS </a:t>
            </a:r>
            <a:r>
              <a:rPr lang="en-US" sz="3600" b="1" dirty="0" err="1"/>
              <a:t>eTESTS</a:t>
            </a:r>
            <a:r>
              <a:rPr lang="en-US" sz="3600" b="1" dirty="0"/>
              <a:t> – Reports – Individual Skills Profile</a:t>
            </a:r>
          </a:p>
        </p:txBody>
      </p:sp>
      <p:pic>
        <p:nvPicPr>
          <p:cNvPr id="4" name="Content Placeholder 3"/>
          <p:cNvPicPr>
            <a:picLocks noGrp="1" noChangeAspect="1"/>
          </p:cNvPicPr>
          <p:nvPr>
            <p:ph idx="1"/>
          </p:nvPr>
        </p:nvPicPr>
        <p:blipFill>
          <a:blip r:embed="rId2"/>
          <a:stretch>
            <a:fillRect/>
          </a:stretch>
        </p:blipFill>
        <p:spPr>
          <a:xfrm>
            <a:off x="2735827" y="777141"/>
            <a:ext cx="6978316" cy="5924448"/>
          </a:xfrm>
          <a:prstGeom prst="rect">
            <a:avLst/>
          </a:prstGeom>
        </p:spPr>
      </p:pic>
    </p:spTree>
    <p:extLst>
      <p:ext uri="{BB962C8B-B14F-4D97-AF65-F5344CB8AC3E}">
        <p14:creationId xmlns:p14="http://schemas.microsoft.com/office/powerpoint/2010/main" val="1496822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A602-167C-4A10-B20E-9DEFCDDC4977}"/>
              </a:ext>
            </a:extLst>
          </p:cNvPr>
          <p:cNvSpPr>
            <a:spLocks noGrp="1"/>
          </p:cNvSpPr>
          <p:nvPr>
            <p:ph type="title"/>
          </p:nvPr>
        </p:nvSpPr>
        <p:spPr>
          <a:prstGeom prst="rect">
            <a:avLst/>
          </a:prstGeom>
        </p:spPr>
        <p:txBody>
          <a:bodyPr anchor="b">
            <a:normAutofit/>
          </a:bodyPr>
          <a:lstStyle/>
          <a:p>
            <a:r>
              <a:rPr lang="en-US" sz="3600" b="1" dirty="0"/>
              <a:t>CASAS </a:t>
            </a:r>
            <a:r>
              <a:rPr lang="en-US" sz="3600" b="1" dirty="0" err="1"/>
              <a:t>eTESTS</a:t>
            </a:r>
            <a:r>
              <a:rPr lang="en-US" sz="3600" b="1" dirty="0"/>
              <a:t> – Reports – Student Performance</a:t>
            </a:r>
          </a:p>
        </p:txBody>
      </p:sp>
      <p:sp>
        <p:nvSpPr>
          <p:cNvPr id="9" name="Text Placeholder 2">
            <a:extLst>
              <a:ext uri="{FF2B5EF4-FFF2-40B4-BE49-F238E27FC236}">
                <a16:creationId xmlns:a16="http://schemas.microsoft.com/office/drawing/2014/main" id="{C196DF4E-A467-4994-B6A6-07A7696448F8}"/>
              </a:ext>
            </a:extLst>
          </p:cNvPr>
          <p:cNvSpPr>
            <a:spLocks noGrp="1"/>
          </p:cNvSpPr>
          <p:nvPr>
            <p:ph type="body" sz="half" idx="2"/>
          </p:nvPr>
        </p:nvSpPr>
        <p:spPr>
          <a:xfrm>
            <a:off x="352426" y="1408105"/>
            <a:ext cx="3954880" cy="5373693"/>
          </a:xfrm>
        </p:spPr>
        <p:txBody>
          <a:bodyPr>
            <a:normAutofit/>
          </a:bodyPr>
          <a:lstStyle/>
          <a:p>
            <a:r>
              <a:rPr lang="en-US" sz="3200" dirty="0">
                <a:solidFill>
                  <a:schemeClr val="tx2"/>
                </a:solidFill>
              </a:rPr>
              <a:t>Articulates specifics regarding the content standards that student needs to focus on.</a:t>
            </a:r>
          </a:p>
          <a:p>
            <a:r>
              <a:rPr lang="en-US" sz="3200" dirty="0">
                <a:solidFill>
                  <a:schemeClr val="tx2"/>
                </a:solidFill>
              </a:rPr>
              <a:t>Note:</a:t>
            </a:r>
          </a:p>
          <a:p>
            <a:r>
              <a:rPr lang="en-US" sz="3200" dirty="0">
                <a:solidFill>
                  <a:schemeClr val="tx2"/>
                </a:solidFill>
              </a:rPr>
              <a:t>**Number of items</a:t>
            </a:r>
          </a:p>
          <a:p>
            <a:r>
              <a:rPr lang="en-US" sz="3200" dirty="0">
                <a:solidFill>
                  <a:schemeClr val="tx2"/>
                </a:solidFill>
              </a:rPr>
              <a:t>**Percent correct</a:t>
            </a:r>
          </a:p>
          <a:p>
            <a:r>
              <a:rPr lang="en-US" sz="3200" dirty="0">
                <a:solidFill>
                  <a:schemeClr val="tx2"/>
                </a:solidFill>
              </a:rPr>
              <a:t>**Content Standard </a:t>
            </a:r>
          </a:p>
          <a:p>
            <a:r>
              <a:rPr lang="en-US" sz="3200" dirty="0">
                <a:solidFill>
                  <a:schemeClr val="tx2"/>
                </a:solidFill>
              </a:rPr>
              <a:t>  Description</a:t>
            </a:r>
          </a:p>
        </p:txBody>
      </p:sp>
      <p:pic>
        <p:nvPicPr>
          <p:cNvPr id="5" name="Content Placeholder 4"/>
          <p:cNvPicPr>
            <a:picLocks noGrp="1" noChangeAspect="1"/>
          </p:cNvPicPr>
          <p:nvPr>
            <p:ph idx="1"/>
          </p:nvPr>
        </p:nvPicPr>
        <p:blipFill>
          <a:blip r:embed="rId2"/>
          <a:stretch>
            <a:fillRect/>
          </a:stretch>
        </p:blipFill>
        <p:spPr>
          <a:xfrm>
            <a:off x="4307306" y="1672390"/>
            <a:ext cx="7529564" cy="4499810"/>
          </a:xfrm>
          <a:prstGeom prst="rect">
            <a:avLst/>
          </a:prstGeom>
        </p:spPr>
      </p:pic>
    </p:spTree>
    <p:extLst>
      <p:ext uri="{BB962C8B-B14F-4D97-AF65-F5344CB8AC3E}">
        <p14:creationId xmlns:p14="http://schemas.microsoft.com/office/powerpoint/2010/main" val="5792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Remote Testing</a:t>
            </a:r>
          </a:p>
        </p:txBody>
      </p:sp>
      <p:sp>
        <p:nvSpPr>
          <p:cNvPr id="3" name="Text Placeholder 2"/>
          <p:cNvSpPr>
            <a:spLocks noGrp="1"/>
          </p:cNvSpPr>
          <p:nvPr>
            <p:ph type="body" sz="half" idx="2"/>
          </p:nvPr>
        </p:nvSpPr>
        <p:spPr>
          <a:xfrm>
            <a:off x="1104900" y="1600200"/>
            <a:ext cx="9980682" cy="4572000"/>
          </a:xfrm>
        </p:spPr>
        <p:txBody>
          <a:bodyPr>
            <a:normAutofit/>
          </a:bodyPr>
          <a:lstStyle/>
          <a:p>
            <a:r>
              <a:rPr lang="en-US" sz="2400" b="1" dirty="0">
                <a:hlinkClick r:id="rId2"/>
              </a:rPr>
              <a:t>https://www.casas.org/product-overviews/remote-testing</a:t>
            </a:r>
            <a:endParaRPr lang="en-US" sz="2400" b="1" dirty="0"/>
          </a:p>
          <a:p>
            <a:endParaRPr lang="en-US" sz="2400" b="1" dirty="0"/>
          </a:p>
          <a:p>
            <a:pPr marL="342900" indent="-342900">
              <a:buFont typeface="Arial" panose="020B0604020202020204" pitchFamily="34" charset="0"/>
              <a:buChar char="•"/>
            </a:pPr>
            <a:r>
              <a:rPr lang="en-US" sz="2400" b="1" dirty="0">
                <a:solidFill>
                  <a:schemeClr val="tx2"/>
                </a:solidFill>
              </a:rPr>
              <a:t>Remote testing updates</a:t>
            </a:r>
          </a:p>
          <a:p>
            <a:pPr marL="342900" indent="-342900">
              <a:buFont typeface="Arial" panose="020B0604020202020204" pitchFamily="34" charset="0"/>
              <a:buChar char="•"/>
            </a:pPr>
            <a:r>
              <a:rPr lang="en-US" sz="2400" b="1" dirty="0">
                <a:solidFill>
                  <a:schemeClr val="tx2"/>
                </a:solidFill>
              </a:rPr>
              <a:t>Proctor remote testing certification</a:t>
            </a:r>
          </a:p>
          <a:p>
            <a:pPr marL="342900" indent="-342900">
              <a:buFont typeface="Arial" panose="020B0604020202020204" pitchFamily="34" charset="0"/>
              <a:buChar char="•"/>
            </a:pPr>
            <a:r>
              <a:rPr lang="en-US" sz="2400" b="1" dirty="0">
                <a:solidFill>
                  <a:schemeClr val="tx2"/>
                </a:solidFill>
              </a:rPr>
              <a:t>Remote testing webinar</a:t>
            </a:r>
          </a:p>
          <a:p>
            <a:pPr marL="342900" indent="-342900">
              <a:buFont typeface="Arial" panose="020B0604020202020204" pitchFamily="34" charset="0"/>
              <a:buChar char="•"/>
            </a:pPr>
            <a:r>
              <a:rPr lang="en-US" sz="2400" b="1" dirty="0">
                <a:solidFill>
                  <a:schemeClr val="tx2"/>
                </a:solidFill>
              </a:rPr>
              <a:t>Remote testing demonstration video</a:t>
            </a:r>
          </a:p>
          <a:p>
            <a:pPr marL="342900" indent="-342900">
              <a:buFont typeface="Arial" panose="020B0604020202020204" pitchFamily="34" charset="0"/>
              <a:buChar char="•"/>
            </a:pPr>
            <a:r>
              <a:rPr lang="en-US" sz="2400" b="1" dirty="0">
                <a:solidFill>
                  <a:schemeClr val="tx2"/>
                </a:solidFill>
              </a:rPr>
              <a:t>Remote testing documents</a:t>
            </a:r>
          </a:p>
        </p:txBody>
      </p:sp>
      <p:sp>
        <p:nvSpPr>
          <p:cNvPr id="5" name="TextBox 4">
            <a:extLst>
              <a:ext uri="{FF2B5EF4-FFF2-40B4-BE49-F238E27FC236}">
                <a16:creationId xmlns:a16="http://schemas.microsoft.com/office/drawing/2014/main" id="{A64732E8-3FFF-454D-9C2F-9041DECA057F}"/>
              </a:ext>
            </a:extLst>
          </p:cNvPr>
          <p:cNvSpPr txBox="1"/>
          <p:nvPr/>
        </p:nvSpPr>
        <p:spPr>
          <a:xfrm>
            <a:off x="10370763" y="301515"/>
            <a:ext cx="2084438" cy="646331"/>
          </a:xfrm>
          <a:prstGeom prst="rect">
            <a:avLst/>
          </a:prstGeom>
          <a:noFill/>
        </p:spPr>
        <p:txBody>
          <a:bodyPr wrap="square" rtlCol="0">
            <a:spAutoFit/>
          </a:bodyPr>
          <a:lstStyle/>
          <a:p>
            <a:r>
              <a:rPr lang="en-US" sz="2400" b="1" dirty="0">
                <a:solidFill>
                  <a:srgbClr val="FF0000"/>
                </a:solidFill>
              </a:rPr>
              <a:t>*</a:t>
            </a:r>
            <a:r>
              <a:rPr lang="en-US" sz="3600" b="1" dirty="0">
                <a:solidFill>
                  <a:srgbClr val="FF0000"/>
                </a:solidFill>
              </a:rPr>
              <a:t>LINK</a:t>
            </a:r>
          </a:p>
        </p:txBody>
      </p:sp>
    </p:spTree>
    <p:extLst>
      <p:ext uri="{BB962C8B-B14F-4D97-AF65-F5344CB8AC3E}">
        <p14:creationId xmlns:p14="http://schemas.microsoft.com/office/powerpoint/2010/main" val="23839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C5F0FF"/>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F23D34-6A29-4EF1-82CF-843F76BFF396}"/>
              </a:ext>
            </a:extLst>
          </p:cNvPr>
          <p:cNvSpPr>
            <a:spLocks noGrp="1"/>
          </p:cNvSpPr>
          <p:nvPr>
            <p:ph type="title"/>
          </p:nvPr>
        </p:nvSpPr>
        <p:spPr>
          <a:xfrm>
            <a:off x="1104900" y="2597727"/>
            <a:ext cx="9980682" cy="1096962"/>
          </a:xfrm>
        </p:spPr>
        <p:txBody>
          <a:bodyPr>
            <a:normAutofit/>
          </a:bodyPr>
          <a:lstStyle/>
          <a:p>
            <a:pPr algn="ctr"/>
            <a:r>
              <a:rPr lang="en-US" sz="4400" b="1" dirty="0">
                <a:solidFill>
                  <a:schemeClr val="tx2"/>
                </a:solidFill>
              </a:rPr>
              <a:t>QUESTIONS?</a:t>
            </a:r>
          </a:p>
        </p:txBody>
      </p:sp>
    </p:spTree>
    <p:extLst>
      <p:ext uri="{BB962C8B-B14F-4D97-AF65-F5344CB8AC3E}">
        <p14:creationId xmlns:p14="http://schemas.microsoft.com/office/powerpoint/2010/main" val="422451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5032" y="1232034"/>
            <a:ext cx="184731"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3"/>
          <a:stretch>
            <a:fillRect/>
          </a:stretch>
        </p:blipFill>
        <p:spPr>
          <a:xfrm>
            <a:off x="2286000" y="3978762"/>
            <a:ext cx="8153400" cy="2608042"/>
          </a:xfrm>
          <a:prstGeom prst="rect">
            <a:avLst/>
          </a:prstGeom>
          <a:ln>
            <a:noFill/>
          </a:ln>
          <a:effectLst>
            <a:outerShdw blurRad="292100" dist="139700" dir="2700000" algn="tl" rotWithShape="0">
              <a:srgbClr val="333333">
                <a:alpha val="65000"/>
              </a:srgbClr>
            </a:outerShdw>
          </a:effectLst>
        </p:spPr>
      </p:pic>
      <p:sp>
        <p:nvSpPr>
          <p:cNvPr id="5" name="Title 4"/>
          <p:cNvSpPr>
            <a:spLocks noGrp="1"/>
          </p:cNvSpPr>
          <p:nvPr>
            <p:ph type="title"/>
          </p:nvPr>
        </p:nvSpPr>
        <p:spPr>
          <a:xfrm>
            <a:off x="1002148" y="91137"/>
            <a:ext cx="7660589" cy="1325563"/>
          </a:xfrm>
        </p:spPr>
        <p:txBody>
          <a:bodyPr/>
          <a:lstStyle/>
          <a:p>
            <a:r>
              <a:rPr lang="en-US" sz="4000" b="1" dirty="0">
                <a:solidFill>
                  <a:schemeClr val="tx2"/>
                </a:solidFill>
              </a:rPr>
              <a:t>Time to complete your training!</a:t>
            </a:r>
            <a:br>
              <a:rPr lang="en-US" dirty="0"/>
            </a:br>
            <a:endParaRPr lang="en-US" b="1" dirty="0"/>
          </a:p>
        </p:txBody>
      </p:sp>
      <p:sp>
        <p:nvSpPr>
          <p:cNvPr id="7" name="TextBox 6"/>
          <p:cNvSpPr txBox="1"/>
          <p:nvPr/>
        </p:nvSpPr>
        <p:spPr>
          <a:xfrm>
            <a:off x="3695895" y="1652698"/>
            <a:ext cx="8112928" cy="2062103"/>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t>Complete the following online:</a:t>
            </a:r>
          </a:p>
          <a:p>
            <a:pPr marL="914400" lvl="1" indent="-457200">
              <a:buFont typeface="Wingdings" panose="05000000000000000000" pitchFamily="2" charset="2"/>
              <a:buChar char="ü"/>
            </a:pPr>
            <a:r>
              <a:rPr lang="en-US" sz="3200" dirty="0"/>
              <a:t>Submit your </a:t>
            </a:r>
            <a:r>
              <a:rPr lang="en-US" sz="3200" b="1" dirty="0"/>
              <a:t>Test Security Agreement</a:t>
            </a:r>
          </a:p>
          <a:p>
            <a:pPr marL="914400" lvl="1" indent="-457200">
              <a:buFont typeface="Wingdings" panose="05000000000000000000" pitchFamily="2" charset="2"/>
              <a:buChar char="ü"/>
            </a:pPr>
            <a:r>
              <a:rPr lang="en-US" sz="3200" dirty="0"/>
              <a:t>Get your Certificate</a:t>
            </a:r>
            <a:endParaRPr lang="en-US" sz="3200" b="1" dirty="0">
              <a:solidFill>
                <a:srgbClr val="FF0000"/>
              </a:solidFill>
            </a:endParaRPr>
          </a:p>
          <a:p>
            <a:r>
              <a:rPr lang="en-US" sz="3200" b="1" dirty="0">
                <a:solidFill>
                  <a:srgbClr val="FF0000"/>
                </a:solidFill>
              </a:rPr>
              <a:t>This key step verifies your attendance!</a:t>
            </a:r>
          </a:p>
        </p:txBody>
      </p:sp>
      <p:pic>
        <p:nvPicPr>
          <p:cNvPr id="8" name="Picture 7" descr="50 moderni Icon Set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803" y="1465726"/>
            <a:ext cx="3160092" cy="1852468"/>
          </a:xfrm>
          <a:prstGeom prst="rect">
            <a:avLst/>
          </a:prstGeom>
        </p:spPr>
      </p:pic>
      <p:sp>
        <p:nvSpPr>
          <p:cNvPr id="2" name="TextBox 1"/>
          <p:cNvSpPr txBox="1"/>
          <p:nvPr/>
        </p:nvSpPr>
        <p:spPr>
          <a:xfrm>
            <a:off x="8815621" y="93261"/>
            <a:ext cx="2815390" cy="1015663"/>
          </a:xfrm>
          <a:prstGeom prst="rect">
            <a:avLst/>
          </a:prstGeom>
          <a:noFill/>
        </p:spPr>
        <p:txBody>
          <a:bodyPr wrap="square" rtlCol="0">
            <a:spAutoFit/>
          </a:bodyPr>
          <a:lstStyle/>
          <a:p>
            <a:r>
              <a:rPr lang="en-US" sz="2000" b="1" dirty="0"/>
              <a:t>Training Passcode:</a:t>
            </a:r>
          </a:p>
          <a:p>
            <a:r>
              <a:rPr lang="en-US" sz="2000" b="1" u="sng" dirty="0"/>
              <a:t>___</a:t>
            </a:r>
            <a:r>
              <a:rPr lang="en-US" sz="4000" b="1" u="sng" dirty="0"/>
              <a:t>7742</a:t>
            </a:r>
            <a:r>
              <a:rPr lang="en-US" sz="2000" b="1" u="sng" dirty="0"/>
              <a:t>_______</a:t>
            </a:r>
          </a:p>
        </p:txBody>
      </p:sp>
      <p:sp>
        <p:nvSpPr>
          <p:cNvPr id="9" name="TextBox 8"/>
          <p:cNvSpPr txBox="1"/>
          <p:nvPr/>
        </p:nvSpPr>
        <p:spPr>
          <a:xfrm>
            <a:off x="11552321" y="6217472"/>
            <a:ext cx="479258" cy="369332"/>
          </a:xfrm>
          <a:prstGeom prst="rect">
            <a:avLst/>
          </a:prstGeom>
          <a:noFill/>
        </p:spPr>
        <p:txBody>
          <a:bodyPr wrap="square" rtlCol="0">
            <a:spAutoFit/>
          </a:bodyPr>
          <a:lstStyle/>
          <a:p>
            <a:r>
              <a:rPr lang="en-US" b="1" dirty="0">
                <a:solidFill>
                  <a:srgbClr val="FF0000"/>
                </a:solidFill>
              </a:rPr>
              <a:t>S</a:t>
            </a:r>
          </a:p>
        </p:txBody>
      </p:sp>
    </p:spTree>
    <p:extLst>
      <p:ext uri="{BB962C8B-B14F-4D97-AF65-F5344CB8AC3E}">
        <p14:creationId xmlns:p14="http://schemas.microsoft.com/office/powerpoint/2010/main" val="765358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n-US" sz="4000" b="1" dirty="0">
                <a:solidFill>
                  <a:schemeClr val="tx2"/>
                </a:solidFill>
              </a:rPr>
              <a:t>Steps to Complete Your Certification</a:t>
            </a:r>
          </a:p>
        </p:txBody>
      </p:sp>
      <p:sp>
        <p:nvSpPr>
          <p:cNvPr id="13" name="Content Placeholder 12"/>
          <p:cNvSpPr>
            <a:spLocks noGrp="1"/>
          </p:cNvSpPr>
          <p:nvPr>
            <p:ph idx="1"/>
          </p:nvPr>
        </p:nvSpPr>
        <p:spPr>
          <a:xfrm>
            <a:off x="1104900" y="1446161"/>
            <a:ext cx="10865718" cy="5411839"/>
          </a:xfrm>
        </p:spPr>
        <p:txBody>
          <a:bodyPr>
            <a:noAutofit/>
          </a:bodyPr>
          <a:lstStyle/>
          <a:p>
            <a:pPr marL="514350" indent="-514350">
              <a:buFont typeface="Arial" panose="020B0604020202020204" pitchFamily="34" charset="0"/>
              <a:buAutoNum type="arabicPeriod"/>
            </a:pPr>
            <a:r>
              <a:rPr lang="en-US" sz="2200" b="1" dirty="0"/>
              <a:t>	Go to training.casas.org</a:t>
            </a:r>
          </a:p>
          <a:p>
            <a:pPr marL="514350" indent="-514350">
              <a:buFont typeface="Arial" panose="020B0604020202020204" pitchFamily="34" charset="0"/>
              <a:buAutoNum type="arabicPeriod"/>
            </a:pPr>
            <a:r>
              <a:rPr lang="en-US" sz="2200" b="1" dirty="0"/>
              <a:t>	Click: In-Person Training Completion Certificates</a:t>
            </a:r>
          </a:p>
          <a:p>
            <a:pPr marL="514350" indent="-514350">
              <a:buFont typeface="Arial" panose="020B0604020202020204" pitchFamily="34" charset="0"/>
              <a:buAutoNum type="arabicPeriod"/>
            </a:pPr>
            <a:r>
              <a:rPr lang="en-US" sz="2200" b="1" dirty="0"/>
              <a:t>	Click: the State for your training completion portal</a:t>
            </a:r>
          </a:p>
          <a:p>
            <a:pPr marL="514350" indent="-514350">
              <a:buFont typeface="Arial" panose="020B0604020202020204" pitchFamily="34" charset="0"/>
              <a:buAutoNum type="arabicPeriod"/>
            </a:pPr>
            <a:r>
              <a:rPr lang="en-US" sz="2200" b="1" dirty="0"/>
              <a:t>	Click: the portal for the Date of your training</a:t>
            </a:r>
          </a:p>
          <a:p>
            <a:pPr marL="514350" indent="-914400">
              <a:buFont typeface="Arial" panose="020B0604020202020204" pitchFamily="34" charset="0"/>
              <a:buAutoNum type="arabicPeriod"/>
            </a:pPr>
            <a:r>
              <a:rPr lang="en-US" sz="2200" b="1" dirty="0"/>
              <a:t>Log in</a:t>
            </a:r>
          </a:p>
          <a:p>
            <a:pPr marL="57150" lvl="1" indent="0">
              <a:buNone/>
            </a:pPr>
            <a:r>
              <a:rPr lang="en-US" sz="2200" b="1" dirty="0"/>
              <a:t>	OR Click on the Create a new account button and activate your account</a:t>
            </a:r>
          </a:p>
          <a:p>
            <a:pPr marL="514350" indent="-514350">
              <a:buFont typeface="Arial" panose="020B0604020202020204" pitchFamily="34" charset="0"/>
              <a:buAutoNum type="arabicPeriod"/>
            </a:pPr>
            <a:r>
              <a:rPr lang="en-US" sz="2200" b="1" dirty="0"/>
              <a:t>	Enter: the Training Passcode given to you by your trainer</a:t>
            </a:r>
          </a:p>
          <a:p>
            <a:pPr marL="514350" indent="-514350">
              <a:buFont typeface="Arial" panose="020B0604020202020204" pitchFamily="34" charset="0"/>
              <a:buAutoNum type="arabicPeriod"/>
            </a:pPr>
            <a:r>
              <a:rPr lang="en-US" sz="2200" b="1" dirty="0"/>
              <a:t>	Click: Enroll Me</a:t>
            </a:r>
          </a:p>
          <a:p>
            <a:pPr marL="514350" indent="-514350">
              <a:buFont typeface="Arial" panose="020B0604020202020204" pitchFamily="34" charset="0"/>
              <a:buAutoNum type="arabicPeriod"/>
            </a:pPr>
            <a:r>
              <a:rPr lang="en-US" sz="2200" b="1" dirty="0"/>
              <a:t>	Click: Test Security Agreement and submit</a:t>
            </a:r>
          </a:p>
          <a:p>
            <a:pPr marL="514350" indent="-514350">
              <a:buFont typeface="Arial" panose="020B0604020202020204" pitchFamily="34" charset="0"/>
              <a:buAutoNum type="arabicPeriod"/>
            </a:pPr>
            <a:r>
              <a:rPr lang="en-US" sz="2200" b="1" dirty="0"/>
              <a:t>	Click: ‘Get your certificate’</a:t>
            </a:r>
          </a:p>
          <a:p>
            <a:pPr marL="0" indent="0">
              <a:buNone/>
            </a:pPr>
            <a:endParaRPr lang="en-US" sz="3200" dirty="0"/>
          </a:p>
        </p:txBody>
      </p:sp>
    </p:spTree>
    <p:extLst>
      <p:ext uri="{BB962C8B-B14F-4D97-AF65-F5344CB8AC3E}">
        <p14:creationId xmlns:p14="http://schemas.microsoft.com/office/powerpoint/2010/main" val="220460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rPr>
              <a:t>When you click “Get your certificate”...</a:t>
            </a:r>
          </a:p>
        </p:txBody>
      </p:sp>
      <p:sp>
        <p:nvSpPr>
          <p:cNvPr id="5" name="TextBox 4"/>
          <p:cNvSpPr txBox="1"/>
          <p:nvPr/>
        </p:nvSpPr>
        <p:spPr>
          <a:xfrm>
            <a:off x="429547" y="5879840"/>
            <a:ext cx="11331388" cy="830997"/>
          </a:xfrm>
          <a:prstGeom prst="rect">
            <a:avLst/>
          </a:prstGeom>
          <a:noFill/>
        </p:spPr>
        <p:txBody>
          <a:bodyPr wrap="square" rtlCol="0">
            <a:spAutoFit/>
          </a:bodyPr>
          <a:lstStyle/>
          <a:p>
            <a:r>
              <a:rPr lang="en-US" sz="2400" b="1" dirty="0">
                <a:solidFill>
                  <a:schemeClr val="tx2"/>
                </a:solidFill>
              </a:rPr>
              <a:t>This certificate is automatically sent to the email used to register your CASAS account.</a:t>
            </a:r>
            <a:endParaRPr lang="en-US" sz="2000" b="1" dirty="0">
              <a:solidFill>
                <a:schemeClr val="tx2"/>
              </a:solidFill>
            </a:endParaRPr>
          </a:p>
        </p:txBody>
      </p:sp>
      <p:pic>
        <p:nvPicPr>
          <p:cNvPr id="3" name="Picture 2"/>
          <p:cNvPicPr>
            <a:picLocks noChangeAspect="1"/>
          </p:cNvPicPr>
          <p:nvPr/>
        </p:nvPicPr>
        <p:blipFill>
          <a:blip r:embed="rId3"/>
          <a:stretch>
            <a:fillRect/>
          </a:stretch>
        </p:blipFill>
        <p:spPr>
          <a:xfrm>
            <a:off x="2998381" y="1493320"/>
            <a:ext cx="5612219" cy="42555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835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Congratulations!</a:t>
            </a:r>
          </a:p>
        </p:txBody>
      </p:sp>
      <p:sp>
        <p:nvSpPr>
          <p:cNvPr id="3" name="Content Placeholder 2"/>
          <p:cNvSpPr>
            <a:spLocks noGrp="1"/>
          </p:cNvSpPr>
          <p:nvPr>
            <p:ph idx="1"/>
          </p:nvPr>
        </p:nvSpPr>
        <p:spPr>
          <a:xfrm>
            <a:off x="1104900" y="1543186"/>
            <a:ext cx="9980682" cy="701530"/>
          </a:xfrm>
        </p:spPr>
        <p:txBody>
          <a:bodyPr>
            <a:normAutofit fontScale="92500" lnSpcReduction="10000"/>
          </a:bodyPr>
          <a:lstStyle/>
          <a:p>
            <a:pPr marL="0" indent="0">
              <a:buNone/>
            </a:pPr>
            <a:r>
              <a:rPr lang="en-US" sz="2600" b="1" dirty="0"/>
              <a:t>If you need further assistance with training completion, contact </a:t>
            </a:r>
            <a:r>
              <a:rPr lang="en-US" sz="2600" b="1" dirty="0">
                <a:hlinkClick r:id="rId3"/>
              </a:rPr>
              <a:t>training@casas.org</a:t>
            </a:r>
            <a:endParaRPr lang="en-US" sz="2600" b="1" dirty="0"/>
          </a:p>
          <a:p>
            <a:endParaRPr lang="en-US" dirty="0"/>
          </a:p>
        </p:txBody>
      </p:sp>
      <p:sp>
        <p:nvSpPr>
          <p:cNvPr id="4" name="TextBox 3"/>
          <p:cNvSpPr txBox="1"/>
          <p:nvPr/>
        </p:nvSpPr>
        <p:spPr>
          <a:xfrm>
            <a:off x="1104900" y="2244716"/>
            <a:ext cx="6474690" cy="3970318"/>
          </a:xfrm>
          <a:prstGeom prst="rect">
            <a:avLst/>
          </a:prstGeom>
          <a:noFill/>
        </p:spPr>
        <p:txBody>
          <a:bodyPr wrap="square" rtlCol="0">
            <a:spAutoFit/>
          </a:bodyPr>
          <a:lstStyle/>
          <a:p>
            <a:r>
              <a:rPr lang="en-US" b="1" dirty="0"/>
              <a:t> </a:t>
            </a:r>
            <a:r>
              <a:rPr lang="en-US" dirty="0"/>
              <a:t> </a:t>
            </a:r>
          </a:p>
          <a:p>
            <a:r>
              <a:rPr lang="en-US" b="1" dirty="0"/>
              <a:t>Additional E-Mail Contact Groups</a:t>
            </a:r>
            <a:endParaRPr lang="en-US" dirty="0"/>
          </a:p>
          <a:p>
            <a:pPr lvl="0"/>
            <a:r>
              <a:rPr lang="en-US" dirty="0"/>
              <a:t>CASAS eTests Online Implementation: </a:t>
            </a:r>
            <a:r>
              <a:rPr lang="en-US" u="sng" dirty="0">
                <a:hlinkClick r:id="rId3"/>
              </a:rPr>
              <a:t>golive@casas.org</a:t>
            </a:r>
            <a:endParaRPr lang="en-US" dirty="0"/>
          </a:p>
          <a:p>
            <a:pPr lvl="0"/>
            <a:r>
              <a:rPr lang="en-US" dirty="0"/>
              <a:t>CA WIOA, Title II Accountability: </a:t>
            </a:r>
            <a:r>
              <a:rPr lang="en-US" u="sng" dirty="0">
                <a:hlinkClick r:id="rId3"/>
              </a:rPr>
              <a:t>capm@casas.org</a:t>
            </a:r>
            <a:endParaRPr lang="en-US" dirty="0"/>
          </a:p>
          <a:p>
            <a:pPr lvl="0"/>
            <a:r>
              <a:rPr lang="en-US" dirty="0"/>
              <a:t>CA AEP: </a:t>
            </a:r>
            <a:r>
              <a:rPr lang="en-US" u="sng" dirty="0">
                <a:hlinkClick r:id="rId3"/>
              </a:rPr>
              <a:t>caep@casas.org</a:t>
            </a:r>
            <a:endParaRPr lang="en-US" dirty="0"/>
          </a:p>
          <a:p>
            <a:pPr lvl="0"/>
            <a:r>
              <a:rPr lang="en-US" dirty="0"/>
              <a:t>CIT: </a:t>
            </a:r>
            <a:r>
              <a:rPr lang="en-US" u="sng" dirty="0">
                <a:hlinkClick r:id="rId3"/>
              </a:rPr>
              <a:t>citcertification@casas.org</a:t>
            </a:r>
            <a:endParaRPr lang="en-US" dirty="0"/>
          </a:p>
          <a:p>
            <a:pPr lvl="0"/>
            <a:r>
              <a:rPr lang="en-US" dirty="0"/>
              <a:t>FIELD TESTING: </a:t>
            </a:r>
            <a:r>
              <a:rPr lang="en-US" u="sng" dirty="0">
                <a:hlinkClick r:id="rId3"/>
              </a:rPr>
              <a:t>fieldtesting@casas.org</a:t>
            </a:r>
            <a:endParaRPr lang="en-US" dirty="0"/>
          </a:p>
          <a:p>
            <a:pPr lvl="0"/>
            <a:r>
              <a:rPr lang="en-US" dirty="0"/>
              <a:t>GENERAL QUESTIONS: </a:t>
            </a:r>
            <a:r>
              <a:rPr lang="en-US" u="sng" dirty="0">
                <a:hlinkClick r:id="rId3"/>
              </a:rPr>
              <a:t>casas@casas.org</a:t>
            </a:r>
            <a:endParaRPr lang="en-US" dirty="0"/>
          </a:p>
          <a:p>
            <a:pPr lvl="0"/>
            <a:r>
              <a:rPr lang="en-US" dirty="0"/>
              <a:t>NEDP: </a:t>
            </a:r>
            <a:r>
              <a:rPr lang="en-US" u="sng" dirty="0">
                <a:hlinkClick r:id="rId3"/>
              </a:rPr>
              <a:t>nedp@casas.org</a:t>
            </a:r>
            <a:endParaRPr lang="en-US" dirty="0"/>
          </a:p>
          <a:p>
            <a:pPr lvl="0"/>
            <a:r>
              <a:rPr lang="en-US" dirty="0"/>
              <a:t>ORDERING: </a:t>
            </a:r>
            <a:r>
              <a:rPr lang="en-US" u="sng" dirty="0">
                <a:hlinkClick r:id="rId3"/>
              </a:rPr>
              <a:t>orders@casas.org</a:t>
            </a:r>
            <a:endParaRPr lang="en-US" dirty="0"/>
          </a:p>
          <a:p>
            <a:pPr lvl="0"/>
            <a:r>
              <a:rPr lang="en-US" dirty="0"/>
              <a:t>TECHNICAL SUPPORT: </a:t>
            </a:r>
            <a:r>
              <a:rPr lang="en-US" u="sng" dirty="0">
                <a:hlinkClick r:id="rId3"/>
              </a:rPr>
              <a:t>techsupport@casas.org</a:t>
            </a:r>
            <a:endParaRPr lang="en-US" dirty="0"/>
          </a:p>
          <a:p>
            <a:pPr lvl="0"/>
            <a:r>
              <a:rPr lang="en-US" dirty="0"/>
              <a:t>TRAINING: </a:t>
            </a:r>
            <a:r>
              <a:rPr lang="en-US" u="sng" dirty="0">
                <a:hlinkClick r:id="rId3"/>
              </a:rPr>
              <a:t>training@casas.org</a:t>
            </a:r>
            <a:endParaRPr lang="en-US" dirty="0"/>
          </a:p>
          <a:p>
            <a:pPr lvl="0"/>
            <a:r>
              <a:rPr lang="en-US" dirty="0"/>
              <a:t>WSCS: </a:t>
            </a:r>
            <a:r>
              <a:rPr lang="en-US" u="sng" dirty="0">
                <a:hlinkClick r:id="rId3"/>
              </a:rPr>
              <a:t>wscs@casas.org</a:t>
            </a:r>
            <a:endParaRPr lang="en-US" dirty="0"/>
          </a:p>
          <a:p>
            <a:r>
              <a:rPr lang="en-US" dirty="0"/>
              <a:t> </a:t>
            </a:r>
          </a:p>
        </p:txBody>
      </p:sp>
    </p:spTree>
    <p:extLst>
      <p:ext uri="{BB962C8B-B14F-4D97-AF65-F5344CB8AC3E}">
        <p14:creationId xmlns:p14="http://schemas.microsoft.com/office/powerpoint/2010/main" val="176123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http://purl.org/dc/elements/1.1/"/>
    <ds:schemaRef ds:uri="4873beb7-5857-4685-be1f-d57550cc96c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56812</TotalTime>
  <Words>8045</Words>
  <Application>Microsoft Office PowerPoint</Application>
  <PresentationFormat>Widescreen</PresentationFormat>
  <Paragraphs>1055</Paragraphs>
  <Slides>98</Slides>
  <Notes>50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98</vt:i4>
      </vt:variant>
    </vt:vector>
  </HeadingPairs>
  <TitlesOfParts>
    <vt:vector size="108" baseType="lpstr">
      <vt:lpstr>Arial</vt:lpstr>
      <vt:lpstr>Book Antiqua</vt:lpstr>
      <vt:lpstr>Calibri</vt:lpstr>
      <vt:lpstr>Courier New</vt:lpstr>
      <vt:lpstr>Euphemia</vt:lpstr>
      <vt:lpstr>Plantagenet Cherokee</vt:lpstr>
      <vt:lpstr>Times New Roman</vt:lpstr>
      <vt:lpstr>Trebuchet MS</vt:lpstr>
      <vt:lpstr>Wingdings</vt:lpstr>
      <vt:lpstr>Academic Literature 16x9</vt:lpstr>
      <vt:lpstr>Welcome!</vt:lpstr>
      <vt:lpstr>For tech help, private chat to Linda Keller</vt:lpstr>
      <vt:lpstr>Administering CASAS Life &amp; Work and CASAS GOALS</vt:lpstr>
      <vt:lpstr>Agenda</vt:lpstr>
      <vt:lpstr>Implementation Modules training.casas.org </vt:lpstr>
      <vt:lpstr>Getting to Know You - Poll</vt:lpstr>
      <vt:lpstr>Getting to Know You - Poll</vt:lpstr>
      <vt:lpstr>About CASAS</vt:lpstr>
      <vt:lpstr>Integrated System Approach</vt:lpstr>
      <vt:lpstr>Tests Overview</vt:lpstr>
      <vt:lpstr>How the                System Works</vt:lpstr>
      <vt:lpstr>Uses of                 Test Results</vt:lpstr>
      <vt:lpstr>CASAS Assessments for ESL</vt:lpstr>
      <vt:lpstr>CASAS Assessments for ABE</vt:lpstr>
      <vt:lpstr>Test Timing </vt:lpstr>
      <vt:lpstr>About CASAS Assessments</vt:lpstr>
      <vt:lpstr>Check for Understanding</vt:lpstr>
      <vt:lpstr>CASAS Assessment Process</vt:lpstr>
      <vt:lpstr>PowerPoint Presentation</vt:lpstr>
      <vt:lpstr>Supplemental Intake Form – Question 1</vt:lpstr>
      <vt:lpstr>Check for Understanding</vt:lpstr>
      <vt:lpstr>The Assessment Process</vt:lpstr>
      <vt:lpstr>Intake Screening </vt:lpstr>
      <vt:lpstr>PowerPoint Presentation</vt:lpstr>
      <vt:lpstr>PowerPoint Presentation</vt:lpstr>
      <vt:lpstr>Scoring Rubric – Oral Screening </vt:lpstr>
      <vt:lpstr>Using Oral Screening results to select pretest for Beginning Level ELLs</vt:lpstr>
      <vt:lpstr>Beginning Literacy Screening</vt:lpstr>
      <vt:lpstr>What’s the difference between Locators/ Appraisals and Pretests?</vt:lpstr>
      <vt:lpstr>Next step after screening – Appraisals (Paper-based)</vt:lpstr>
      <vt:lpstr>Next step after screening – Locators (Computer-Based)</vt:lpstr>
      <vt:lpstr>CASAS tests are standardized tests.  What does that mean?</vt:lpstr>
      <vt:lpstr>PowerPoint Presentation</vt:lpstr>
      <vt:lpstr>Standardized Test Administration Guidelines</vt:lpstr>
      <vt:lpstr>Administer the Appraisal </vt:lpstr>
      <vt:lpstr>Appraisal Instructions Script – Part 1</vt:lpstr>
      <vt:lpstr>Appraisal Instructions Script – Part 2</vt:lpstr>
      <vt:lpstr>During the Test</vt:lpstr>
      <vt:lpstr>Finishing the Test</vt:lpstr>
      <vt:lpstr>After the Test</vt:lpstr>
      <vt:lpstr>Check for Understanding</vt:lpstr>
      <vt:lpstr>Break</vt:lpstr>
      <vt:lpstr>PowerPoint Presentation</vt:lpstr>
      <vt:lpstr>What is the Purpose of the Appraisal?</vt:lpstr>
      <vt:lpstr>PowerPoint Presentation</vt:lpstr>
      <vt:lpstr>Determining the Pretest</vt:lpstr>
      <vt:lpstr>                Appraisal Activity</vt:lpstr>
      <vt:lpstr>Pre- and Post Tests</vt:lpstr>
      <vt:lpstr>Valid Scale Scores – Life &amp; Work</vt:lpstr>
      <vt:lpstr>Valid Scale Scores - GOALS</vt:lpstr>
      <vt:lpstr>Valid Score Activity</vt:lpstr>
      <vt:lpstr>What Do You Need to Know About Post-testing?</vt:lpstr>
      <vt:lpstr>What is a Level Gain?</vt:lpstr>
      <vt:lpstr>PowerPoint Presentation</vt:lpstr>
      <vt:lpstr>PowerPoint Presentation</vt:lpstr>
      <vt:lpstr>Important Considerations: Level Gains</vt:lpstr>
      <vt:lpstr>Testing Transitions Scenario #1</vt:lpstr>
      <vt:lpstr>Testing Transitions Scenario #2</vt:lpstr>
      <vt:lpstr>Testing Decisions</vt:lpstr>
      <vt:lpstr>NRS EFLs and Reading GOALS Scale Score Ranges</vt:lpstr>
      <vt:lpstr>CASAS GOALS – Instructional Considerations</vt:lpstr>
      <vt:lpstr>Reading GOALS  incorporates:</vt:lpstr>
      <vt:lpstr>Reading GOALS Item Types</vt:lpstr>
      <vt:lpstr>CASAS Competencies</vt:lpstr>
      <vt:lpstr>PowerPoint Presentation</vt:lpstr>
      <vt:lpstr>Depth of Knowledge (DOK)</vt:lpstr>
      <vt:lpstr>Reading CASAS GOALS Sample Test Items</vt:lpstr>
      <vt:lpstr>Reading GOALS Grade Level Equivalents</vt:lpstr>
      <vt:lpstr>CASAS Math GOALS includes:</vt:lpstr>
      <vt:lpstr>Math GOALS - Features</vt:lpstr>
      <vt:lpstr>Calculators in Math GOALS</vt:lpstr>
      <vt:lpstr>Math CASAS GOALS Sample Test Items</vt:lpstr>
      <vt:lpstr>Grade Level Equivalents for CASAS Math GOALS Score Ranges</vt:lpstr>
      <vt:lpstr>WHERE TO FIND LEVELED MATERIALS</vt:lpstr>
      <vt:lpstr>Break</vt:lpstr>
      <vt:lpstr>Going live! Checklist</vt:lpstr>
      <vt:lpstr>Going Live! Checklist  - First Steps</vt:lpstr>
      <vt:lpstr>Preparation for Administering eTests</vt:lpstr>
      <vt:lpstr>Step 1. System Requirements</vt:lpstr>
      <vt:lpstr>Step 2. Agreement &amp; Certifications</vt:lpstr>
      <vt:lpstr>Step 2. Data Manager Responsibilities </vt:lpstr>
      <vt:lpstr>Step 2. eTests Coordinator Responsibilities</vt:lpstr>
      <vt:lpstr>Step 2. eTests Proctor Responsibilities</vt:lpstr>
      <vt:lpstr>Step 3. Order Your eTests</vt:lpstr>
      <vt:lpstr>eTest Software includes:</vt:lpstr>
      <vt:lpstr>Step 4. Online Account Setup and Access</vt:lpstr>
      <vt:lpstr>Going Live! Checklist – Next steps  (All steps have live links to instructions)</vt:lpstr>
      <vt:lpstr>All steps are linked to pictorial instructions</vt:lpstr>
      <vt:lpstr>How to Implement - Overview</vt:lpstr>
      <vt:lpstr>Steps 5 – 12: CASAS Online Help Documents</vt:lpstr>
      <vt:lpstr>CASAS eTESTS – Reports – Individual Skills Profile</vt:lpstr>
      <vt:lpstr>CASAS eTESTS – Reports – Student Performance</vt:lpstr>
      <vt:lpstr>Remote Testing</vt:lpstr>
      <vt:lpstr>QUESTIONS?</vt:lpstr>
      <vt:lpstr>Time to complete your training! </vt:lpstr>
      <vt:lpstr>Steps to Complete Your Certification</vt:lpstr>
      <vt:lpstr>When you click “Get your certificate”...</vt:lpstr>
      <vt:lpstr>Congratulations!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Administering CASAS Life &amp; Work and CASAS GOALS</dc:title>
  <dc:creator>Martha Olsen</dc:creator>
  <cp:lastModifiedBy>Martha Olsen</cp:lastModifiedBy>
  <cp:revision>94</cp:revision>
  <dcterms:created xsi:type="dcterms:W3CDTF">2020-08-18T16:18:29Z</dcterms:created>
  <dcterms:modified xsi:type="dcterms:W3CDTF">2021-06-26T18:21:51Z</dcterms:modified>
</cp:coreProperties>
</file>