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2" r:id="rId3"/>
  </p:sldMasterIdLst>
  <p:notesMasterIdLst>
    <p:notesMasterId r:id="rId79"/>
  </p:notesMasterIdLst>
  <p:sldIdLst>
    <p:sldId id="599" r:id="rId4"/>
    <p:sldId id="286" r:id="rId5"/>
    <p:sldId id="259" r:id="rId6"/>
    <p:sldId id="272" r:id="rId7"/>
    <p:sldId id="273" r:id="rId8"/>
    <p:sldId id="588" r:id="rId9"/>
    <p:sldId id="586" r:id="rId10"/>
    <p:sldId id="592" r:id="rId11"/>
    <p:sldId id="271" r:id="rId12"/>
    <p:sldId id="579" r:id="rId13"/>
    <p:sldId id="365" r:id="rId14"/>
    <p:sldId id="287" r:id="rId15"/>
    <p:sldId id="268" r:id="rId16"/>
    <p:sldId id="266" r:id="rId17"/>
    <p:sldId id="274" r:id="rId18"/>
    <p:sldId id="587" r:id="rId19"/>
    <p:sldId id="589" r:id="rId20"/>
    <p:sldId id="590" r:id="rId21"/>
    <p:sldId id="570" r:id="rId22"/>
    <p:sldId id="269" r:id="rId23"/>
    <p:sldId id="363" r:id="rId24"/>
    <p:sldId id="573" r:id="rId25"/>
    <p:sldId id="574" r:id="rId26"/>
    <p:sldId id="576" r:id="rId27"/>
    <p:sldId id="258" r:id="rId28"/>
    <p:sldId id="366" r:id="rId29"/>
    <p:sldId id="369" r:id="rId30"/>
    <p:sldId id="276" r:id="rId31"/>
    <p:sldId id="367" r:id="rId32"/>
    <p:sldId id="598" r:id="rId33"/>
    <p:sldId id="593" r:id="rId34"/>
    <p:sldId id="585" r:id="rId35"/>
    <p:sldId id="575" r:id="rId36"/>
    <p:sldId id="292" r:id="rId37"/>
    <p:sldId id="278" r:id="rId38"/>
    <p:sldId id="288" r:id="rId39"/>
    <p:sldId id="279" r:id="rId40"/>
    <p:sldId id="290" r:id="rId41"/>
    <p:sldId id="280" r:id="rId42"/>
    <p:sldId id="291" r:id="rId43"/>
    <p:sldId id="581" r:id="rId44"/>
    <p:sldId id="582" r:id="rId45"/>
    <p:sldId id="583" r:id="rId46"/>
    <p:sldId id="584" r:id="rId47"/>
    <p:sldId id="284" r:id="rId48"/>
    <p:sldId id="591" r:id="rId49"/>
    <p:sldId id="572" r:id="rId50"/>
    <p:sldId id="283" r:id="rId51"/>
    <p:sldId id="260" r:id="rId52"/>
    <p:sldId id="285" r:id="rId53"/>
    <p:sldId id="577" r:id="rId54"/>
    <p:sldId id="594" r:id="rId55"/>
    <p:sldId id="595" r:id="rId56"/>
    <p:sldId id="342" r:id="rId57"/>
    <p:sldId id="343" r:id="rId58"/>
    <p:sldId id="341" r:id="rId59"/>
    <p:sldId id="344" r:id="rId60"/>
    <p:sldId id="345" r:id="rId61"/>
    <p:sldId id="347" r:id="rId62"/>
    <p:sldId id="350" r:id="rId63"/>
    <p:sldId id="351" r:id="rId64"/>
    <p:sldId id="352" r:id="rId65"/>
    <p:sldId id="353" r:id="rId66"/>
    <p:sldId id="354" r:id="rId67"/>
    <p:sldId id="355" r:id="rId68"/>
    <p:sldId id="356" r:id="rId69"/>
    <p:sldId id="357" r:id="rId70"/>
    <p:sldId id="358" r:id="rId71"/>
    <p:sldId id="359" r:id="rId72"/>
    <p:sldId id="360" r:id="rId73"/>
    <p:sldId id="580" r:id="rId74"/>
    <p:sldId id="578" r:id="rId75"/>
    <p:sldId id="361" r:id="rId76"/>
    <p:sldId id="597" r:id="rId77"/>
    <p:sldId id="257"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52" y="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38CF3-981F-476A-BA25-30C4E9B353F2}" type="datetimeFigureOut">
              <a:rPr lang="en-US" smtClean="0"/>
              <a:t>1/12/2019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23683-3825-414C-89AB-11E034479E25}" type="slidenum">
              <a:rPr lang="en-US" smtClean="0"/>
              <a:t>‹#›</a:t>
            </a:fld>
            <a:endParaRPr lang="en-US"/>
          </a:p>
        </p:txBody>
      </p:sp>
    </p:spTree>
    <p:extLst>
      <p:ext uri="{BB962C8B-B14F-4D97-AF65-F5344CB8AC3E}">
        <p14:creationId xmlns:p14="http://schemas.microsoft.com/office/powerpoint/2010/main" val="2434543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EF10B-C02B-4535-89AD-C3F9C6D55C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3266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r>
              <a:rPr lang="en-US" altLang="en-US" dirty="0">
                <a:ea typeface="ＭＳ Ｐゴシック" pitchFamily="34" charset="-128"/>
              </a:rPr>
              <a:t>Interface</a:t>
            </a:r>
            <a:r>
              <a:rPr lang="en-US" altLang="en-US" baseline="0" dirty="0">
                <a:ea typeface="ＭＳ Ｐゴシック" pitchFamily="34" charset="-128"/>
              </a:rPr>
              <a:t> supports a variety of technology-enhanced interactions. </a:t>
            </a:r>
          </a:p>
          <a:p>
            <a:pPr eaLnBrk="1" hangingPunct="1"/>
            <a:r>
              <a:rPr lang="en-US" dirty="0"/>
              <a:t>TABE 11/12 includes numerous TE item types: Hot Text, Drag and Drop, EBSR, Math Palette, and Multi-Select</a:t>
            </a:r>
            <a:endParaRPr lang="en-US" altLang="en-US" dirty="0">
              <a:ea typeface="ＭＳ Ｐゴシック" pitchFamily="34" charset="-128"/>
            </a:endParaRPr>
          </a:p>
          <a:p>
            <a:pPr eaLnBrk="1" hangingPunct="1"/>
            <a:endParaRPr lang="en-US" alt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t>58</a:t>
            </a:fld>
            <a:endParaRPr lang="en-US" dirty="0"/>
          </a:p>
        </p:txBody>
      </p:sp>
    </p:spTree>
    <p:extLst>
      <p:ext uri="{BB962C8B-B14F-4D97-AF65-F5344CB8AC3E}">
        <p14:creationId xmlns:p14="http://schemas.microsoft.com/office/powerpoint/2010/main" val="329071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endParaRPr lang="en-US" alt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t>59</a:t>
            </a:fld>
            <a:endParaRPr lang="en-US" dirty="0"/>
          </a:p>
        </p:txBody>
      </p:sp>
    </p:spTree>
    <p:extLst>
      <p:ext uri="{BB962C8B-B14F-4D97-AF65-F5344CB8AC3E}">
        <p14:creationId xmlns:p14="http://schemas.microsoft.com/office/powerpoint/2010/main" val="4249297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r>
              <a:rPr lang="en-US" altLang="en-US" dirty="0">
                <a:ea typeface="ＭＳ Ｐゴシック" pitchFamily="34" charset="-128"/>
              </a:rPr>
              <a:t>New testing interface</a:t>
            </a:r>
            <a:r>
              <a:rPr lang="en-US" altLang="en-US" baseline="0" dirty="0">
                <a:ea typeface="ＭＳ Ｐゴシック" pitchFamily="34" charset="-128"/>
              </a:rPr>
              <a:t> provides more access to tools and resources.</a:t>
            </a:r>
            <a:endParaRPr lang="en-US" altLang="en-US" dirty="0">
              <a:ea typeface="ＭＳ Ｐゴシック" pitchFamily="34" charset="-128"/>
            </a:endParaRPr>
          </a:p>
          <a:p>
            <a:pPr eaLnBrk="1" hangingPunct="1"/>
            <a:endParaRPr lang="en-US" alt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t>60</a:t>
            </a:fld>
            <a:endParaRPr lang="en-US" dirty="0"/>
          </a:p>
        </p:txBody>
      </p:sp>
    </p:spTree>
    <p:extLst>
      <p:ext uri="{BB962C8B-B14F-4D97-AF65-F5344CB8AC3E}">
        <p14:creationId xmlns:p14="http://schemas.microsoft.com/office/powerpoint/2010/main" val="3556884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r>
              <a:rPr lang="en-US" altLang="en-US" dirty="0">
                <a:ea typeface="ＭＳ Ｐゴシック" pitchFamily="34" charset="-128"/>
              </a:rPr>
              <a:t>New testing interface</a:t>
            </a:r>
            <a:r>
              <a:rPr lang="en-US" altLang="en-US" baseline="0" dirty="0">
                <a:ea typeface="ＭＳ Ｐゴシック" pitchFamily="34" charset="-128"/>
              </a:rPr>
              <a:t> provides more access to tools and resources. </a:t>
            </a:r>
          </a:p>
          <a:p>
            <a:pPr eaLnBrk="1" hangingPunct="1"/>
            <a:r>
              <a:rPr lang="en-US" altLang="en-US" b="1" baseline="0" dirty="0">
                <a:ea typeface="ＭＳ Ｐゴシック" pitchFamily="34" charset="-128"/>
              </a:rPr>
              <a:t>If students are more comfortable with a handheld calculator, they may use one as long as it’s not programmable. Physical calculators should only be allowed with the student during the calculator section of the math test.</a:t>
            </a:r>
            <a:endParaRPr lang="en-US" altLang="en-US" b="1" dirty="0">
              <a:ea typeface="ＭＳ Ｐゴシック" pitchFamily="34" charset="-128"/>
            </a:endParaRPr>
          </a:p>
          <a:p>
            <a:pPr eaLnBrk="1" hangingPunct="1"/>
            <a:endParaRPr lang="en-US" alt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t>61</a:t>
            </a:fld>
            <a:endParaRPr lang="en-US" dirty="0"/>
          </a:p>
        </p:txBody>
      </p:sp>
    </p:spTree>
    <p:extLst>
      <p:ext uri="{BB962C8B-B14F-4D97-AF65-F5344CB8AC3E}">
        <p14:creationId xmlns:p14="http://schemas.microsoft.com/office/powerpoint/2010/main" val="845144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r>
              <a:rPr lang="en-US" altLang="en-US" dirty="0">
                <a:ea typeface="ＭＳ Ｐゴシック" pitchFamily="34" charset="-128"/>
              </a:rPr>
              <a:t>Examples of some of the tools</a:t>
            </a:r>
          </a:p>
        </p:txBody>
      </p:sp>
      <p:sp>
        <p:nvSpPr>
          <p:cNvPr id="4" name="Slide Number Placeholder 3"/>
          <p:cNvSpPr>
            <a:spLocks noGrp="1"/>
          </p:cNvSpPr>
          <p:nvPr>
            <p:ph type="sldNum" sz="quarter" idx="10"/>
          </p:nvPr>
        </p:nvSpPr>
        <p:spPr/>
        <p:txBody>
          <a:bodyPr/>
          <a:lstStyle/>
          <a:p>
            <a:fld id="{4ADBF1EB-C9F6-474C-938C-4B9AA8935FD0}" type="slidenum">
              <a:rPr lang="en-US" smtClean="0"/>
              <a:t>62</a:t>
            </a:fld>
            <a:endParaRPr lang="en-US" dirty="0"/>
          </a:p>
        </p:txBody>
      </p:sp>
    </p:spTree>
    <p:extLst>
      <p:ext uri="{BB962C8B-B14F-4D97-AF65-F5344CB8AC3E}">
        <p14:creationId xmlns:p14="http://schemas.microsoft.com/office/powerpoint/2010/main" val="4117372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endParaRPr lang="en-US" alt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t>63</a:t>
            </a:fld>
            <a:endParaRPr lang="en-US" dirty="0"/>
          </a:p>
        </p:txBody>
      </p:sp>
    </p:spTree>
    <p:extLst>
      <p:ext uri="{BB962C8B-B14F-4D97-AF65-F5344CB8AC3E}">
        <p14:creationId xmlns:p14="http://schemas.microsoft.com/office/powerpoint/2010/main" val="3938553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endParaRPr lang="en-US" alt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t>64</a:t>
            </a:fld>
            <a:endParaRPr lang="en-US" dirty="0"/>
          </a:p>
        </p:txBody>
      </p:sp>
    </p:spTree>
    <p:extLst>
      <p:ext uri="{BB962C8B-B14F-4D97-AF65-F5344CB8AC3E}">
        <p14:creationId xmlns:p14="http://schemas.microsoft.com/office/powerpoint/2010/main" val="130288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endParaRPr lang="en-US" alt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t>65</a:t>
            </a:fld>
            <a:endParaRPr lang="en-US" dirty="0"/>
          </a:p>
        </p:txBody>
      </p:sp>
    </p:spTree>
    <p:extLst>
      <p:ext uri="{BB962C8B-B14F-4D97-AF65-F5344CB8AC3E}">
        <p14:creationId xmlns:p14="http://schemas.microsoft.com/office/powerpoint/2010/main" val="1626279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endParaRPr lang="en-US" alt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t>66</a:t>
            </a:fld>
            <a:endParaRPr lang="en-US" dirty="0"/>
          </a:p>
        </p:txBody>
      </p:sp>
    </p:spTree>
    <p:extLst>
      <p:ext uri="{BB962C8B-B14F-4D97-AF65-F5344CB8AC3E}">
        <p14:creationId xmlns:p14="http://schemas.microsoft.com/office/powerpoint/2010/main" val="1540208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endParaRPr lang="en-US" alt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t>67</a:t>
            </a:fld>
            <a:endParaRPr lang="en-US" dirty="0"/>
          </a:p>
        </p:txBody>
      </p:sp>
    </p:spTree>
    <p:extLst>
      <p:ext uri="{BB962C8B-B14F-4D97-AF65-F5344CB8AC3E}">
        <p14:creationId xmlns:p14="http://schemas.microsoft.com/office/powerpoint/2010/main" val="182742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423683-3825-414C-89AB-11E034479E25}" type="slidenum">
              <a:rPr lang="en-US" smtClean="0"/>
              <a:t>25</a:t>
            </a:fld>
            <a:endParaRPr lang="en-US"/>
          </a:p>
        </p:txBody>
      </p:sp>
    </p:spTree>
    <p:extLst>
      <p:ext uri="{BB962C8B-B14F-4D97-AF65-F5344CB8AC3E}">
        <p14:creationId xmlns:p14="http://schemas.microsoft.com/office/powerpoint/2010/main" val="4095018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TABE 11&amp;12 is longer in order to address the new NRS standards as evidenced by this example.</a:t>
            </a:r>
          </a:p>
        </p:txBody>
      </p:sp>
      <p:sp>
        <p:nvSpPr>
          <p:cNvPr id="4" name="Slide Number Placeholder 3"/>
          <p:cNvSpPr>
            <a:spLocks noGrp="1"/>
          </p:cNvSpPr>
          <p:nvPr>
            <p:ph type="sldNum" sz="quarter" idx="10"/>
          </p:nvPr>
        </p:nvSpPr>
        <p:spPr/>
        <p:txBody>
          <a:bodyPr/>
          <a:lstStyle/>
          <a:p>
            <a:fld id="{4A423683-3825-414C-89AB-11E034479E25}" type="slidenum">
              <a:rPr lang="en-US" smtClean="0"/>
              <a:t>28</a:t>
            </a:fld>
            <a:endParaRPr lang="en-US"/>
          </a:p>
        </p:txBody>
      </p:sp>
    </p:spTree>
    <p:extLst>
      <p:ext uri="{BB962C8B-B14F-4D97-AF65-F5344CB8AC3E}">
        <p14:creationId xmlns:p14="http://schemas.microsoft.com/office/powerpoint/2010/main" val="326650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TABE 11/12 contains about half the number of items as the TABE 9/10</a:t>
            </a:r>
            <a:r>
              <a:rPr lang="en-US" baseline="0" dirty="0"/>
              <a:t> Complete Battery. However, the testing time has clearly increased. Students will not yet be familiar with CCR-based high stakes assessment, and we therefore chose these times to give students the best chance at completing their test with the least amount of pressure. Most students will finish their test well before the time is up. </a:t>
            </a:r>
          </a:p>
          <a:p>
            <a:endParaRPr lang="en-US" baseline="0" dirty="0"/>
          </a:p>
          <a:p>
            <a:r>
              <a:rPr lang="en-US" baseline="0" dirty="0"/>
              <a:t>Due to the potential for longer testing times, Reading – which relies heavily on passages – was divided into two parts. You may give both to your students at one sitting, or you may set them up as separate tests. </a:t>
            </a:r>
          </a:p>
          <a:p>
            <a:endParaRPr lang="en-US" baseline="0" dirty="0"/>
          </a:p>
          <a:p>
            <a:r>
              <a:rPr lang="en-US" baseline="0" dirty="0"/>
              <a:t>Mathematics has two sections: A non-calculator section and a calculator section. Online students will have access to an online calculator, and paper/pencil students can use a manual calculator. These two sections of the test are distinct, however, and test takers should not have access to a calculator when taking the non-calculator section. Note that once the non-calculator section is complete in the online test, students cannot return to it.</a:t>
            </a:r>
            <a:endParaRPr lang="en-US" dirty="0"/>
          </a:p>
          <a:p>
            <a:r>
              <a:rPr lang="en-US" dirty="0"/>
              <a:t>EBSR</a:t>
            </a:r>
            <a:r>
              <a:rPr lang="en-US" baseline="0" dirty="0"/>
              <a:t> stands for “Evidence Based Selected Response” which means that a question requires the test-taker to choose the evidence that supports their answer in the previous question.</a:t>
            </a:r>
            <a:endParaRPr lang="en-US" dirty="0"/>
          </a:p>
        </p:txBody>
      </p:sp>
      <p:sp>
        <p:nvSpPr>
          <p:cNvPr id="4" name="Slide Number Placeholder 3"/>
          <p:cNvSpPr>
            <a:spLocks noGrp="1"/>
          </p:cNvSpPr>
          <p:nvPr>
            <p:ph type="sldNum" sz="quarter" idx="10"/>
          </p:nvPr>
        </p:nvSpPr>
        <p:spPr/>
        <p:txBody>
          <a:bodyPr/>
          <a:lstStyle/>
          <a:p>
            <a:fld id="{4A423683-3825-414C-89AB-11E034479E25}" type="slidenum">
              <a:rPr lang="en-US" smtClean="0"/>
              <a:t>33</a:t>
            </a:fld>
            <a:endParaRPr lang="en-US"/>
          </a:p>
        </p:txBody>
      </p:sp>
    </p:spTree>
    <p:extLst>
      <p:ext uri="{BB962C8B-B14F-4D97-AF65-F5344CB8AC3E}">
        <p14:creationId xmlns:p14="http://schemas.microsoft.com/office/powerpoint/2010/main" val="4286358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ABCCC9-60CC-4897-A5AB-D394AA07A089}" type="slidenum">
              <a:rPr lang="en-US" smtClean="0"/>
              <a:t>41</a:t>
            </a:fld>
            <a:endParaRPr lang="en-US"/>
          </a:p>
        </p:txBody>
      </p:sp>
    </p:spTree>
    <p:extLst>
      <p:ext uri="{BB962C8B-B14F-4D97-AF65-F5344CB8AC3E}">
        <p14:creationId xmlns:p14="http://schemas.microsoft.com/office/powerpoint/2010/main" val="1634062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Grade Ranges were determined using:</a:t>
            </a:r>
          </a:p>
          <a:p>
            <a:pPr marL="0" indent="0">
              <a:buFont typeface="Arial" panose="020B0604020202020204" pitchFamily="34" charset="0"/>
              <a:buNone/>
            </a:pPr>
            <a:r>
              <a:rPr lang="en-US" dirty="0"/>
              <a:t>NRS Implementation Guidelines</a:t>
            </a:r>
          </a:p>
          <a:p>
            <a:pPr marL="0" indent="0">
              <a:buFont typeface="Arial" panose="020B0604020202020204" pitchFamily="34" charset="0"/>
              <a:buNone/>
            </a:pPr>
            <a:r>
              <a:rPr lang="en-US" dirty="0"/>
              <a:t>TABE Performance Level Descriptors</a:t>
            </a:r>
          </a:p>
          <a:p>
            <a:pPr marL="0" indent="0">
              <a:buFont typeface="Arial" panose="020B0604020202020204" pitchFamily="34" charset="0"/>
              <a:buNone/>
            </a:pPr>
            <a:r>
              <a:rPr lang="en-US" dirty="0"/>
              <a:t>College and Career Readiness Standards for Adult Basic Education</a:t>
            </a:r>
          </a:p>
          <a:p>
            <a:pPr marL="0" indent="0">
              <a:buFont typeface="Arial" panose="020B0604020202020204" pitchFamily="34" charset="0"/>
              <a:buNone/>
            </a:pPr>
            <a:r>
              <a:rPr lang="en-US" dirty="0"/>
              <a:t>Adult Basic Education Levels</a:t>
            </a:r>
          </a:p>
          <a:p>
            <a:pPr marL="0" indent="0">
              <a:buFont typeface="Arial" panose="020B0604020202020204" pitchFamily="34" charset="0"/>
              <a:buNone/>
            </a:pPr>
            <a:r>
              <a:rPr lang="en-US" dirty="0"/>
              <a:t>TABE cut scores</a:t>
            </a:r>
          </a:p>
        </p:txBody>
      </p:sp>
      <p:sp>
        <p:nvSpPr>
          <p:cNvPr id="4" name="Slide Number Placeholder 3"/>
          <p:cNvSpPr>
            <a:spLocks noGrp="1"/>
          </p:cNvSpPr>
          <p:nvPr>
            <p:ph type="sldNum" sz="quarter" idx="10"/>
          </p:nvPr>
        </p:nvSpPr>
        <p:spPr/>
        <p:txBody>
          <a:bodyPr/>
          <a:lstStyle/>
          <a:p>
            <a:fld id="{89ABCCC9-60CC-4897-A5AB-D394AA07A089}" type="slidenum">
              <a:rPr lang="en-US" smtClean="0"/>
              <a:t>44</a:t>
            </a:fld>
            <a:endParaRPr lang="en-US"/>
          </a:p>
        </p:txBody>
      </p:sp>
    </p:spTree>
    <p:extLst>
      <p:ext uri="{BB962C8B-B14F-4D97-AF65-F5344CB8AC3E}">
        <p14:creationId xmlns:p14="http://schemas.microsoft.com/office/powerpoint/2010/main" val="207305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423683-3825-414C-89AB-11E034479E25}" type="slidenum">
              <a:rPr lang="en-US" smtClean="0"/>
              <a:t>50</a:t>
            </a:fld>
            <a:endParaRPr lang="en-US"/>
          </a:p>
        </p:txBody>
      </p:sp>
    </p:spTree>
    <p:extLst>
      <p:ext uri="{BB962C8B-B14F-4D97-AF65-F5344CB8AC3E}">
        <p14:creationId xmlns:p14="http://schemas.microsoft.com/office/powerpoint/2010/main" val="1605991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r>
              <a:rPr lang="en-US" altLang="en-US" dirty="0">
                <a:ea typeface="ＭＳ Ｐゴシック" pitchFamily="34" charset="-128"/>
              </a:rPr>
              <a:t>New confirmation screen</a:t>
            </a:r>
          </a:p>
        </p:txBody>
      </p:sp>
      <p:sp>
        <p:nvSpPr>
          <p:cNvPr id="4" name="Slide Number Placeholder 3"/>
          <p:cNvSpPr>
            <a:spLocks noGrp="1"/>
          </p:cNvSpPr>
          <p:nvPr>
            <p:ph type="sldNum" sz="quarter" idx="10"/>
          </p:nvPr>
        </p:nvSpPr>
        <p:spPr/>
        <p:txBody>
          <a:bodyPr/>
          <a:lstStyle/>
          <a:p>
            <a:fld id="{4ADBF1EB-C9F6-474C-938C-4B9AA8935FD0}" type="slidenum">
              <a:rPr lang="en-US" smtClean="0"/>
              <a:t>55</a:t>
            </a:fld>
            <a:endParaRPr lang="en-US" dirty="0"/>
          </a:p>
        </p:txBody>
      </p:sp>
    </p:spTree>
    <p:extLst>
      <p:ext uri="{BB962C8B-B14F-4D97-AF65-F5344CB8AC3E}">
        <p14:creationId xmlns:p14="http://schemas.microsoft.com/office/powerpoint/2010/main" val="59376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r>
              <a:rPr lang="en-US" altLang="en-US" dirty="0">
                <a:ea typeface="ＭＳ Ｐゴシック" pitchFamily="34" charset="-128"/>
              </a:rPr>
              <a:t>New testing interface</a:t>
            </a:r>
            <a:r>
              <a:rPr lang="en-US" altLang="en-US" baseline="0" dirty="0">
                <a:ea typeface="ＭＳ Ｐゴシック" pitchFamily="34" charset="-128"/>
              </a:rPr>
              <a:t> provides more access to tools and resources.</a:t>
            </a:r>
            <a:endParaRPr lang="en-US" altLang="en-US" dirty="0">
              <a:ea typeface="ＭＳ Ｐゴシック" pitchFamily="34" charset="-128"/>
            </a:endParaRPr>
          </a:p>
          <a:p>
            <a:pPr eaLnBrk="1" hangingPunct="1"/>
            <a:endParaRPr lang="en-US" alt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ADBF1EB-C9F6-474C-938C-4B9AA8935FD0}" type="slidenum">
              <a:rPr lang="en-US" smtClean="0"/>
              <a:t>57</a:t>
            </a:fld>
            <a:endParaRPr lang="en-US" dirty="0"/>
          </a:p>
        </p:txBody>
      </p:sp>
    </p:spTree>
    <p:extLst>
      <p:ext uri="{BB962C8B-B14F-4D97-AF65-F5344CB8AC3E}">
        <p14:creationId xmlns:p14="http://schemas.microsoft.com/office/powerpoint/2010/main" val="2759447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3660B0-AA93-439E-BCA6-ACC3CC4450BE}" type="datetime1">
              <a:rPr lang="en-US" smtClean="0"/>
              <a:t>1/12/2019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9242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A2C9FA-595D-4D40-A356-9D9D2AB561B8}" type="datetime1">
              <a:rPr lang="en-US" smtClean="0"/>
              <a:t>1/12/2019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23516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5E8DBE4-77C6-4A34-A719-40B188BABC6C}" type="datetime1">
              <a:rPr lang="en-US" smtClean="0"/>
              <a:t>1/12/2019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6034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542C4-C7C8-431F-90CC-7D1042068A9E}" type="datetime1">
              <a:rPr lang="en-US" smtClean="0"/>
              <a:t>1/12/2019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8341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bg1"/>
            </a:gs>
            <a:gs pos="50000">
              <a:schemeClr val="bg1">
                <a:gamma/>
                <a:tint val="20000"/>
                <a:invGamma/>
              </a:schemeClr>
            </a:gs>
            <a:gs pos="100000">
              <a:schemeClr val="bg1"/>
            </a:gs>
          </a:gsLst>
          <a:lin ang="18900000" scaled="1"/>
        </a:gradFill>
        <a:effectLst/>
      </p:bgPr>
    </p:bg>
    <p:spTree>
      <p:nvGrpSpPr>
        <p:cNvPr id="1" name=""/>
        <p:cNvGrpSpPr/>
        <p:nvPr/>
      </p:nvGrpSpPr>
      <p:grpSpPr>
        <a:xfrm>
          <a:off x="0" y="0"/>
          <a:ext cx="0" cy="0"/>
          <a:chOff x="0" y="0"/>
          <a:chExt cx="0" cy="0"/>
        </a:xfrm>
      </p:grpSpPr>
      <p:sp>
        <p:nvSpPr>
          <p:cNvPr id="4" name="Rectangle 3"/>
          <p:cNvSpPr/>
          <p:nvPr userDrawn="1"/>
        </p:nvSpPr>
        <p:spPr>
          <a:xfrm>
            <a:off x="-2117" y="6096000"/>
            <a:ext cx="12192001" cy="762000"/>
          </a:xfrm>
          <a:prstGeom prst="rect">
            <a:avLst/>
          </a:prstGeom>
          <a:gradFill flip="none" rotWithShape="0">
            <a:gsLst>
              <a:gs pos="0">
                <a:srgbClr val="920000"/>
              </a:gs>
              <a:gs pos="100000">
                <a:srgbClr val="92000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5" name="Rectangle 4"/>
          <p:cNvSpPr/>
          <p:nvPr userDrawn="1"/>
        </p:nvSpPr>
        <p:spPr>
          <a:xfrm>
            <a:off x="-2117" y="1371600"/>
            <a:ext cx="12192001" cy="44958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11" name="Title 10"/>
          <p:cNvSpPr>
            <a:spLocks noGrp="1"/>
          </p:cNvSpPr>
          <p:nvPr>
            <p:ph type="title"/>
          </p:nvPr>
        </p:nvSpPr>
        <p:spPr>
          <a:xfrm>
            <a:off x="406400" y="1600200"/>
            <a:ext cx="9652000" cy="1828800"/>
          </a:xfrm>
        </p:spPr>
        <p:txBody>
          <a:bodyPr/>
          <a:lstStyle>
            <a:lvl1pPr>
              <a:defRPr sz="4000"/>
            </a:lvl1pPr>
          </a:lstStyle>
          <a:p>
            <a:r>
              <a:rPr lang="en-US" dirty="0"/>
              <a:t>Click to edit Master title style</a:t>
            </a:r>
          </a:p>
        </p:txBody>
      </p:sp>
      <p:sp>
        <p:nvSpPr>
          <p:cNvPr id="8" name="Text Placeholder 2"/>
          <p:cNvSpPr>
            <a:spLocks noGrp="1"/>
          </p:cNvSpPr>
          <p:nvPr>
            <p:ph type="body" idx="1"/>
          </p:nvPr>
        </p:nvSpPr>
        <p:spPr>
          <a:xfrm>
            <a:off x="4978401" y="3733800"/>
            <a:ext cx="6804377" cy="1905000"/>
          </a:xfrm>
        </p:spPr>
        <p:txBody>
          <a:bodyPr>
            <a:normAutofit/>
          </a:bodyPr>
          <a:lstStyle>
            <a:lvl1pPr marL="0" indent="0" algn="r">
              <a:lnSpc>
                <a:spcPct val="200000"/>
              </a:lnSpc>
              <a:buNone/>
              <a:defRPr sz="1800" b="0">
                <a:solidFill>
                  <a:srgbClr val="005596"/>
                </a:solidFill>
                <a:latin typeface="Trebuchet MS" pitchFamily="34" charset="0"/>
                <a:cs typeface="Arial" pitchFamily="34" charset="0"/>
              </a:defRPr>
            </a:lvl1pPr>
            <a:lvl2pPr marL="457200" indent="0" algn="r">
              <a:lnSpc>
                <a:spcPct val="200000"/>
              </a:lnSpc>
              <a:buNone/>
              <a:defRPr sz="1800">
                <a:solidFill>
                  <a:srgbClr val="005596"/>
                </a:solidFill>
              </a:defRPr>
            </a:lvl2pPr>
            <a:lvl3pPr marL="914400" indent="0" algn="r">
              <a:lnSpc>
                <a:spcPct val="200000"/>
              </a:lnSpc>
              <a:buNone/>
              <a:defRPr sz="1800">
                <a:solidFill>
                  <a:srgbClr val="005596"/>
                </a:solidFill>
              </a:defRPr>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7311" y="182881"/>
            <a:ext cx="4232804" cy="1066667"/>
          </a:xfrm>
          <a:prstGeom prst="rect">
            <a:avLst/>
          </a:prstGeom>
        </p:spPr>
      </p:pic>
    </p:spTree>
    <p:extLst>
      <p:ext uri="{BB962C8B-B14F-4D97-AF65-F5344CB8AC3E}">
        <p14:creationId xmlns:p14="http://schemas.microsoft.com/office/powerpoint/2010/main" val="179493492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2117" y="2341564"/>
            <a:ext cx="12194117" cy="46037"/>
          </a:xfrm>
          <a:prstGeom prst="rect">
            <a:avLst/>
          </a:prstGeom>
          <a:solidFill>
            <a:srgbClr val="005596"/>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sz="1800">
              <a:solidFill>
                <a:srgbClr val="FFFFFF"/>
              </a:solidFill>
            </a:endParaRPr>
          </a:p>
        </p:txBody>
      </p:sp>
      <p:sp>
        <p:nvSpPr>
          <p:cNvPr id="6" name="Rectangle 5"/>
          <p:cNvSpPr/>
          <p:nvPr/>
        </p:nvSpPr>
        <p:spPr bwMode="auto">
          <a:xfrm>
            <a:off x="-2117" y="0"/>
            <a:ext cx="12192001" cy="6858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8" name="Rectangle 7"/>
          <p:cNvSpPr/>
          <p:nvPr userDrawn="1"/>
        </p:nvSpPr>
        <p:spPr>
          <a:xfrm>
            <a:off x="-2117" y="6477000"/>
            <a:ext cx="12192001" cy="381000"/>
          </a:xfrm>
          <a:prstGeom prst="rect">
            <a:avLst/>
          </a:prstGeom>
          <a:gradFill flip="none" rotWithShape="0">
            <a:gsLst>
              <a:gs pos="0">
                <a:srgbClr val="920000"/>
              </a:gs>
              <a:gs pos="100000">
                <a:srgbClr val="92000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2" name="Title 1"/>
          <p:cNvSpPr>
            <a:spLocks noGrp="1"/>
          </p:cNvSpPr>
          <p:nvPr>
            <p:ph type="title"/>
          </p:nvPr>
        </p:nvSpPr>
        <p:spPr>
          <a:xfrm>
            <a:off x="304800" y="838201"/>
            <a:ext cx="11692467" cy="1476375"/>
          </a:xfrm>
        </p:spPr>
        <p:txBody>
          <a:bodyPr anchor="b">
            <a:normAutofit/>
          </a:bodyPr>
          <a:lstStyle>
            <a:lvl1pPr algn="l">
              <a:buNone/>
              <a:defRPr sz="3600" b="1" cap="none"/>
            </a:lvl1pPr>
          </a:lstStyle>
          <a:p>
            <a:r>
              <a:rPr lang="en-US" dirty="0"/>
              <a:t>Click to edit Master title style</a:t>
            </a:r>
          </a:p>
        </p:txBody>
      </p:sp>
      <p:sp>
        <p:nvSpPr>
          <p:cNvPr id="11" name="Text Placeholder 2"/>
          <p:cNvSpPr>
            <a:spLocks noGrp="1"/>
          </p:cNvSpPr>
          <p:nvPr>
            <p:ph type="body" idx="1"/>
          </p:nvPr>
        </p:nvSpPr>
        <p:spPr>
          <a:xfrm>
            <a:off x="304800" y="2590800"/>
            <a:ext cx="11692467" cy="3733800"/>
          </a:xfrm>
        </p:spPr>
        <p:txBody>
          <a:bodyPr/>
          <a:lstStyle>
            <a:lvl1pPr marL="342900" marR="0" indent="-342900" algn="l" defTabSz="914400" rtl="0" eaLnBrk="0" fontAlgn="base" latinLnBrk="0" hangingPunct="0">
              <a:lnSpc>
                <a:spcPct val="100000"/>
              </a:lnSpc>
              <a:spcBef>
                <a:spcPct val="20000"/>
              </a:spcBef>
              <a:spcAft>
                <a:spcPct val="0"/>
              </a:spcAft>
              <a:buClrTx/>
              <a:buSzPct val="100000"/>
              <a:buFont typeface="Wingdings" pitchFamily="2" charset="2"/>
              <a:buChar char="§"/>
              <a:tabLst/>
              <a:defRPr sz="2800">
                <a:solidFill>
                  <a:schemeClr val="bg1">
                    <a:lumMod val="50000"/>
                  </a:schemeClr>
                </a:solidFill>
              </a:defRPr>
            </a:lvl1pPr>
            <a:lvl2pPr marL="742950" marR="0" indent="-285750" algn="l" defTabSz="914400" rtl="0" eaLnBrk="0" fontAlgn="base" latinLnBrk="0" hangingPunct="0">
              <a:lnSpc>
                <a:spcPct val="100000"/>
              </a:lnSpc>
              <a:spcBef>
                <a:spcPct val="20000"/>
              </a:spcBef>
              <a:spcAft>
                <a:spcPct val="0"/>
              </a:spcAft>
              <a:buClrTx/>
              <a:buSzPct val="100000"/>
              <a:buFont typeface="Arial" charset="0"/>
              <a:buChar char="•"/>
              <a:tabLst/>
              <a:defRPr sz="2400">
                <a:solidFill>
                  <a:schemeClr val="bg1">
                    <a:lumMod val="50000"/>
                  </a:schemeClr>
                </a:solidFill>
              </a:defRPr>
            </a:lvl2pPr>
            <a:lvl3pPr marL="1143000" marR="0" indent="-228600" algn="l" defTabSz="914400" rtl="0" eaLnBrk="0" fontAlgn="base" latinLnBrk="0" hangingPunct="0">
              <a:lnSpc>
                <a:spcPct val="100000"/>
              </a:lnSpc>
              <a:spcBef>
                <a:spcPct val="20000"/>
              </a:spcBef>
              <a:spcAft>
                <a:spcPct val="0"/>
              </a:spcAft>
              <a:buClrTx/>
              <a:buSzPct val="100000"/>
              <a:buFont typeface="Arial" charset="0"/>
              <a:buChar char="•"/>
              <a:tabLst/>
              <a:defRPr sz="2000">
                <a:solidFill>
                  <a:schemeClr val="bg1">
                    <a:lumMod val="50000"/>
                  </a:schemeClr>
                </a:solidFill>
              </a:defRPr>
            </a:lvl3pPr>
            <a:lvl4pPr marL="1600200" marR="0" indent="-228600" algn="l" defTabSz="914400" rtl="0" eaLnBrk="0" fontAlgn="base" latinLnBrk="0" hangingPunct="0">
              <a:lnSpc>
                <a:spcPct val="100000"/>
              </a:lnSpc>
              <a:spcBef>
                <a:spcPct val="20000"/>
              </a:spcBef>
              <a:spcAft>
                <a:spcPct val="0"/>
              </a:spcAft>
              <a:buClrTx/>
              <a:buSzPct val="100000"/>
              <a:buFont typeface="Arial" charset="0"/>
              <a:buChar char="•"/>
              <a:tabLst/>
              <a:defRPr sz="1800">
                <a:solidFill>
                  <a:schemeClr val="bg1">
                    <a:lumMod val="50000"/>
                  </a:schemeClr>
                </a:solidFill>
              </a:defRPr>
            </a:lvl4pPr>
            <a:lvl5pPr marL="2057400" marR="0" indent="-228600" algn="l" defTabSz="914400" rtl="0" eaLnBrk="0" fontAlgn="base" latinLnBrk="0" hangingPunct="0">
              <a:lnSpc>
                <a:spcPct val="100000"/>
              </a:lnSpc>
              <a:spcBef>
                <a:spcPct val="20000"/>
              </a:spcBef>
              <a:spcAft>
                <a:spcPct val="0"/>
              </a:spcAft>
              <a:buClrTx/>
              <a:buSzPct val="100000"/>
              <a:buFont typeface="Trebuchet MS" pitchFamily="34" charset="0"/>
              <a:buChar char="–"/>
              <a:tabLst/>
              <a:defRPr sz="18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noProof="0" dirty="0"/>
          </a:p>
        </p:txBody>
      </p:sp>
      <p:sp>
        <p:nvSpPr>
          <p:cNvPr id="9" name="Rectangle 6"/>
          <p:cNvSpPr>
            <a:spLocks noGrp="1" noChangeArrowheads="1"/>
          </p:cNvSpPr>
          <p:nvPr>
            <p:ph type="sldNum" sz="quarter" idx="10"/>
          </p:nvPr>
        </p:nvSpPr>
        <p:spPr/>
        <p:txBody>
          <a:bodyPr/>
          <a:lstStyle>
            <a:lvl1pPr algn="r">
              <a:defRPr sz="1100" b="1">
                <a:solidFill>
                  <a:srgbClr val="920000"/>
                </a:solidFill>
                <a:latin typeface="Trebuchet MS" pitchFamily="34" charset="0"/>
              </a:defRPr>
            </a:lvl1pPr>
          </a:lstStyle>
          <a:p>
            <a:pPr>
              <a:defRPr/>
            </a:pPr>
            <a:fld id="{DB7AB6EF-19E7-472D-8A5E-6286B66520FD}" type="slidenum">
              <a:rPr lang="en-US"/>
              <a:pPr>
                <a:defRPr/>
              </a:pPr>
              <a:t>‹#›</a:t>
            </a:fld>
            <a:endParaRPr lang="en-US" dirty="0"/>
          </a:p>
        </p:txBody>
      </p:sp>
      <p:sp>
        <p:nvSpPr>
          <p:cNvPr id="10" name="Footer Placeholder 4"/>
          <p:cNvSpPr>
            <a:spLocks noGrp="1"/>
          </p:cNvSpPr>
          <p:nvPr>
            <p:ph type="ftr" sz="quarter" idx="11"/>
          </p:nvPr>
        </p:nvSpPr>
        <p:spPr/>
        <p:txBody>
          <a:bodyPr/>
          <a:lstStyle>
            <a:lvl1pPr>
              <a:defRPr sz="1100" b="1">
                <a:solidFill>
                  <a:schemeClr val="bg1"/>
                </a:solidFill>
                <a:latin typeface="Trebuchet MS" pitchFamily="34" charset="0"/>
              </a:defRPr>
            </a:lvl1pPr>
          </a:lstStyle>
          <a:p>
            <a:pPr>
              <a:defRPr/>
            </a:pPr>
            <a:r>
              <a:rPr lang="en-US" dirty="0">
                <a:solidFill>
                  <a:srgbClr val="FFFFFF"/>
                </a:solidFill>
              </a:rPr>
              <a:t>CASAS Implementation 2014-15</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9463" y="91441"/>
            <a:ext cx="2116403" cy="533333"/>
          </a:xfrm>
          <a:prstGeom prst="rect">
            <a:avLst/>
          </a:prstGeom>
        </p:spPr>
      </p:pic>
    </p:spTree>
    <p:extLst>
      <p:ext uri="{BB962C8B-B14F-4D97-AF65-F5344CB8AC3E}">
        <p14:creationId xmlns:p14="http://schemas.microsoft.com/office/powerpoint/2010/main" val="2774643217"/>
      </p:ext>
    </p:extLst>
  </p:cSld>
  <p:clrMapOvr>
    <a:overrideClrMapping bg1="lt1" tx1="dk1" bg2="lt2" tx2="dk2" accent1="accent1" accent2="accent2" accent3="accent3" accent4="accent4" accent5="accent5" accent6="accent6" hlink="hlink" folHlink="folHlink"/>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203200" y="914400"/>
            <a:ext cx="11684000" cy="5334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117" y="0"/>
            <a:ext cx="8748184" cy="685800"/>
          </a:xfrm>
        </p:spPr>
        <p:txBody>
          <a:bodyPr/>
          <a:lstStyle/>
          <a:p>
            <a:r>
              <a:rPr lang="en-US" dirty="0"/>
              <a:t>Click to edit Master title style</a:t>
            </a:r>
          </a:p>
        </p:txBody>
      </p:sp>
      <p:sp>
        <p:nvSpPr>
          <p:cNvPr id="4" name="Rectangle 6"/>
          <p:cNvSpPr>
            <a:spLocks noGrp="1" noChangeArrowheads="1"/>
          </p:cNvSpPr>
          <p:nvPr>
            <p:ph type="sldNum" sz="quarter" idx="10"/>
          </p:nvPr>
        </p:nvSpPr>
        <p:spPr/>
        <p:txBody>
          <a:bodyPr/>
          <a:lstStyle>
            <a:lvl1pPr>
              <a:defRPr/>
            </a:lvl1pPr>
          </a:lstStyle>
          <a:p>
            <a:pPr>
              <a:defRPr/>
            </a:pPr>
            <a:fld id="{36D08C2A-9155-40F4-82D4-5C30FA8212E4}" type="slidenum">
              <a:rPr lang="en-US"/>
              <a:pPr>
                <a:defRPr/>
              </a:pPr>
              <a:t>‹#›</a:t>
            </a:fld>
            <a:endParaRPr lang="en-US" dirty="0"/>
          </a:p>
        </p:txBody>
      </p:sp>
      <p:sp>
        <p:nvSpPr>
          <p:cNvPr id="6" name="Footer Placeholder 4"/>
          <p:cNvSpPr>
            <a:spLocks noGrp="1"/>
          </p:cNvSpPr>
          <p:nvPr>
            <p:ph type="ftr" sz="quarter" idx="11"/>
          </p:nvPr>
        </p:nvSpPr>
        <p:spPr/>
        <p:txBody>
          <a:bodyPr/>
          <a:lstStyle>
            <a:lvl1pPr>
              <a:defRPr b="1">
                <a:solidFill>
                  <a:schemeClr val="bg1"/>
                </a:solidFill>
              </a:defRPr>
            </a:lvl1pPr>
          </a:lstStyle>
          <a:p>
            <a:pPr>
              <a:defRPr/>
            </a:pPr>
            <a:r>
              <a:rPr lang="en-US" dirty="0">
                <a:solidFill>
                  <a:srgbClr val="FFFFFF"/>
                </a:solidFill>
              </a:rPr>
              <a:t>CASAS Implementation 2014-15</a:t>
            </a:r>
          </a:p>
        </p:txBody>
      </p:sp>
    </p:spTree>
    <p:extLst>
      <p:ext uri="{BB962C8B-B14F-4D97-AF65-F5344CB8AC3E}">
        <p14:creationId xmlns:p14="http://schemas.microsoft.com/office/powerpoint/2010/main" val="1569420474"/>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609600" y="990600"/>
            <a:ext cx="5384800" cy="5135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2"/>
          </p:nvPr>
        </p:nvSpPr>
        <p:spPr>
          <a:xfrm>
            <a:off x="6197600" y="987551"/>
            <a:ext cx="5384800" cy="513892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6"/>
          <p:cNvSpPr>
            <a:spLocks noGrp="1"/>
          </p:cNvSpPr>
          <p:nvPr>
            <p:ph type="title"/>
          </p:nvPr>
        </p:nvSpPr>
        <p:spPr>
          <a:xfrm>
            <a:off x="-2117" y="0"/>
            <a:ext cx="8748184" cy="685800"/>
          </a:xfrm>
        </p:spPr>
        <p:txBody>
          <a:bodyPr/>
          <a:lstStyle/>
          <a:p>
            <a:r>
              <a:rPr lang="en-US" dirty="0"/>
              <a:t>Click to edit Master title style</a:t>
            </a:r>
          </a:p>
        </p:txBody>
      </p:sp>
      <p:sp>
        <p:nvSpPr>
          <p:cNvPr id="5" name="Rectangle 6"/>
          <p:cNvSpPr>
            <a:spLocks noGrp="1" noChangeArrowheads="1"/>
          </p:cNvSpPr>
          <p:nvPr>
            <p:ph type="sldNum" sz="quarter" idx="10"/>
          </p:nvPr>
        </p:nvSpPr>
        <p:spPr/>
        <p:txBody>
          <a:bodyPr/>
          <a:lstStyle>
            <a:lvl1pPr>
              <a:defRPr/>
            </a:lvl1pPr>
          </a:lstStyle>
          <a:p>
            <a:pPr>
              <a:defRPr/>
            </a:pPr>
            <a:fld id="{EB820845-8663-450E-9CB4-8C34795A6340}" type="slidenum">
              <a:rPr lang="en-US"/>
              <a:pPr>
                <a:defRPr/>
              </a:pPr>
              <a:t>‹#›</a:t>
            </a:fld>
            <a:endParaRPr lang="en-US" dirty="0"/>
          </a:p>
        </p:txBody>
      </p:sp>
      <p:sp>
        <p:nvSpPr>
          <p:cNvPr id="9" name="Footer Placeholder 4"/>
          <p:cNvSpPr>
            <a:spLocks noGrp="1"/>
          </p:cNvSpPr>
          <p:nvPr>
            <p:ph type="ftr" sz="quarter" idx="11"/>
          </p:nvPr>
        </p:nvSpPr>
        <p:spPr/>
        <p:txBody>
          <a:bodyPr/>
          <a:lstStyle>
            <a:lvl1pPr>
              <a:defRPr b="1">
                <a:solidFill>
                  <a:schemeClr val="bg1"/>
                </a:solidFill>
              </a:defRPr>
            </a:lvl1pPr>
          </a:lstStyle>
          <a:p>
            <a:pPr>
              <a:defRPr/>
            </a:pPr>
            <a:r>
              <a:rPr lang="en-US" dirty="0">
                <a:solidFill>
                  <a:srgbClr val="FFFFFF"/>
                </a:solidFill>
              </a:rPr>
              <a:t>CASAS Implementation 2014-15</a:t>
            </a:r>
          </a:p>
        </p:txBody>
      </p:sp>
    </p:spTree>
    <p:extLst>
      <p:ext uri="{BB962C8B-B14F-4D97-AF65-F5344CB8AC3E}">
        <p14:creationId xmlns:p14="http://schemas.microsoft.com/office/powerpoint/2010/main" val="3918721684"/>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EE453806-E790-42C5-A994-746A2471168B}" type="slidenum">
              <a:rPr lang="en-US" smtClean="0"/>
              <a:pPr>
                <a:defRPr/>
              </a:pPr>
              <a:t>‹#›</a:t>
            </a:fld>
            <a:endParaRPr lang="en-US" dirty="0"/>
          </a:p>
        </p:txBody>
      </p:sp>
      <p:sp>
        <p:nvSpPr>
          <p:cNvPr id="4" name="Footer Placeholder 3"/>
          <p:cNvSpPr>
            <a:spLocks noGrp="1"/>
          </p:cNvSpPr>
          <p:nvPr>
            <p:ph type="ftr" sz="quarter" idx="11"/>
          </p:nvPr>
        </p:nvSpPr>
        <p:spPr/>
        <p:txBody>
          <a:bodyPr/>
          <a:lstStyle/>
          <a:p>
            <a:pPr>
              <a:defRPr/>
            </a:pPr>
            <a:r>
              <a:rPr lang="en-US"/>
              <a:t>CASAS National Summer Institute 2011</a:t>
            </a:r>
          </a:p>
          <a:p>
            <a:pPr>
              <a:defRPr/>
            </a:pPr>
            <a:endParaRPr lang="en-US"/>
          </a:p>
        </p:txBody>
      </p:sp>
    </p:spTree>
    <p:extLst>
      <p:ext uri="{BB962C8B-B14F-4D97-AF65-F5344CB8AC3E}">
        <p14:creationId xmlns:p14="http://schemas.microsoft.com/office/powerpoint/2010/main" val="3980751504"/>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Footer Placeholder 5"/>
          <p:cNvSpPr>
            <a:spLocks noGrp="1"/>
          </p:cNvSpPr>
          <p:nvPr>
            <p:ph type="ftr" sz="quarter" idx="11"/>
          </p:nvPr>
        </p:nvSpPr>
        <p:spPr/>
        <p:txBody>
          <a:bodyPr/>
          <a:lstStyle/>
          <a:p>
            <a:r>
              <a:rPr lang="en-US"/>
              <a:t>© 2011 CASAS. All rights reserved. </a:t>
            </a:r>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Slide Number Placeholder 9"/>
          <p:cNvSpPr>
            <a:spLocks noGrp="1"/>
          </p:cNvSpPr>
          <p:nvPr>
            <p:ph type="sldNum" sz="quarter" idx="4"/>
          </p:nvPr>
        </p:nvSpPr>
        <p:spPr>
          <a:xfrm>
            <a:off x="9042400" y="6400801"/>
            <a:ext cx="2844800" cy="365125"/>
          </a:xfrm>
          <a:prstGeom prst="rect">
            <a:avLst/>
          </a:prstGeom>
        </p:spPr>
        <p:txBody>
          <a:bodyPr vert="horz" lIns="91440" tIns="45720" rIns="91440" bIns="45720" rtlCol="0" anchor="ctr"/>
          <a:lstStyle>
            <a:lvl1pPr algn="r">
              <a:defRPr sz="1100">
                <a:solidFill>
                  <a:schemeClr val="tx1">
                    <a:tint val="75000"/>
                  </a:schemeClr>
                </a:solidFill>
                <a:latin typeface="+mn-lt"/>
              </a:defRPr>
            </a:lvl1pPr>
          </a:lstStyle>
          <a:p>
            <a:fld id="{41BD7EB8-4865-4E09-8FDD-F22AF5C2B59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797335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1479552E-DEFC-4608-BCFD-501BCC0E6136}" type="slidenum">
              <a:rPr lang="en-US"/>
              <a:pPr>
                <a:defRPr/>
              </a:pPr>
              <a:t>‹#›</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CASAS All rights reserved. </a:t>
            </a:r>
          </a:p>
          <a:p>
            <a:pPr>
              <a:defRPr/>
            </a:pPr>
            <a:r>
              <a:rPr lang="en-US"/>
              <a:t>CASAS Implementation Training 2008</a:t>
            </a:r>
          </a:p>
        </p:txBody>
      </p:sp>
    </p:spTree>
    <p:extLst>
      <p:ext uri="{BB962C8B-B14F-4D97-AF65-F5344CB8AC3E}">
        <p14:creationId xmlns:p14="http://schemas.microsoft.com/office/powerpoint/2010/main" val="89986334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p>
            <a:r>
              <a:rPr lang="en-US"/>
              <a:t>Click to edit Master title style</a:t>
            </a:r>
          </a:p>
        </p:txBody>
      </p:sp>
      <p:sp>
        <p:nvSpPr>
          <p:cNvPr id="3" name="Content Placeholder 2"/>
          <p:cNvSpPr>
            <a:spLocks noGrp="1"/>
          </p:cNvSpPr>
          <p:nvPr>
            <p:ph sz="half" idx="1"/>
          </p:nvPr>
        </p:nvSpPr>
        <p:spPr>
          <a:xfrm>
            <a:off x="711200" y="1219200"/>
            <a:ext cx="10972800" cy="2338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1200" y="3709989"/>
            <a:ext cx="10972800" cy="23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5A8A5A6C-A278-4CC5-A862-957EBF11FF85}" type="slidenum">
              <a:rPr lang="en-US"/>
              <a:pPr>
                <a:defRPr/>
              </a:pPr>
              <a:t>‹#›</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CASAS All rights reserved. </a:t>
            </a:r>
          </a:p>
          <a:p>
            <a:pPr>
              <a:defRPr/>
            </a:pPr>
            <a:r>
              <a:rPr lang="en-US"/>
              <a:t>CASAS Implementation Training 2008</a:t>
            </a:r>
          </a:p>
        </p:txBody>
      </p:sp>
    </p:spTree>
    <p:extLst>
      <p:ext uri="{BB962C8B-B14F-4D97-AF65-F5344CB8AC3E}">
        <p14:creationId xmlns:p14="http://schemas.microsoft.com/office/powerpoint/2010/main" val="404060630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762000"/>
          </a:xfrm>
        </p:spPr>
        <p:txBody>
          <a:bodyPr/>
          <a:lstStyle/>
          <a:p>
            <a:r>
              <a:rPr lang="en-US"/>
              <a:t>Click to edit Master title style</a:t>
            </a:r>
          </a:p>
        </p:txBody>
      </p:sp>
      <p:sp>
        <p:nvSpPr>
          <p:cNvPr id="3" name="Text Placeholder 2"/>
          <p:cNvSpPr>
            <a:spLocks noGrp="1"/>
          </p:cNvSpPr>
          <p:nvPr>
            <p:ph type="body" sz="half" idx="1"/>
          </p:nvPr>
        </p:nvSpPr>
        <p:spPr>
          <a:xfrm>
            <a:off x="609600" y="13716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5"/>
          <p:cNvSpPr>
            <a:spLocks noGrp="1"/>
          </p:cNvSpPr>
          <p:nvPr>
            <p:ph type="ftr" sz="quarter" idx="11"/>
          </p:nvPr>
        </p:nvSpPr>
        <p:spPr/>
        <p:txBody>
          <a:bodyPr/>
          <a:lstStyle>
            <a:lvl1pPr>
              <a:defRPr/>
            </a:lvl1pPr>
          </a:lstStyle>
          <a:p>
            <a:pPr>
              <a:defRPr/>
            </a:pPr>
            <a:r>
              <a:rPr lang="en-US"/>
              <a:t>© 2011 CASAS. All rights reserved. </a:t>
            </a:r>
            <a:endParaRPr lang="en-US" dirty="0"/>
          </a:p>
        </p:txBody>
      </p:sp>
      <p:sp>
        <p:nvSpPr>
          <p:cNvPr id="7" name="Slide Number Placeholder 9"/>
          <p:cNvSpPr>
            <a:spLocks noGrp="1"/>
          </p:cNvSpPr>
          <p:nvPr>
            <p:ph type="sldNum" sz="quarter" idx="4"/>
          </p:nvPr>
        </p:nvSpPr>
        <p:spPr>
          <a:xfrm>
            <a:off x="9042400" y="6400801"/>
            <a:ext cx="2844800" cy="365125"/>
          </a:xfrm>
          <a:prstGeom prst="rect">
            <a:avLst/>
          </a:prstGeom>
        </p:spPr>
        <p:txBody>
          <a:bodyPr vert="horz" lIns="91440" tIns="45720" rIns="91440" bIns="45720" rtlCol="0" anchor="ctr"/>
          <a:lstStyle>
            <a:lvl1pPr algn="r">
              <a:defRPr sz="1100">
                <a:solidFill>
                  <a:schemeClr val="tx1">
                    <a:tint val="75000"/>
                  </a:schemeClr>
                </a:solidFill>
                <a:latin typeface="+mn-lt"/>
              </a:defRPr>
            </a:lvl1pPr>
          </a:lstStyle>
          <a:p>
            <a:fld id="{41BD7EB8-4865-4E09-8FDD-F22AF5C2B59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615311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023062-0F5F-41DE-AD4B-12C77F7A132C}" type="datetime1">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3819352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E20F1-ADF5-4396-924C-AB1FAD90D587}" type="datetime1">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82257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9ACAE-CEE4-41B5-A1CF-68A9B8EEF014}" type="datetime1">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2596260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C66721-ACCB-4606-8504-383AF6763D96}" type="datetime1">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1917746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A79B84-E4D9-4F28-A9DE-10253D75C5E7}" type="datetime1">
              <a:rPr lang="en-US" smtClean="0"/>
              <a:t>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2310366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1323F4-4366-486A-A147-3554FA2F1F07}" type="datetime1">
              <a:rPr lang="en-US" smtClean="0"/>
              <a:t>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727133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A34E5-66F5-49E2-8078-1208DF13E885}" type="datetime1">
              <a:rPr lang="en-US" smtClean="0"/>
              <a:t>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1015498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AAB538-E976-417D-BD76-74EE9F4ED519}" type="datetime1">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2124907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608D0E-C1A2-431A-A493-A4B5AFE87239}" type="datetime1">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4091223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BA97C-43DA-4FD8-ADE3-13DC5890C565}" type="datetime1">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1736549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37F80A-BA84-4906-8F08-1FD6285B8DFA}" type="datetime1">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CCFA-9720-4B79-87AD-568ED3307F7B}" type="slidenum">
              <a:rPr lang="en-US" smtClean="0"/>
              <a:t>‹#›</a:t>
            </a:fld>
            <a:endParaRPr lang="en-US"/>
          </a:p>
        </p:txBody>
      </p:sp>
    </p:spTree>
    <p:extLst>
      <p:ext uri="{BB962C8B-B14F-4D97-AF65-F5344CB8AC3E}">
        <p14:creationId xmlns:p14="http://schemas.microsoft.com/office/powerpoint/2010/main" val="1864734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p>
            <a:r>
              <a:rPr lang="en-US"/>
              <a:t>Click to edit Master title style</a:t>
            </a:r>
          </a:p>
        </p:txBody>
      </p:sp>
      <p:sp>
        <p:nvSpPr>
          <p:cNvPr id="3" name="Content Placeholder 2"/>
          <p:cNvSpPr>
            <a:spLocks noGrp="1"/>
          </p:cNvSpPr>
          <p:nvPr>
            <p:ph sz="half" idx="1"/>
          </p:nvPr>
        </p:nvSpPr>
        <p:spPr>
          <a:xfrm>
            <a:off x="711200" y="1219200"/>
            <a:ext cx="10972800" cy="2338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1200" y="3709989"/>
            <a:ext cx="10972800" cy="23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5A8A5A6C-A278-4CC5-A862-957EBF11FF85}" type="slidenum">
              <a:rPr lang="en-US"/>
              <a:pPr>
                <a:defRPr/>
              </a:pPr>
              <a:t>‹#›</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CASAS All rights reserved. </a:t>
            </a:r>
          </a:p>
          <a:p>
            <a:pPr>
              <a:defRPr/>
            </a:pPr>
            <a:r>
              <a:rPr lang="en-US"/>
              <a:t>CASAS Implementation Training 2008</a:t>
            </a:r>
          </a:p>
        </p:txBody>
      </p:sp>
    </p:spTree>
    <p:extLst>
      <p:ext uri="{BB962C8B-B14F-4D97-AF65-F5344CB8AC3E}">
        <p14:creationId xmlns:p14="http://schemas.microsoft.com/office/powerpoint/2010/main" val="3171614047"/>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Section Header">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2117" y="2341564"/>
            <a:ext cx="12194117" cy="46037"/>
          </a:xfrm>
          <a:prstGeom prst="rect">
            <a:avLst/>
          </a:prstGeom>
          <a:solidFill>
            <a:srgbClr val="005596"/>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p:cNvSpPr/>
          <p:nvPr/>
        </p:nvSpPr>
        <p:spPr bwMode="auto">
          <a:xfrm>
            <a:off x="-2117" y="0"/>
            <a:ext cx="12192001" cy="6858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userDrawn="1"/>
        </p:nvSpPr>
        <p:spPr>
          <a:xfrm>
            <a:off x="-2117" y="6477000"/>
            <a:ext cx="12192001" cy="381000"/>
          </a:xfrm>
          <a:prstGeom prst="rect">
            <a:avLst/>
          </a:prstGeom>
          <a:gradFill flip="none" rotWithShape="0">
            <a:gsLst>
              <a:gs pos="0">
                <a:srgbClr val="920000"/>
              </a:gs>
              <a:gs pos="100000">
                <a:srgbClr val="920000">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title"/>
          </p:nvPr>
        </p:nvSpPr>
        <p:spPr>
          <a:xfrm>
            <a:off x="304800" y="838201"/>
            <a:ext cx="11692467" cy="1476375"/>
          </a:xfrm>
        </p:spPr>
        <p:txBody>
          <a:bodyPr anchor="b">
            <a:normAutofit/>
          </a:bodyPr>
          <a:lstStyle>
            <a:lvl1pPr algn="l">
              <a:buNone/>
              <a:defRPr sz="3600" b="1" cap="none"/>
            </a:lvl1pPr>
          </a:lstStyle>
          <a:p>
            <a:r>
              <a:rPr lang="en-US" dirty="0"/>
              <a:t>Click to edit Master title style</a:t>
            </a:r>
          </a:p>
        </p:txBody>
      </p:sp>
      <p:sp>
        <p:nvSpPr>
          <p:cNvPr id="11" name="Text Placeholder 2"/>
          <p:cNvSpPr>
            <a:spLocks noGrp="1"/>
          </p:cNvSpPr>
          <p:nvPr>
            <p:ph type="body" idx="1"/>
          </p:nvPr>
        </p:nvSpPr>
        <p:spPr>
          <a:xfrm>
            <a:off x="304800" y="2590800"/>
            <a:ext cx="11692467" cy="3733800"/>
          </a:xfrm>
        </p:spPr>
        <p:txBody>
          <a:bodyPr/>
          <a:lstStyle>
            <a:lvl1pPr marL="342900" marR="0" indent="-342900" algn="l" defTabSz="914400" rtl="0" eaLnBrk="0" fontAlgn="base" latinLnBrk="0" hangingPunct="0">
              <a:lnSpc>
                <a:spcPct val="100000"/>
              </a:lnSpc>
              <a:spcBef>
                <a:spcPct val="20000"/>
              </a:spcBef>
              <a:spcAft>
                <a:spcPct val="0"/>
              </a:spcAft>
              <a:buClrTx/>
              <a:buSzPct val="100000"/>
              <a:buFont typeface="Wingdings" pitchFamily="2" charset="2"/>
              <a:buChar char="§"/>
              <a:tabLst/>
              <a:defRPr sz="2800">
                <a:solidFill>
                  <a:schemeClr val="bg1">
                    <a:lumMod val="50000"/>
                  </a:schemeClr>
                </a:solidFill>
              </a:defRPr>
            </a:lvl1pPr>
            <a:lvl2pPr marL="742950" marR="0" indent="-285750" algn="l" defTabSz="914400" rtl="0" eaLnBrk="0" fontAlgn="base" latinLnBrk="0" hangingPunct="0">
              <a:lnSpc>
                <a:spcPct val="100000"/>
              </a:lnSpc>
              <a:spcBef>
                <a:spcPct val="20000"/>
              </a:spcBef>
              <a:spcAft>
                <a:spcPct val="0"/>
              </a:spcAft>
              <a:buClrTx/>
              <a:buSzPct val="100000"/>
              <a:buFont typeface="Arial" charset="0"/>
              <a:buChar char="•"/>
              <a:tabLst/>
              <a:defRPr sz="2400">
                <a:solidFill>
                  <a:schemeClr val="bg1">
                    <a:lumMod val="50000"/>
                  </a:schemeClr>
                </a:solidFill>
              </a:defRPr>
            </a:lvl2pPr>
            <a:lvl3pPr marL="1143000" marR="0" indent="-228600" algn="l" defTabSz="914400" rtl="0" eaLnBrk="0" fontAlgn="base" latinLnBrk="0" hangingPunct="0">
              <a:lnSpc>
                <a:spcPct val="100000"/>
              </a:lnSpc>
              <a:spcBef>
                <a:spcPct val="20000"/>
              </a:spcBef>
              <a:spcAft>
                <a:spcPct val="0"/>
              </a:spcAft>
              <a:buClrTx/>
              <a:buSzPct val="100000"/>
              <a:buFont typeface="Arial" charset="0"/>
              <a:buChar char="•"/>
              <a:tabLst/>
              <a:defRPr sz="2000">
                <a:solidFill>
                  <a:schemeClr val="bg1">
                    <a:lumMod val="50000"/>
                  </a:schemeClr>
                </a:solidFill>
              </a:defRPr>
            </a:lvl3pPr>
            <a:lvl4pPr marL="1600200" marR="0" indent="-228600" algn="l" defTabSz="914400" rtl="0" eaLnBrk="0" fontAlgn="base" latinLnBrk="0" hangingPunct="0">
              <a:lnSpc>
                <a:spcPct val="100000"/>
              </a:lnSpc>
              <a:spcBef>
                <a:spcPct val="20000"/>
              </a:spcBef>
              <a:spcAft>
                <a:spcPct val="0"/>
              </a:spcAft>
              <a:buClrTx/>
              <a:buSzPct val="100000"/>
              <a:buFont typeface="Arial" charset="0"/>
              <a:buChar char="•"/>
              <a:tabLst/>
              <a:defRPr sz="1800">
                <a:solidFill>
                  <a:schemeClr val="bg1">
                    <a:lumMod val="50000"/>
                  </a:schemeClr>
                </a:solidFill>
              </a:defRPr>
            </a:lvl4pPr>
            <a:lvl5pPr marL="2057400" marR="0" indent="-228600" algn="l" defTabSz="914400" rtl="0" eaLnBrk="0" fontAlgn="base" latinLnBrk="0" hangingPunct="0">
              <a:lnSpc>
                <a:spcPct val="100000"/>
              </a:lnSpc>
              <a:spcBef>
                <a:spcPct val="20000"/>
              </a:spcBef>
              <a:spcAft>
                <a:spcPct val="0"/>
              </a:spcAft>
              <a:buClrTx/>
              <a:buSzPct val="100000"/>
              <a:buFont typeface="Trebuchet MS" pitchFamily="34" charset="0"/>
              <a:buChar char="–"/>
              <a:tabLst/>
              <a:defRPr sz="18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noProof="0" dirty="0"/>
          </a:p>
        </p:txBody>
      </p:sp>
      <p:sp>
        <p:nvSpPr>
          <p:cNvPr id="9" name="Rectangle 6"/>
          <p:cNvSpPr>
            <a:spLocks noGrp="1" noChangeArrowheads="1"/>
          </p:cNvSpPr>
          <p:nvPr>
            <p:ph type="sldNum" sz="quarter" idx="10"/>
          </p:nvPr>
        </p:nvSpPr>
        <p:spPr/>
        <p:txBody>
          <a:bodyPr/>
          <a:lstStyle>
            <a:lvl1pPr algn="r">
              <a:defRPr sz="1100" b="1">
                <a:solidFill>
                  <a:srgbClr val="920000"/>
                </a:solidFill>
                <a:latin typeface="Trebuchet MS" pitchFamily="34" charset="0"/>
              </a:defRPr>
            </a:lvl1pPr>
          </a:lstStyle>
          <a:p>
            <a:pPr>
              <a:defRPr/>
            </a:pPr>
            <a:fld id="{DB7AB6EF-19E7-472D-8A5E-6286B66520FD}" type="slidenum">
              <a:rPr lang="en-US"/>
              <a:pPr>
                <a:defRPr/>
              </a:pPr>
              <a:t>‹#›</a:t>
            </a:fld>
            <a:endParaRPr lang="en-US" dirty="0"/>
          </a:p>
        </p:txBody>
      </p:sp>
      <p:sp>
        <p:nvSpPr>
          <p:cNvPr id="10" name="Footer Placeholder 4"/>
          <p:cNvSpPr>
            <a:spLocks noGrp="1"/>
          </p:cNvSpPr>
          <p:nvPr>
            <p:ph type="ftr" sz="quarter" idx="11"/>
          </p:nvPr>
        </p:nvSpPr>
        <p:spPr/>
        <p:txBody>
          <a:bodyPr/>
          <a:lstStyle>
            <a:lvl1pPr>
              <a:defRPr sz="1100" b="1">
                <a:solidFill>
                  <a:schemeClr val="bg1"/>
                </a:solidFill>
                <a:latin typeface="Trebuchet MS" pitchFamily="34" charset="0"/>
              </a:defRPr>
            </a:lvl1pPr>
          </a:lstStyle>
          <a:p>
            <a:pPr>
              <a:defRPr/>
            </a:pPr>
            <a:r>
              <a:rPr lang="en-US" dirty="0"/>
              <a:t>CASAS Implementation 2014-15</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9463" y="91441"/>
            <a:ext cx="2116403" cy="533333"/>
          </a:xfrm>
          <a:prstGeom prst="rect">
            <a:avLst/>
          </a:prstGeom>
        </p:spPr>
      </p:pic>
    </p:spTree>
    <p:extLst>
      <p:ext uri="{BB962C8B-B14F-4D97-AF65-F5344CB8AC3E}">
        <p14:creationId xmlns:p14="http://schemas.microsoft.com/office/powerpoint/2010/main" val="2824087918"/>
      </p:ext>
    </p:extLst>
  </p:cSld>
  <p:clrMapOvr>
    <a:overrideClrMapping bg1="lt1" tx1="dk1" bg2="lt2" tx2="dk2" accent1="accent1" accent2="accent2" accent3="accent3" accent4="accent4" accent5="accent5" accent6="accent6" hlink="hlink" folHlink="folHlink"/>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69316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5.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1/12/2019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79" r:id="rId18"/>
    <p:sldLayoutId id="2147483680" r:id="rId19"/>
    <p:sldLayoutId id="2147483697" r:id="rId20"/>
    <p:sldLayoutId id="2147483698" r:id="rId21"/>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50000">
              <a:schemeClr val="bg1">
                <a:gamma/>
                <a:tint val="20000"/>
                <a:invGamma/>
              </a:schemeClr>
            </a:gs>
            <a:gs pos="100000">
              <a:schemeClr val="bg1"/>
            </a:gs>
          </a:gsLst>
          <a:lin ang="18900000" scaled="1"/>
        </a:gradFill>
        <a:effectLst/>
      </p:bgPr>
    </p:bg>
    <p:spTree>
      <p:nvGrpSpPr>
        <p:cNvPr id="1" name=""/>
        <p:cNvGrpSpPr/>
        <p:nvPr/>
      </p:nvGrpSpPr>
      <p:grpSpPr>
        <a:xfrm>
          <a:off x="0" y="0"/>
          <a:ext cx="0" cy="0"/>
          <a:chOff x="0" y="0"/>
          <a:chExt cx="0" cy="0"/>
        </a:xfrm>
      </p:grpSpPr>
      <p:sp>
        <p:nvSpPr>
          <p:cNvPr id="10" name="Rectangle 9"/>
          <p:cNvSpPr/>
          <p:nvPr/>
        </p:nvSpPr>
        <p:spPr bwMode="auto">
          <a:xfrm>
            <a:off x="-2117" y="0"/>
            <a:ext cx="12192001" cy="6858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12" name="Rectangle 11"/>
          <p:cNvSpPr/>
          <p:nvPr userDrawn="1"/>
        </p:nvSpPr>
        <p:spPr>
          <a:xfrm>
            <a:off x="-2117" y="6477000"/>
            <a:ext cx="12192001" cy="381000"/>
          </a:xfrm>
          <a:prstGeom prst="rect">
            <a:avLst/>
          </a:prstGeom>
          <a:gradFill flip="none" rotWithShape="0">
            <a:gsLst>
              <a:gs pos="0">
                <a:srgbClr val="920000"/>
              </a:gs>
              <a:gs pos="100000">
                <a:srgbClr val="920000">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a:solidFill>
                <a:srgbClr val="FFFFFF"/>
              </a:solidFill>
            </a:endParaRPr>
          </a:p>
        </p:txBody>
      </p:sp>
      <p:sp>
        <p:nvSpPr>
          <p:cNvPr id="1028" name="Title Placeholder 8"/>
          <p:cNvSpPr>
            <a:spLocks noGrp="1"/>
          </p:cNvSpPr>
          <p:nvPr>
            <p:ph type="title"/>
          </p:nvPr>
        </p:nvSpPr>
        <p:spPr bwMode="auto">
          <a:xfrm>
            <a:off x="-2117" y="0"/>
            <a:ext cx="8748184"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 name="Rectangle 6"/>
          <p:cNvSpPr>
            <a:spLocks noGrp="1" noChangeArrowheads="1"/>
          </p:cNvSpPr>
          <p:nvPr>
            <p:ph type="sldNum" sz="quarter" idx="4"/>
          </p:nvPr>
        </p:nvSpPr>
        <p:spPr>
          <a:xfrm>
            <a:off x="9245600" y="6521450"/>
            <a:ext cx="2844800" cy="247650"/>
          </a:xfrm>
          <a:prstGeom prst="rect">
            <a:avLst/>
          </a:prstGeom>
          <a:ln/>
        </p:spPr>
        <p:txBody>
          <a:bodyPr/>
          <a:lstStyle>
            <a:lvl1pPr algn="r">
              <a:defRPr sz="1100" b="1">
                <a:solidFill>
                  <a:srgbClr val="920000"/>
                </a:solidFill>
                <a:latin typeface="Trebuchet MS" pitchFamily="34" charset="0"/>
              </a:defRPr>
            </a:lvl1pPr>
          </a:lstStyle>
          <a:p>
            <a:pPr defTabSz="914400" fontAlgn="base">
              <a:spcBef>
                <a:spcPct val="0"/>
              </a:spcBef>
              <a:spcAft>
                <a:spcPct val="0"/>
              </a:spcAft>
              <a:defRPr/>
            </a:pPr>
            <a:fld id="{C0037DCC-F778-4D34-A63E-6486AAE72972}" type="slidenum">
              <a:rPr lang="en-US" smtClean="0">
                <a:cs typeface="Arial" charset="0"/>
              </a:rPr>
              <a:pPr defTabSz="914400" fontAlgn="base">
                <a:spcBef>
                  <a:spcPct val="0"/>
                </a:spcBef>
                <a:spcAft>
                  <a:spcPct val="0"/>
                </a:spcAft>
                <a:defRPr/>
              </a:pPr>
              <a:t>‹#›</a:t>
            </a:fld>
            <a:endParaRPr lang="en-US" dirty="0">
              <a:cs typeface="Arial" charset="0"/>
            </a:endParaRPr>
          </a:p>
        </p:txBody>
      </p:sp>
      <p:sp>
        <p:nvSpPr>
          <p:cNvPr id="1030" name="Rectangle 5"/>
          <p:cNvSpPr>
            <a:spLocks noGrp="1" noChangeArrowheads="1"/>
          </p:cNvSpPr>
          <p:nvPr>
            <p:ph type="body" idx="1"/>
          </p:nvPr>
        </p:nvSpPr>
        <p:spPr bwMode="auto">
          <a:xfrm>
            <a:off x="203200" y="838200"/>
            <a:ext cx="114808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Footer Placeholder 4"/>
          <p:cNvSpPr>
            <a:spLocks noGrp="1"/>
          </p:cNvSpPr>
          <p:nvPr>
            <p:ph type="ftr" sz="quarter" idx="3"/>
          </p:nvPr>
        </p:nvSpPr>
        <p:spPr>
          <a:xfrm>
            <a:off x="203200" y="6521450"/>
            <a:ext cx="4165600" cy="304800"/>
          </a:xfrm>
          <a:prstGeom prst="rect">
            <a:avLst/>
          </a:prstGeom>
        </p:spPr>
        <p:txBody>
          <a:bodyPr/>
          <a:lstStyle>
            <a:lvl1pPr>
              <a:defRPr sz="1100" b="1">
                <a:solidFill>
                  <a:srgbClr val="FFFFFF"/>
                </a:solidFill>
                <a:latin typeface="Trebuchet MS" pitchFamily="34" charset="0"/>
              </a:defRPr>
            </a:lvl1pPr>
          </a:lstStyle>
          <a:p>
            <a:pPr defTabSz="914400" fontAlgn="base">
              <a:spcBef>
                <a:spcPct val="0"/>
              </a:spcBef>
              <a:spcAft>
                <a:spcPct val="0"/>
              </a:spcAft>
              <a:defRPr/>
            </a:pPr>
            <a:r>
              <a:rPr lang="en-US">
                <a:cs typeface="Arial" charset="0"/>
              </a:rPr>
              <a:t>CASAS Implementation 2014-15</a:t>
            </a:r>
            <a:endParaRPr lang="en-US" dirty="0">
              <a:cs typeface="Arial" charset="0"/>
            </a:endParaRPr>
          </a:p>
        </p:txBody>
      </p:sp>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969463" y="91441"/>
            <a:ext cx="2116403" cy="533333"/>
          </a:xfrm>
          <a:prstGeom prst="rect">
            <a:avLst/>
          </a:prstGeom>
        </p:spPr>
      </p:pic>
    </p:spTree>
    <p:extLst>
      <p:ext uri="{BB962C8B-B14F-4D97-AF65-F5344CB8AC3E}">
        <p14:creationId xmlns:p14="http://schemas.microsoft.com/office/powerpoint/2010/main" val="344651927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ransition spd="slow"/>
  <p:hf hdr="0" dt="0"/>
  <p:txStyles>
    <p:titleStyle>
      <a:lvl1pPr algn="l" rtl="0" eaLnBrk="0" fontAlgn="base" hangingPunct="0">
        <a:spcBef>
          <a:spcPct val="0"/>
        </a:spcBef>
        <a:spcAft>
          <a:spcPct val="0"/>
        </a:spcAft>
        <a:defRPr sz="3200" b="1">
          <a:solidFill>
            <a:srgbClr val="005596"/>
          </a:solidFill>
          <a:latin typeface="Trebuchet MS" pitchFamily="34" charset="0"/>
          <a:ea typeface="+mj-ea"/>
          <a:cs typeface="Arial" pitchFamily="34" charset="0"/>
        </a:defRPr>
      </a:lvl1pPr>
      <a:lvl2pPr algn="l" rtl="0" eaLnBrk="0" fontAlgn="base" hangingPunct="0">
        <a:spcBef>
          <a:spcPct val="0"/>
        </a:spcBef>
        <a:spcAft>
          <a:spcPct val="0"/>
        </a:spcAft>
        <a:defRPr sz="3200" b="1">
          <a:solidFill>
            <a:srgbClr val="005596"/>
          </a:solidFill>
          <a:latin typeface="Trebuchet MS" pitchFamily="34" charset="0"/>
          <a:cs typeface="Arial" charset="0"/>
        </a:defRPr>
      </a:lvl2pPr>
      <a:lvl3pPr algn="l" rtl="0" eaLnBrk="0" fontAlgn="base" hangingPunct="0">
        <a:spcBef>
          <a:spcPct val="0"/>
        </a:spcBef>
        <a:spcAft>
          <a:spcPct val="0"/>
        </a:spcAft>
        <a:defRPr sz="3200" b="1">
          <a:solidFill>
            <a:srgbClr val="005596"/>
          </a:solidFill>
          <a:latin typeface="Trebuchet MS" pitchFamily="34" charset="0"/>
          <a:cs typeface="Arial" charset="0"/>
        </a:defRPr>
      </a:lvl3pPr>
      <a:lvl4pPr algn="l" rtl="0" eaLnBrk="0" fontAlgn="base" hangingPunct="0">
        <a:spcBef>
          <a:spcPct val="0"/>
        </a:spcBef>
        <a:spcAft>
          <a:spcPct val="0"/>
        </a:spcAft>
        <a:defRPr sz="3200" b="1">
          <a:solidFill>
            <a:srgbClr val="005596"/>
          </a:solidFill>
          <a:latin typeface="Trebuchet MS" pitchFamily="34" charset="0"/>
          <a:cs typeface="Arial" charset="0"/>
        </a:defRPr>
      </a:lvl4pPr>
      <a:lvl5pPr algn="l" rtl="0" eaLnBrk="0" fontAlgn="base" hangingPunct="0">
        <a:spcBef>
          <a:spcPct val="0"/>
        </a:spcBef>
        <a:spcAft>
          <a:spcPct val="0"/>
        </a:spcAft>
        <a:defRPr sz="3200" b="1">
          <a:solidFill>
            <a:srgbClr val="005596"/>
          </a:solidFill>
          <a:latin typeface="Trebuchet MS" pitchFamily="34" charset="0"/>
          <a:cs typeface="Arial" charset="0"/>
        </a:defRPr>
      </a:lvl5pPr>
      <a:lvl6pPr marL="457200" algn="r" rtl="0" fontAlgn="base">
        <a:spcBef>
          <a:spcPct val="0"/>
        </a:spcBef>
        <a:spcAft>
          <a:spcPct val="0"/>
        </a:spcAft>
        <a:defRPr sz="3200" b="1">
          <a:solidFill>
            <a:srgbClr val="008080"/>
          </a:solidFill>
          <a:latin typeface="Helvetica" pitchFamily="34" charset="0"/>
        </a:defRPr>
      </a:lvl6pPr>
      <a:lvl7pPr marL="914400" algn="r" rtl="0" fontAlgn="base">
        <a:spcBef>
          <a:spcPct val="0"/>
        </a:spcBef>
        <a:spcAft>
          <a:spcPct val="0"/>
        </a:spcAft>
        <a:defRPr sz="3200" b="1">
          <a:solidFill>
            <a:srgbClr val="008080"/>
          </a:solidFill>
          <a:latin typeface="Helvetica" pitchFamily="34" charset="0"/>
        </a:defRPr>
      </a:lvl7pPr>
      <a:lvl8pPr marL="1371600" algn="r" rtl="0" fontAlgn="base">
        <a:spcBef>
          <a:spcPct val="0"/>
        </a:spcBef>
        <a:spcAft>
          <a:spcPct val="0"/>
        </a:spcAft>
        <a:defRPr sz="3200" b="1">
          <a:solidFill>
            <a:srgbClr val="008080"/>
          </a:solidFill>
          <a:latin typeface="Helvetica" pitchFamily="34" charset="0"/>
        </a:defRPr>
      </a:lvl8pPr>
      <a:lvl9pPr marL="1828800" algn="r" rtl="0" fontAlgn="base">
        <a:spcBef>
          <a:spcPct val="0"/>
        </a:spcBef>
        <a:spcAft>
          <a:spcPct val="0"/>
        </a:spcAft>
        <a:defRPr sz="3200" b="1">
          <a:solidFill>
            <a:srgbClr val="008080"/>
          </a:solidFill>
          <a:latin typeface="Helvetica" pitchFamily="34" charset="0"/>
        </a:defRPr>
      </a:lvl9pPr>
    </p:titleStyle>
    <p:bodyStyle>
      <a:lvl1pPr marL="342900" indent="-342900" algn="l" rtl="0" eaLnBrk="0" fontAlgn="base" hangingPunct="0">
        <a:spcBef>
          <a:spcPct val="20000"/>
        </a:spcBef>
        <a:spcAft>
          <a:spcPct val="0"/>
        </a:spcAft>
        <a:buSzPct val="100000"/>
        <a:buFont typeface="Wingdings" pitchFamily="2" charset="2"/>
        <a:buChar char="§"/>
        <a:defRPr sz="2800">
          <a:solidFill>
            <a:schemeClr val="tx1"/>
          </a:solidFill>
          <a:latin typeface="Trebuchet MS" pitchFamily="34" charset="0"/>
          <a:ea typeface="+mn-ea"/>
          <a:cs typeface="Arial" pitchFamily="34" charset="0"/>
        </a:defRPr>
      </a:lvl1pPr>
      <a:lvl2pPr marL="742950" indent="-285750" algn="l" rtl="0" eaLnBrk="0" fontAlgn="base" hangingPunct="0">
        <a:spcBef>
          <a:spcPct val="20000"/>
        </a:spcBef>
        <a:spcAft>
          <a:spcPct val="0"/>
        </a:spcAft>
        <a:buSzPct val="100000"/>
        <a:buFont typeface="Arial" charset="0"/>
        <a:buChar char="•"/>
        <a:defRPr sz="2400">
          <a:solidFill>
            <a:schemeClr val="tx1"/>
          </a:solidFill>
          <a:latin typeface="Trebuchet MS" pitchFamily="34" charset="0"/>
          <a:cs typeface="Arial" pitchFamily="34" charset="0"/>
        </a:defRPr>
      </a:lvl2pPr>
      <a:lvl3pPr marL="1143000" indent="-228600" algn="l" rtl="0" eaLnBrk="0" fontAlgn="base" hangingPunct="0">
        <a:spcBef>
          <a:spcPct val="20000"/>
        </a:spcBef>
        <a:spcAft>
          <a:spcPct val="0"/>
        </a:spcAft>
        <a:buSzPct val="100000"/>
        <a:buFont typeface="Arial" charset="0"/>
        <a:buChar char="•"/>
        <a:defRPr sz="2000">
          <a:solidFill>
            <a:schemeClr val="tx1"/>
          </a:solidFill>
          <a:latin typeface="Trebuchet MS" pitchFamily="34" charset="0"/>
          <a:cs typeface="Arial" pitchFamily="34" charset="0"/>
        </a:defRPr>
      </a:lvl3pPr>
      <a:lvl4pPr marL="1600200" indent="-228600" algn="l" rtl="0" eaLnBrk="0" fontAlgn="base" hangingPunct="0">
        <a:spcBef>
          <a:spcPct val="20000"/>
        </a:spcBef>
        <a:spcAft>
          <a:spcPct val="0"/>
        </a:spcAft>
        <a:buSzPct val="100000"/>
        <a:buFont typeface="Arial" charset="0"/>
        <a:buChar char="•"/>
        <a:defRPr sz="2000">
          <a:solidFill>
            <a:schemeClr val="tx1"/>
          </a:solidFill>
          <a:latin typeface="Trebuchet MS" pitchFamily="34" charset="0"/>
          <a:cs typeface="Arial" pitchFamily="34" charset="0"/>
        </a:defRPr>
      </a:lvl4pPr>
      <a:lvl5pPr marL="2057400" indent="-228600" algn="l" rtl="0" eaLnBrk="0" fontAlgn="base" hangingPunct="0">
        <a:spcBef>
          <a:spcPct val="20000"/>
        </a:spcBef>
        <a:spcAft>
          <a:spcPct val="0"/>
        </a:spcAft>
        <a:buSzPct val="100000"/>
        <a:buFont typeface="Trebuchet MS" pitchFamily="34" charset="0"/>
        <a:buChar char="–"/>
        <a:defRPr sz="2000">
          <a:solidFill>
            <a:schemeClr val="tx1"/>
          </a:solidFill>
          <a:latin typeface="Trebuchet MS" pitchFamily="34" charset="0"/>
          <a:cs typeface="Arial" pitchFamily="34" charset="0"/>
        </a:defRPr>
      </a:lvl5pPr>
      <a:lvl6pPr marL="2514600" indent="-228600" algn="l" rtl="0" fontAlgn="base">
        <a:spcBef>
          <a:spcPct val="20000"/>
        </a:spcBef>
        <a:spcAft>
          <a:spcPct val="0"/>
        </a:spcAft>
        <a:buSzPct val="100000"/>
        <a:buChar char="•"/>
        <a:defRPr sz="2000">
          <a:solidFill>
            <a:schemeClr val="tx1"/>
          </a:solidFill>
          <a:latin typeface="+mn-lt"/>
        </a:defRPr>
      </a:lvl6pPr>
      <a:lvl7pPr marL="2971800" indent="-228600" algn="l" rtl="0" fontAlgn="base">
        <a:spcBef>
          <a:spcPct val="20000"/>
        </a:spcBef>
        <a:spcAft>
          <a:spcPct val="0"/>
        </a:spcAft>
        <a:buSzPct val="100000"/>
        <a:buChar char="•"/>
        <a:defRPr sz="2000">
          <a:solidFill>
            <a:schemeClr val="tx1"/>
          </a:solidFill>
          <a:latin typeface="+mn-lt"/>
        </a:defRPr>
      </a:lvl7pPr>
      <a:lvl8pPr marL="3429000" indent="-228600" algn="l" rtl="0" fontAlgn="base">
        <a:spcBef>
          <a:spcPct val="20000"/>
        </a:spcBef>
        <a:spcAft>
          <a:spcPct val="0"/>
        </a:spcAft>
        <a:buSzPct val="100000"/>
        <a:buChar char="•"/>
        <a:defRPr sz="2000">
          <a:solidFill>
            <a:schemeClr val="tx1"/>
          </a:solidFill>
          <a:latin typeface="+mn-lt"/>
        </a:defRPr>
      </a:lvl8pPr>
      <a:lvl9pPr marL="3886200" indent="-228600" algn="l" rtl="0" fontAlgn="base">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36452-76FD-492F-9400-C20B917E0261}" type="datetime1">
              <a:rPr lang="en-US" smtClean="0"/>
              <a:t>1/12/2019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0CCFA-9720-4B79-87AD-568ED3307F7B}" type="slidenum">
              <a:rPr lang="en-US" smtClean="0"/>
              <a:t>‹#›</a:t>
            </a:fld>
            <a:endParaRPr lang="en-US"/>
          </a:p>
        </p:txBody>
      </p:sp>
    </p:spTree>
    <p:extLst>
      <p:ext uri="{BB962C8B-B14F-4D97-AF65-F5344CB8AC3E}">
        <p14:creationId xmlns:p14="http://schemas.microsoft.com/office/powerpoint/2010/main" val="32424728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ty.Olsen@gmail.com" TargetMode="External"/><Relationship Id="rId2" Type="http://schemas.openxmlformats.org/officeDocument/2006/relationships/hyperlink" Target="mailto:lindam.keller@ahschools.u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sas.org/docs/default-source/default-document-library/goals-lev-a-reading-practice.pdf?sfvrsn=16?Status=Master" TargetMode="External"/><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hyperlink" Target="https://www.casas.org/docs/default-source/default-document-library/goals-lev-d-reading-practice.pdf?sfvrsn=8?Status=Master" TargetMode="External"/><Relationship Id="rId5" Type="http://schemas.openxmlformats.org/officeDocument/2006/relationships/hyperlink" Target="https://www.casas.org/docs/default-source/default-document-library/goals-lev-c-reading-practice.pdf?sfvrsn=14?Status=Master" TargetMode="External"/><Relationship Id="rId4" Type="http://schemas.openxmlformats.org/officeDocument/2006/relationships/hyperlink" Target="https://www.casas.org/docs/default-source/default-document-library/goals-lev-b-reading-practice.pdf?sfvrsn=12?Status=Master"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mnabe.org/sites/default/files/mnabe_assessment_policy_2018-19_revised_9-25-18.docx"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mnabe.org/sites/default/files/mnabe_assessment_policy_2018-19_revised_9-25-18.doc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sas.org/product-overviews/assessments/reading-goals"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training.casas.or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tabetest.com/PDFs/TABE_11_12_Reading_E.pdf"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tabetest.com/PDFs/TABE_11_12_Reading_A.pdf" TargetMode="External"/><Relationship Id="rId5" Type="http://schemas.openxmlformats.org/officeDocument/2006/relationships/hyperlink" Target="http://tabetest.com/PDFs/TABE_11_12_Reading_D.pdf" TargetMode="External"/><Relationship Id="rId4" Type="http://schemas.openxmlformats.org/officeDocument/2006/relationships/hyperlink" Target="http://tabetest.com/PDFs/TABE_11_12_Reading_M.pdf"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tabetest.com/PDFs/TABE_11_12_Math_E.pdf"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tabetest.com/PDFs/TABE_11_12_Math_A.pdf" TargetMode="External"/><Relationship Id="rId5" Type="http://schemas.openxmlformats.org/officeDocument/2006/relationships/hyperlink" Target="http://tabetest.com/PDFs/TABE_11_12_Math_D_2018.pdf" TargetMode="External"/><Relationship Id="rId4" Type="http://schemas.openxmlformats.org/officeDocument/2006/relationships/hyperlink" Target="http://tabetest.com/PDFs/TABE_11_12_Math_M.pdf"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tabetest.com/PDFs/TABE_11_12_Lang_E.pdf" TargetMode="Externa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tabetest.com/PDFs/TABE_11_12_Lang_A.pdf" TargetMode="External"/><Relationship Id="rId5" Type="http://schemas.openxmlformats.org/officeDocument/2006/relationships/hyperlink" Target="http://tabetest.com/PDFs/TABE_11_12_Lang_D.pdf" TargetMode="External"/><Relationship Id="rId4" Type="http://schemas.openxmlformats.org/officeDocument/2006/relationships/hyperlink" Target="http://tabetest.com/PDFs/TABE_11_12_Lang_M.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tabetest.com/" TargetMode="External"/><Relationship Id="rId7" Type="http://schemas.openxmlformats.org/officeDocument/2006/relationships/hyperlink" Target="http://www.tabetest.com/PDFs/TABE_11_12_Objective_Structure_07_12_17.pdf"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www.tabetest.com/resources-2/testing-information/online-tools-training" TargetMode="External"/><Relationship Id="rId5" Type="http://schemas.openxmlformats.org/officeDocument/2006/relationships/hyperlink" Target="http://www.tabetest.com/resources-2/testing-information/tabe-1112-practice" TargetMode="External"/><Relationship Id="rId4" Type="http://schemas.openxmlformats.org/officeDocument/2006/relationships/hyperlink" Target="http://www.tabetest.com/resources-2/testing-information/blue-print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hyperlink" Target="https://wbte.drcedirect.com/TABE/portals/tabe" TargetMode="External"/><Relationship Id="rId1" Type="http://schemas.openxmlformats.org/officeDocument/2006/relationships/slideLayout" Target="../slideLayouts/slideLayout18.xml"/><Relationship Id="rId4" Type="http://schemas.openxmlformats.org/officeDocument/2006/relationships/image" Target="../media/image37.tmp"/></Relationships>
</file>

<file path=ppt/slides/_rels/slide55.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3.tmp"/></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3.tmp"/></Relationships>
</file>

<file path=ppt/slides/_rels/slide68.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tmp"/><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s://www.casas.org/product-overviews/assessments/reading-goals" TargetMode="External"/><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114" y="462455"/>
            <a:ext cx="8689976" cy="2716596"/>
          </a:xfrm>
        </p:spPr>
        <p:txBody>
          <a:bodyPr>
            <a:normAutofit/>
          </a:bodyPr>
          <a:lstStyle/>
          <a:p>
            <a:r>
              <a:rPr lang="en-US" sz="4400" b="1" dirty="0"/>
              <a:t>Critical issues in assessment – </a:t>
            </a:r>
            <a:br>
              <a:rPr lang="en-US" sz="4400" b="1" dirty="0"/>
            </a:br>
            <a:r>
              <a:rPr lang="en-US" sz="4400" b="1" dirty="0"/>
              <a:t>Casas goals</a:t>
            </a:r>
            <a:br>
              <a:rPr lang="en-US" sz="4400" b="1" dirty="0"/>
            </a:br>
            <a:r>
              <a:rPr lang="en-US" sz="4400" b="1" dirty="0"/>
              <a:t>and</a:t>
            </a:r>
            <a:br>
              <a:rPr lang="en-US" sz="4400" b="1" dirty="0"/>
            </a:br>
            <a:r>
              <a:rPr lang="en-US" sz="4400" b="1" dirty="0" err="1"/>
              <a:t>tabe</a:t>
            </a:r>
            <a:r>
              <a:rPr lang="en-US" sz="4400" b="1" dirty="0"/>
              <a:t> 11 &amp; 12</a:t>
            </a:r>
          </a:p>
        </p:txBody>
      </p:sp>
      <p:sp>
        <p:nvSpPr>
          <p:cNvPr id="3" name="Subtitle 2"/>
          <p:cNvSpPr>
            <a:spLocks noGrp="1"/>
          </p:cNvSpPr>
          <p:nvPr>
            <p:ph type="subTitle" idx="1"/>
          </p:nvPr>
        </p:nvSpPr>
        <p:spPr>
          <a:xfrm>
            <a:off x="772510" y="5124123"/>
            <a:ext cx="10646979" cy="1733877"/>
          </a:xfrm>
        </p:spPr>
        <p:txBody>
          <a:bodyPr>
            <a:normAutofit/>
          </a:bodyPr>
          <a:lstStyle/>
          <a:p>
            <a:r>
              <a:rPr lang="en-US" sz="2800" b="1" cap="none" dirty="0">
                <a:solidFill>
                  <a:schemeClr val="tx1"/>
                </a:solidFill>
              </a:rPr>
              <a:t>Linda Keller – </a:t>
            </a:r>
            <a:r>
              <a:rPr lang="en-US" sz="2800" b="1" cap="none" dirty="0">
                <a:solidFill>
                  <a:schemeClr val="tx1"/>
                </a:solidFill>
                <a:hlinkClick r:id="rId2"/>
              </a:rPr>
              <a:t>lindam.keller@ahschools.us</a:t>
            </a:r>
            <a:endParaRPr lang="en-US" sz="2800" b="1" cap="none" dirty="0">
              <a:solidFill>
                <a:schemeClr val="tx1"/>
              </a:solidFill>
            </a:endParaRPr>
          </a:p>
          <a:p>
            <a:r>
              <a:rPr lang="en-US" sz="2800" b="1" cap="none" dirty="0">
                <a:solidFill>
                  <a:schemeClr val="tx1"/>
                </a:solidFill>
              </a:rPr>
              <a:t>Marty Olsen – </a:t>
            </a:r>
            <a:r>
              <a:rPr lang="en-US" sz="2800" b="1" cap="none" dirty="0">
                <a:solidFill>
                  <a:schemeClr val="tx1"/>
                </a:solidFill>
                <a:hlinkClick r:id="rId3"/>
              </a:rPr>
              <a:t>martha.olsen@gmail.com</a:t>
            </a:r>
            <a:endParaRPr lang="en-US" sz="2800" b="1" cap="none" dirty="0">
              <a:solidFill>
                <a:schemeClr val="tx1"/>
              </a:solidFill>
            </a:endParaRPr>
          </a:p>
          <a:p>
            <a:endParaRPr lang="en-US" dirty="0"/>
          </a:p>
        </p:txBody>
      </p:sp>
      <p:sp>
        <p:nvSpPr>
          <p:cNvPr id="4" name="TextBox 3">
            <a:extLst>
              <a:ext uri="{FF2B5EF4-FFF2-40B4-BE49-F238E27FC236}">
                <a16:creationId xmlns:a16="http://schemas.microsoft.com/office/drawing/2014/main" id="{F8C53257-5800-4CF9-A159-7F12E8A978A6}"/>
              </a:ext>
            </a:extLst>
          </p:cNvPr>
          <p:cNvSpPr txBox="1"/>
          <p:nvPr/>
        </p:nvSpPr>
        <p:spPr>
          <a:xfrm>
            <a:off x="2485695" y="3429000"/>
            <a:ext cx="7430814" cy="1569660"/>
          </a:xfrm>
          <a:prstGeom prst="rect">
            <a:avLst/>
          </a:prstGeom>
          <a:noFill/>
        </p:spPr>
        <p:txBody>
          <a:bodyPr wrap="square" rtlCol="0">
            <a:spAutoFit/>
          </a:bodyPr>
          <a:lstStyle/>
          <a:p>
            <a:pPr algn="ctr"/>
            <a:r>
              <a:rPr lang="en-US" sz="3200" dirty="0"/>
              <a:t>Support Services Conference</a:t>
            </a:r>
          </a:p>
          <a:p>
            <a:pPr algn="ctr"/>
            <a:r>
              <a:rPr lang="en-US" sz="3200" dirty="0"/>
              <a:t>MN Department of Education</a:t>
            </a:r>
          </a:p>
          <a:p>
            <a:pPr algn="ctr"/>
            <a:r>
              <a:rPr lang="en-US" sz="3200" dirty="0"/>
              <a:t>November 9, 2018</a:t>
            </a:r>
          </a:p>
        </p:txBody>
      </p:sp>
    </p:spTree>
    <p:extLst>
      <p:ext uri="{BB962C8B-B14F-4D97-AF65-F5344CB8AC3E}">
        <p14:creationId xmlns:p14="http://schemas.microsoft.com/office/powerpoint/2010/main" val="2631959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363"/>
            <a:ext cx="12192000" cy="6859363"/>
          </a:xfrm>
          <a:prstGeom prst="rect">
            <a:avLst/>
          </a:prstGeom>
        </p:spPr>
      </p:pic>
      <p:sp>
        <p:nvSpPr>
          <p:cNvPr id="4" name="Slide Number Placeholder 3"/>
          <p:cNvSpPr>
            <a:spLocks noGrp="1"/>
          </p:cNvSpPr>
          <p:nvPr>
            <p:ph type="sldNum" sz="quarter" idx="10"/>
          </p:nvPr>
        </p:nvSpPr>
        <p:spPr/>
        <p:txBody>
          <a:bodyPr/>
          <a:lstStyle/>
          <a:p>
            <a:pPr>
              <a:defRPr/>
            </a:pPr>
            <a:fld id="{DB7AB6EF-19E7-472D-8A5E-6286B66520FD}" type="slidenum">
              <a:rPr lang="en-US" smtClean="0"/>
              <a:pPr>
                <a:defRPr/>
              </a:pPr>
              <a:t>10</a:t>
            </a:fld>
            <a:endParaRPr lang="en-US" dirty="0"/>
          </a:p>
        </p:txBody>
      </p:sp>
      <p:sp>
        <p:nvSpPr>
          <p:cNvPr id="8" name="TextBox 7"/>
          <p:cNvSpPr txBox="1"/>
          <p:nvPr/>
        </p:nvSpPr>
        <p:spPr>
          <a:xfrm>
            <a:off x="520448" y="210205"/>
            <a:ext cx="8915400" cy="646331"/>
          </a:xfrm>
          <a:prstGeom prst="rect">
            <a:avLst/>
          </a:prstGeom>
          <a:noFill/>
        </p:spPr>
        <p:txBody>
          <a:bodyPr wrap="square" rtlCol="0">
            <a:spAutoFit/>
          </a:bodyPr>
          <a:lstStyle/>
          <a:p>
            <a:r>
              <a:rPr lang="en-US" sz="3600" b="1" dirty="0"/>
              <a:t>Test Times and Item Count</a:t>
            </a:r>
          </a:p>
        </p:txBody>
      </p:sp>
      <p:graphicFrame>
        <p:nvGraphicFramePr>
          <p:cNvPr id="5" name="Table 4">
            <a:extLst>
              <a:ext uri="{FF2B5EF4-FFF2-40B4-BE49-F238E27FC236}">
                <a16:creationId xmlns:a16="http://schemas.microsoft.com/office/drawing/2014/main" id="{1E73A6A2-54C4-4942-8182-13A37400C758}"/>
              </a:ext>
            </a:extLst>
          </p:cNvPr>
          <p:cNvGraphicFramePr>
            <a:graphicFrameLocks noGrp="1"/>
          </p:cNvGraphicFramePr>
          <p:nvPr>
            <p:extLst>
              <p:ext uri="{D42A27DB-BD31-4B8C-83A1-F6EECF244321}">
                <p14:modId xmlns:p14="http://schemas.microsoft.com/office/powerpoint/2010/main" val="1783789383"/>
              </p:ext>
            </p:extLst>
          </p:nvPr>
        </p:nvGraphicFramePr>
        <p:xfrm>
          <a:off x="1608083" y="1383100"/>
          <a:ext cx="8945617" cy="5099760"/>
        </p:xfrm>
        <a:graphic>
          <a:graphicData uri="http://schemas.openxmlformats.org/drawingml/2006/table">
            <a:tbl>
              <a:tblPr firstRow="1" bandRow="1">
                <a:tableStyleId>{21E4AEA4-8DFA-4A89-87EB-49C32662AFE0}</a:tableStyleId>
              </a:tblPr>
              <a:tblGrid>
                <a:gridCol w="2259067">
                  <a:extLst>
                    <a:ext uri="{9D8B030D-6E8A-4147-A177-3AD203B41FA5}">
                      <a16:colId xmlns:a16="http://schemas.microsoft.com/office/drawing/2014/main" val="1796820053"/>
                    </a:ext>
                  </a:extLst>
                </a:gridCol>
                <a:gridCol w="2228850">
                  <a:extLst>
                    <a:ext uri="{9D8B030D-6E8A-4147-A177-3AD203B41FA5}">
                      <a16:colId xmlns:a16="http://schemas.microsoft.com/office/drawing/2014/main" val="750677450"/>
                    </a:ext>
                  </a:extLst>
                </a:gridCol>
                <a:gridCol w="2228850">
                  <a:extLst>
                    <a:ext uri="{9D8B030D-6E8A-4147-A177-3AD203B41FA5}">
                      <a16:colId xmlns:a16="http://schemas.microsoft.com/office/drawing/2014/main" val="1007344088"/>
                    </a:ext>
                  </a:extLst>
                </a:gridCol>
                <a:gridCol w="2228850">
                  <a:extLst>
                    <a:ext uri="{9D8B030D-6E8A-4147-A177-3AD203B41FA5}">
                      <a16:colId xmlns:a16="http://schemas.microsoft.com/office/drawing/2014/main" val="1745207793"/>
                    </a:ext>
                  </a:extLst>
                </a:gridCol>
              </a:tblGrid>
              <a:tr h="469830">
                <a:tc gridSpan="3">
                  <a:txBody>
                    <a:bodyPr/>
                    <a:lstStyle/>
                    <a:p>
                      <a:pPr algn="ctr"/>
                      <a:r>
                        <a:rPr lang="en-US" sz="2800" dirty="0"/>
                        <a:t>Reading GOALS</a:t>
                      </a:r>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en-US" sz="2800" dirty="0"/>
                        <a:t>Timing</a:t>
                      </a:r>
                    </a:p>
                  </a:txBody>
                  <a:tcPr/>
                </a:tc>
                <a:extLst>
                  <a:ext uri="{0D108BD9-81ED-4DB2-BD59-A6C34878D82A}">
                    <a16:rowId xmlns:a16="http://schemas.microsoft.com/office/drawing/2014/main" val="4006780925"/>
                  </a:ext>
                </a:extLst>
              </a:tr>
              <a:tr h="810938">
                <a:tc>
                  <a:txBody>
                    <a:bodyPr/>
                    <a:lstStyle/>
                    <a:p>
                      <a:pPr algn="ctr"/>
                      <a:r>
                        <a:rPr lang="en-US" sz="2400" b="1" dirty="0"/>
                        <a:t>CASAS Level</a:t>
                      </a:r>
                    </a:p>
                  </a:txBody>
                  <a:tcPr/>
                </a:tc>
                <a:tc>
                  <a:txBody>
                    <a:bodyPr/>
                    <a:lstStyle/>
                    <a:p>
                      <a:pPr algn="ctr"/>
                      <a:r>
                        <a:rPr lang="en-US" sz="2400" b="1" dirty="0"/>
                        <a:t>Form Number</a:t>
                      </a:r>
                    </a:p>
                  </a:txBody>
                  <a:tcPr/>
                </a:tc>
                <a:tc>
                  <a:txBody>
                    <a:bodyPr/>
                    <a:lstStyle/>
                    <a:p>
                      <a:pPr algn="ctr"/>
                      <a:r>
                        <a:rPr lang="en-US" sz="2400" b="1" dirty="0"/>
                        <a:t>Number of Test Items</a:t>
                      </a:r>
                    </a:p>
                  </a:txBody>
                  <a:tcPr/>
                </a:tc>
                <a:tc>
                  <a:txBody>
                    <a:bodyPr/>
                    <a:lstStyle/>
                    <a:p>
                      <a:pPr algn="ctr"/>
                      <a:r>
                        <a:rPr lang="en-US" sz="2400" b="1" dirty="0"/>
                        <a:t>Students have up to</a:t>
                      </a:r>
                    </a:p>
                  </a:txBody>
                  <a:tcPr/>
                </a:tc>
                <a:extLst>
                  <a:ext uri="{0D108BD9-81ED-4DB2-BD59-A6C34878D82A}">
                    <a16:rowId xmlns:a16="http://schemas.microsoft.com/office/drawing/2014/main" val="1084305809"/>
                  </a:ext>
                </a:extLst>
              </a:tr>
              <a:tr h="469830">
                <a:tc>
                  <a:txBody>
                    <a:bodyPr/>
                    <a:lstStyle/>
                    <a:p>
                      <a:pPr algn="ctr"/>
                      <a:r>
                        <a:rPr lang="en-US" sz="2400" dirty="0"/>
                        <a:t>A</a:t>
                      </a:r>
                    </a:p>
                  </a:txBody>
                  <a:tcPr/>
                </a:tc>
                <a:tc>
                  <a:txBody>
                    <a:bodyPr/>
                    <a:lstStyle/>
                    <a:p>
                      <a:pPr algn="ctr"/>
                      <a:r>
                        <a:rPr lang="en-US" sz="2400" dirty="0"/>
                        <a:t>Form 901</a:t>
                      </a:r>
                    </a:p>
                  </a:txBody>
                  <a:tcPr/>
                </a:tc>
                <a:tc>
                  <a:txBody>
                    <a:bodyPr/>
                    <a:lstStyle/>
                    <a:p>
                      <a:pPr algn="ctr"/>
                      <a:r>
                        <a:rPr lang="en-US" sz="2400" dirty="0"/>
                        <a:t>39</a:t>
                      </a:r>
                    </a:p>
                  </a:txBody>
                  <a:tcPr/>
                </a:tc>
                <a:tc>
                  <a:txBody>
                    <a:bodyPr/>
                    <a:lstStyle/>
                    <a:p>
                      <a:pPr algn="ctr"/>
                      <a:r>
                        <a:rPr lang="en-US" sz="2400" dirty="0"/>
                        <a:t>60 minutes</a:t>
                      </a:r>
                    </a:p>
                  </a:txBody>
                  <a:tcPr/>
                </a:tc>
                <a:extLst>
                  <a:ext uri="{0D108BD9-81ED-4DB2-BD59-A6C34878D82A}">
                    <a16:rowId xmlns:a16="http://schemas.microsoft.com/office/drawing/2014/main" val="3056499577"/>
                  </a:ext>
                </a:extLst>
              </a:tr>
              <a:tr h="469830">
                <a:tc>
                  <a:txBody>
                    <a:bodyPr/>
                    <a:lstStyle/>
                    <a:p>
                      <a:pPr algn="ctr"/>
                      <a:r>
                        <a:rPr lang="en-US" sz="2400" dirty="0"/>
                        <a:t>A</a:t>
                      </a:r>
                    </a:p>
                  </a:txBody>
                  <a:tcPr/>
                </a:tc>
                <a:tc>
                  <a:txBody>
                    <a:bodyPr/>
                    <a:lstStyle/>
                    <a:p>
                      <a:pPr algn="ctr"/>
                      <a:r>
                        <a:rPr lang="en-US" sz="2400" dirty="0"/>
                        <a:t>Form 902</a:t>
                      </a:r>
                    </a:p>
                  </a:txBody>
                  <a:tcPr/>
                </a:tc>
                <a:tc>
                  <a:txBody>
                    <a:bodyPr/>
                    <a:lstStyle/>
                    <a:p>
                      <a:pPr algn="ctr"/>
                      <a:r>
                        <a:rPr lang="en-US" sz="2400" dirty="0"/>
                        <a:t>39</a:t>
                      </a:r>
                    </a:p>
                  </a:txBody>
                  <a:tcPr/>
                </a:tc>
                <a:tc>
                  <a:txBody>
                    <a:bodyPr/>
                    <a:lstStyle/>
                    <a:p>
                      <a:pPr algn="ctr"/>
                      <a:r>
                        <a:rPr lang="en-US" sz="2400" dirty="0"/>
                        <a:t>60 minutes</a:t>
                      </a:r>
                    </a:p>
                  </a:txBody>
                  <a:tcPr/>
                </a:tc>
                <a:extLst>
                  <a:ext uri="{0D108BD9-81ED-4DB2-BD59-A6C34878D82A}">
                    <a16:rowId xmlns:a16="http://schemas.microsoft.com/office/drawing/2014/main" val="435512630"/>
                  </a:ext>
                </a:extLst>
              </a:tr>
              <a:tr h="469830">
                <a:tc>
                  <a:txBody>
                    <a:bodyPr/>
                    <a:lstStyle/>
                    <a:p>
                      <a:pPr algn="ctr"/>
                      <a:r>
                        <a:rPr lang="en-US" sz="2400" dirty="0"/>
                        <a:t>B</a:t>
                      </a:r>
                    </a:p>
                  </a:txBody>
                  <a:tcPr/>
                </a:tc>
                <a:tc>
                  <a:txBody>
                    <a:bodyPr/>
                    <a:lstStyle/>
                    <a:p>
                      <a:pPr algn="ctr"/>
                      <a:r>
                        <a:rPr lang="en-US" sz="2400" dirty="0"/>
                        <a:t>Form 903</a:t>
                      </a:r>
                    </a:p>
                  </a:txBody>
                  <a:tcPr/>
                </a:tc>
                <a:tc>
                  <a:txBody>
                    <a:bodyPr/>
                    <a:lstStyle/>
                    <a:p>
                      <a:pPr algn="ctr"/>
                      <a:r>
                        <a:rPr lang="en-US" sz="2400" dirty="0"/>
                        <a:t>40</a:t>
                      </a:r>
                    </a:p>
                  </a:txBody>
                  <a:tcPr/>
                </a:tc>
                <a:tc>
                  <a:txBody>
                    <a:bodyPr/>
                    <a:lstStyle/>
                    <a:p>
                      <a:pPr algn="ctr"/>
                      <a:r>
                        <a:rPr lang="en-US" sz="2400" dirty="0"/>
                        <a:t>75 minutes</a:t>
                      </a:r>
                    </a:p>
                  </a:txBody>
                  <a:tcPr/>
                </a:tc>
                <a:extLst>
                  <a:ext uri="{0D108BD9-81ED-4DB2-BD59-A6C34878D82A}">
                    <a16:rowId xmlns:a16="http://schemas.microsoft.com/office/drawing/2014/main" val="725802920"/>
                  </a:ext>
                </a:extLst>
              </a:tr>
              <a:tr h="469830">
                <a:tc>
                  <a:txBody>
                    <a:bodyPr/>
                    <a:lstStyle/>
                    <a:p>
                      <a:pPr algn="ctr"/>
                      <a:r>
                        <a:rPr lang="en-US" sz="2400" dirty="0"/>
                        <a:t>B</a:t>
                      </a:r>
                    </a:p>
                  </a:txBody>
                  <a:tcPr/>
                </a:tc>
                <a:tc>
                  <a:txBody>
                    <a:bodyPr/>
                    <a:lstStyle/>
                    <a:p>
                      <a:pPr algn="ctr"/>
                      <a:r>
                        <a:rPr lang="en-US" sz="2400" dirty="0"/>
                        <a:t>Form 904</a:t>
                      </a:r>
                    </a:p>
                  </a:txBody>
                  <a:tcPr/>
                </a:tc>
                <a:tc>
                  <a:txBody>
                    <a:bodyPr/>
                    <a:lstStyle/>
                    <a:p>
                      <a:pPr algn="ctr"/>
                      <a:r>
                        <a:rPr lang="en-US" sz="2400" dirty="0"/>
                        <a:t>40</a:t>
                      </a:r>
                    </a:p>
                  </a:txBody>
                  <a:tcPr/>
                </a:tc>
                <a:tc>
                  <a:txBody>
                    <a:bodyPr/>
                    <a:lstStyle/>
                    <a:p>
                      <a:pPr algn="ctr"/>
                      <a:r>
                        <a:rPr lang="en-US" sz="2400" dirty="0"/>
                        <a:t>75 minutes</a:t>
                      </a:r>
                    </a:p>
                  </a:txBody>
                  <a:tcPr/>
                </a:tc>
                <a:extLst>
                  <a:ext uri="{0D108BD9-81ED-4DB2-BD59-A6C34878D82A}">
                    <a16:rowId xmlns:a16="http://schemas.microsoft.com/office/drawing/2014/main" val="4029955254"/>
                  </a:ext>
                </a:extLst>
              </a:tr>
              <a:tr h="469830">
                <a:tc>
                  <a:txBody>
                    <a:bodyPr/>
                    <a:lstStyle/>
                    <a:p>
                      <a:pPr algn="ctr"/>
                      <a:r>
                        <a:rPr lang="en-US" sz="2400" dirty="0"/>
                        <a:t>C</a:t>
                      </a:r>
                    </a:p>
                  </a:txBody>
                  <a:tcPr/>
                </a:tc>
                <a:tc>
                  <a:txBody>
                    <a:bodyPr/>
                    <a:lstStyle/>
                    <a:p>
                      <a:pPr algn="ctr"/>
                      <a:r>
                        <a:rPr lang="en-US" sz="2400" dirty="0"/>
                        <a:t>Form 905</a:t>
                      </a:r>
                    </a:p>
                  </a:txBody>
                  <a:tcPr/>
                </a:tc>
                <a:tc>
                  <a:txBody>
                    <a:bodyPr/>
                    <a:lstStyle/>
                    <a:p>
                      <a:pPr algn="ctr"/>
                      <a:r>
                        <a:rPr lang="en-US" sz="2400" dirty="0"/>
                        <a:t>40</a:t>
                      </a:r>
                    </a:p>
                  </a:txBody>
                  <a:tcPr/>
                </a:tc>
                <a:tc>
                  <a:txBody>
                    <a:bodyPr/>
                    <a:lstStyle/>
                    <a:p>
                      <a:pPr algn="ctr"/>
                      <a:r>
                        <a:rPr lang="en-US" sz="2400" dirty="0"/>
                        <a:t>75 minutes</a:t>
                      </a:r>
                    </a:p>
                  </a:txBody>
                  <a:tcPr/>
                </a:tc>
                <a:extLst>
                  <a:ext uri="{0D108BD9-81ED-4DB2-BD59-A6C34878D82A}">
                    <a16:rowId xmlns:a16="http://schemas.microsoft.com/office/drawing/2014/main" val="1568368805"/>
                  </a:ext>
                </a:extLst>
              </a:tr>
              <a:tr h="469830">
                <a:tc>
                  <a:txBody>
                    <a:bodyPr/>
                    <a:lstStyle/>
                    <a:p>
                      <a:pPr algn="ctr"/>
                      <a:r>
                        <a:rPr lang="en-US" sz="2400" dirty="0"/>
                        <a:t>C</a:t>
                      </a:r>
                    </a:p>
                  </a:txBody>
                  <a:tcPr/>
                </a:tc>
                <a:tc>
                  <a:txBody>
                    <a:bodyPr/>
                    <a:lstStyle/>
                    <a:p>
                      <a:pPr algn="ctr"/>
                      <a:r>
                        <a:rPr lang="en-US" sz="2400" dirty="0"/>
                        <a:t>Form 906</a:t>
                      </a:r>
                    </a:p>
                  </a:txBody>
                  <a:tcPr/>
                </a:tc>
                <a:tc>
                  <a:txBody>
                    <a:bodyPr/>
                    <a:lstStyle/>
                    <a:p>
                      <a:pPr algn="ctr"/>
                      <a:r>
                        <a:rPr lang="en-US" sz="2400" dirty="0"/>
                        <a:t>40</a:t>
                      </a:r>
                    </a:p>
                  </a:txBody>
                  <a:tcPr/>
                </a:tc>
                <a:tc>
                  <a:txBody>
                    <a:bodyPr/>
                    <a:lstStyle/>
                    <a:p>
                      <a:pPr algn="ctr"/>
                      <a:r>
                        <a:rPr lang="en-US" sz="2400" dirty="0"/>
                        <a:t>75 minutes</a:t>
                      </a:r>
                    </a:p>
                  </a:txBody>
                  <a:tcPr/>
                </a:tc>
                <a:extLst>
                  <a:ext uri="{0D108BD9-81ED-4DB2-BD59-A6C34878D82A}">
                    <a16:rowId xmlns:a16="http://schemas.microsoft.com/office/drawing/2014/main" val="1861595175"/>
                  </a:ext>
                </a:extLst>
              </a:tr>
              <a:tr h="469830">
                <a:tc>
                  <a:txBody>
                    <a:bodyPr/>
                    <a:lstStyle/>
                    <a:p>
                      <a:pPr algn="ctr"/>
                      <a:r>
                        <a:rPr lang="en-US" sz="2400" dirty="0"/>
                        <a:t>D</a:t>
                      </a:r>
                    </a:p>
                  </a:txBody>
                  <a:tcPr/>
                </a:tc>
                <a:tc>
                  <a:txBody>
                    <a:bodyPr/>
                    <a:lstStyle/>
                    <a:p>
                      <a:pPr algn="ctr"/>
                      <a:r>
                        <a:rPr lang="en-US" sz="2400" dirty="0"/>
                        <a:t>Form 907</a:t>
                      </a:r>
                    </a:p>
                  </a:txBody>
                  <a:tcPr/>
                </a:tc>
                <a:tc>
                  <a:txBody>
                    <a:bodyPr/>
                    <a:lstStyle/>
                    <a:p>
                      <a:pPr algn="ctr"/>
                      <a:r>
                        <a:rPr lang="en-US" sz="2400" dirty="0"/>
                        <a:t>40</a:t>
                      </a:r>
                    </a:p>
                  </a:txBody>
                  <a:tcPr/>
                </a:tc>
                <a:tc>
                  <a:txBody>
                    <a:bodyPr/>
                    <a:lstStyle/>
                    <a:p>
                      <a:pPr algn="ctr"/>
                      <a:r>
                        <a:rPr lang="en-US" sz="2400" dirty="0"/>
                        <a:t>75 minutes</a:t>
                      </a:r>
                    </a:p>
                  </a:txBody>
                  <a:tcPr/>
                </a:tc>
                <a:extLst>
                  <a:ext uri="{0D108BD9-81ED-4DB2-BD59-A6C34878D82A}">
                    <a16:rowId xmlns:a16="http://schemas.microsoft.com/office/drawing/2014/main" val="3433688834"/>
                  </a:ext>
                </a:extLst>
              </a:tr>
              <a:tr h="469830">
                <a:tc>
                  <a:txBody>
                    <a:bodyPr/>
                    <a:lstStyle/>
                    <a:p>
                      <a:pPr algn="ctr"/>
                      <a:r>
                        <a:rPr lang="en-US" sz="2400" dirty="0"/>
                        <a:t>D</a:t>
                      </a:r>
                    </a:p>
                  </a:txBody>
                  <a:tcPr/>
                </a:tc>
                <a:tc>
                  <a:txBody>
                    <a:bodyPr/>
                    <a:lstStyle/>
                    <a:p>
                      <a:pPr algn="ctr"/>
                      <a:r>
                        <a:rPr lang="en-US" sz="2400" dirty="0"/>
                        <a:t>Form 908</a:t>
                      </a:r>
                    </a:p>
                  </a:txBody>
                  <a:tcPr/>
                </a:tc>
                <a:tc>
                  <a:txBody>
                    <a:bodyPr/>
                    <a:lstStyle/>
                    <a:p>
                      <a:pPr algn="ctr"/>
                      <a:r>
                        <a:rPr lang="en-US" sz="2400" dirty="0"/>
                        <a:t>40</a:t>
                      </a:r>
                    </a:p>
                  </a:txBody>
                  <a:tcPr/>
                </a:tc>
                <a:tc>
                  <a:txBody>
                    <a:bodyPr/>
                    <a:lstStyle/>
                    <a:p>
                      <a:pPr algn="ctr"/>
                      <a:r>
                        <a:rPr lang="en-US" sz="2400" dirty="0"/>
                        <a:t>75 minutes</a:t>
                      </a:r>
                    </a:p>
                  </a:txBody>
                  <a:tcPr/>
                </a:tc>
                <a:extLst>
                  <a:ext uri="{0D108BD9-81ED-4DB2-BD59-A6C34878D82A}">
                    <a16:rowId xmlns:a16="http://schemas.microsoft.com/office/drawing/2014/main" val="1010419672"/>
                  </a:ext>
                </a:extLst>
              </a:tr>
            </a:tbl>
          </a:graphicData>
        </a:graphic>
      </p:graphicFrame>
    </p:spTree>
    <p:extLst>
      <p:ext uri="{BB962C8B-B14F-4D97-AF65-F5344CB8AC3E}">
        <p14:creationId xmlns:p14="http://schemas.microsoft.com/office/powerpoint/2010/main" val="276004940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23207"/>
            <a:ext cx="12408568" cy="6981207"/>
          </a:xfrm>
          <a:prstGeom prst="rect">
            <a:avLst/>
          </a:prstGeom>
        </p:spPr>
      </p:pic>
      <p:sp>
        <p:nvSpPr>
          <p:cNvPr id="4" name="Slide Number Placeholder 3"/>
          <p:cNvSpPr>
            <a:spLocks noGrp="1"/>
          </p:cNvSpPr>
          <p:nvPr>
            <p:ph type="sldNum" sz="quarter" idx="10"/>
          </p:nvPr>
        </p:nvSpPr>
        <p:spPr/>
        <p:txBody>
          <a:bodyPr/>
          <a:lstStyle/>
          <a:p>
            <a:pPr>
              <a:defRPr/>
            </a:pPr>
            <a:fld id="{DB7AB6EF-19E7-472D-8A5E-6286B66520FD}" type="slidenum">
              <a:rPr lang="en-US" smtClean="0"/>
              <a:pPr>
                <a:defRPr/>
              </a:pPr>
              <a:t>11</a:t>
            </a:fld>
            <a:endParaRPr lang="en-US" dirty="0"/>
          </a:p>
        </p:txBody>
      </p:sp>
      <p:sp>
        <p:nvSpPr>
          <p:cNvPr id="8" name="TextBox 7"/>
          <p:cNvSpPr txBox="1"/>
          <p:nvPr/>
        </p:nvSpPr>
        <p:spPr>
          <a:xfrm>
            <a:off x="425855" y="-2"/>
            <a:ext cx="8915400" cy="1077218"/>
          </a:xfrm>
          <a:prstGeom prst="rect">
            <a:avLst/>
          </a:prstGeom>
          <a:noFill/>
        </p:spPr>
        <p:txBody>
          <a:bodyPr wrap="square" rtlCol="0">
            <a:spAutoFit/>
          </a:bodyPr>
          <a:lstStyle/>
          <a:p>
            <a:r>
              <a:rPr lang="en-US" sz="3200" b="1" dirty="0"/>
              <a:t>Alignment of CASAS ABE Levels with NRS and CCR Adult Education Levels</a:t>
            </a:r>
          </a:p>
        </p:txBody>
      </p:sp>
      <p:pic>
        <p:nvPicPr>
          <p:cNvPr id="3" name="Picture 2">
            <a:extLst>
              <a:ext uri="{FF2B5EF4-FFF2-40B4-BE49-F238E27FC236}">
                <a16:creationId xmlns:a16="http://schemas.microsoft.com/office/drawing/2014/main" id="{175114E6-E06B-4ADE-803F-FC0B5D222896}"/>
              </a:ext>
            </a:extLst>
          </p:cNvPr>
          <p:cNvPicPr>
            <a:picLocks noChangeAspect="1"/>
          </p:cNvPicPr>
          <p:nvPr/>
        </p:nvPicPr>
        <p:blipFill>
          <a:blip r:embed="rId3"/>
          <a:stretch>
            <a:fillRect/>
          </a:stretch>
        </p:blipFill>
        <p:spPr>
          <a:xfrm>
            <a:off x="2269260" y="1072055"/>
            <a:ext cx="7830695" cy="5668000"/>
          </a:xfrm>
          <a:prstGeom prst="rect">
            <a:avLst/>
          </a:prstGeom>
        </p:spPr>
      </p:pic>
      <p:sp>
        <p:nvSpPr>
          <p:cNvPr id="2" name="Oval 1"/>
          <p:cNvSpPr/>
          <p:nvPr/>
        </p:nvSpPr>
        <p:spPr>
          <a:xfrm>
            <a:off x="2269259" y="1323532"/>
            <a:ext cx="1031879" cy="107205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64481" y="1338055"/>
            <a:ext cx="1031879" cy="107205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12664" y="1323531"/>
            <a:ext cx="1031879" cy="107205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987947" y="1323531"/>
            <a:ext cx="1031879" cy="107205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4958059" y="1720312"/>
            <a:ext cx="824851" cy="3564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782626" y="1732487"/>
            <a:ext cx="824851" cy="3564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369803" y="1072055"/>
            <a:ext cx="1412823" cy="384786"/>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1541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B7AB6EF-19E7-472D-8A5E-6286B66520FD}" type="slidenum">
              <a:rPr lang="en-US" smtClean="0"/>
              <a:pPr>
                <a:defRPr/>
              </a:pPr>
              <a:t>12</a:t>
            </a:fld>
            <a:endParaRPr lang="en-US" dirty="0"/>
          </a:p>
        </p:txBody>
      </p:sp>
      <p:pic>
        <p:nvPicPr>
          <p:cNvPr id="5" name="Picture 4"/>
          <p:cNvPicPr>
            <a:picLocks noChangeAspect="1"/>
          </p:cNvPicPr>
          <p:nvPr/>
        </p:nvPicPr>
        <p:blipFill>
          <a:blip r:embed="rId2"/>
          <a:stretch>
            <a:fillRect/>
          </a:stretch>
        </p:blipFill>
        <p:spPr>
          <a:xfrm>
            <a:off x="1212" y="0"/>
            <a:ext cx="12189576" cy="6857999"/>
          </a:xfrm>
          <a:prstGeom prst="rect">
            <a:avLst/>
          </a:prstGeom>
        </p:spPr>
      </p:pic>
      <p:sp>
        <p:nvSpPr>
          <p:cNvPr id="7" name="TextBox 6"/>
          <p:cNvSpPr txBox="1"/>
          <p:nvPr/>
        </p:nvSpPr>
        <p:spPr>
          <a:xfrm>
            <a:off x="206829" y="283029"/>
            <a:ext cx="8904514" cy="646331"/>
          </a:xfrm>
          <a:prstGeom prst="rect">
            <a:avLst/>
          </a:prstGeom>
          <a:noFill/>
        </p:spPr>
        <p:txBody>
          <a:bodyPr wrap="square" rtlCol="0">
            <a:spAutoFit/>
          </a:bodyPr>
          <a:lstStyle/>
          <a:p>
            <a:r>
              <a:rPr lang="en-US" sz="3600" b="1" dirty="0"/>
              <a:t>CASAS GOALS Scale Score Ranges</a:t>
            </a:r>
          </a:p>
        </p:txBody>
      </p:sp>
      <p:pic>
        <p:nvPicPr>
          <p:cNvPr id="8" name="Picture 7"/>
          <p:cNvPicPr>
            <a:picLocks noChangeAspect="1"/>
          </p:cNvPicPr>
          <p:nvPr/>
        </p:nvPicPr>
        <p:blipFill>
          <a:blip r:embed="rId3"/>
          <a:stretch>
            <a:fillRect/>
          </a:stretch>
        </p:blipFill>
        <p:spPr>
          <a:xfrm>
            <a:off x="1322535" y="1257195"/>
            <a:ext cx="9758565" cy="5175356"/>
          </a:xfrm>
          <a:prstGeom prst="rect">
            <a:avLst/>
          </a:prstGeom>
        </p:spPr>
      </p:pic>
    </p:spTree>
    <p:extLst>
      <p:ext uri="{BB962C8B-B14F-4D97-AF65-F5344CB8AC3E}">
        <p14:creationId xmlns:p14="http://schemas.microsoft.com/office/powerpoint/2010/main" val="329201596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B7AB6EF-19E7-472D-8A5E-6286B66520FD}" type="slidenum">
              <a:rPr lang="en-US" smtClean="0"/>
              <a:pPr>
                <a:defRPr/>
              </a:pPr>
              <a:t>13</a:t>
            </a:fld>
            <a:endParaRPr lang="en-US" dirty="0"/>
          </a:p>
        </p:txBody>
      </p:sp>
      <p:pic>
        <p:nvPicPr>
          <p:cNvPr id="5" name="Picture 4"/>
          <p:cNvPicPr>
            <a:picLocks noChangeAspect="1"/>
          </p:cNvPicPr>
          <p:nvPr/>
        </p:nvPicPr>
        <p:blipFill>
          <a:blip r:embed="rId2"/>
          <a:stretch>
            <a:fillRect/>
          </a:stretch>
        </p:blipFill>
        <p:spPr>
          <a:xfrm>
            <a:off x="1212" y="0"/>
            <a:ext cx="12189576" cy="6857999"/>
          </a:xfrm>
          <a:prstGeom prst="rect">
            <a:avLst/>
          </a:prstGeom>
          <a:ln w="25400">
            <a:solidFill>
              <a:schemeClr val="accent2"/>
            </a:solidFill>
          </a:ln>
        </p:spPr>
      </p:pic>
      <p:sp>
        <p:nvSpPr>
          <p:cNvPr id="7" name="TextBox 6"/>
          <p:cNvSpPr txBox="1"/>
          <p:nvPr/>
        </p:nvSpPr>
        <p:spPr>
          <a:xfrm>
            <a:off x="206829" y="283029"/>
            <a:ext cx="8904514" cy="584775"/>
          </a:xfrm>
          <a:prstGeom prst="rect">
            <a:avLst/>
          </a:prstGeom>
          <a:noFill/>
        </p:spPr>
        <p:txBody>
          <a:bodyPr wrap="square" rtlCol="0">
            <a:spAutoFit/>
          </a:bodyPr>
          <a:lstStyle/>
          <a:p>
            <a:r>
              <a:rPr lang="en-US" sz="3200" b="1" dirty="0"/>
              <a:t>CASAS GOALS Sample Test Items</a:t>
            </a:r>
          </a:p>
        </p:txBody>
      </p:sp>
      <p:sp>
        <p:nvSpPr>
          <p:cNvPr id="2" name="TextBox 1">
            <a:extLst>
              <a:ext uri="{FF2B5EF4-FFF2-40B4-BE49-F238E27FC236}">
                <a16:creationId xmlns:a16="http://schemas.microsoft.com/office/drawing/2014/main" id="{D560CF34-219D-4A3A-89B4-C6C4D10AB6D6}"/>
              </a:ext>
            </a:extLst>
          </p:cNvPr>
          <p:cNvSpPr txBox="1"/>
          <p:nvPr/>
        </p:nvSpPr>
        <p:spPr>
          <a:xfrm>
            <a:off x="1886932" y="1753560"/>
            <a:ext cx="8418136" cy="3539430"/>
          </a:xfrm>
          <a:prstGeom prst="rect">
            <a:avLst/>
          </a:prstGeom>
          <a:noFill/>
        </p:spPr>
        <p:txBody>
          <a:bodyPr wrap="square" rtlCol="0">
            <a:spAutoFit/>
          </a:bodyPr>
          <a:lstStyle/>
          <a:p>
            <a:r>
              <a:rPr lang="en-US" sz="3200" dirty="0">
                <a:hlinkClick r:id="rId3"/>
              </a:rPr>
              <a:t>Level A </a:t>
            </a:r>
            <a:r>
              <a:rPr lang="en-US" sz="3200" dirty="0"/>
              <a:t>– Beginning Basic Education</a:t>
            </a:r>
          </a:p>
          <a:p>
            <a:endParaRPr lang="en-US" sz="3200" dirty="0"/>
          </a:p>
          <a:p>
            <a:r>
              <a:rPr lang="en-US" sz="3200" dirty="0">
                <a:hlinkClick r:id="rId4"/>
              </a:rPr>
              <a:t>Level B</a:t>
            </a:r>
            <a:r>
              <a:rPr lang="en-US" sz="3200" dirty="0"/>
              <a:t> – Low Intermediate Basic Education</a:t>
            </a:r>
          </a:p>
          <a:p>
            <a:endParaRPr lang="en-US" sz="3200" dirty="0"/>
          </a:p>
          <a:p>
            <a:r>
              <a:rPr lang="en-US" sz="3200" dirty="0">
                <a:hlinkClick r:id="rId5"/>
              </a:rPr>
              <a:t>Level C</a:t>
            </a:r>
            <a:r>
              <a:rPr lang="en-US" sz="3200" dirty="0"/>
              <a:t> – High Intermediate Basic Education</a:t>
            </a:r>
          </a:p>
          <a:p>
            <a:endParaRPr lang="en-US" sz="3200" dirty="0"/>
          </a:p>
          <a:p>
            <a:r>
              <a:rPr lang="en-US" sz="3200" dirty="0">
                <a:hlinkClick r:id="rId6"/>
              </a:rPr>
              <a:t>Level D</a:t>
            </a:r>
            <a:r>
              <a:rPr lang="en-US" sz="3200" dirty="0"/>
              <a:t> – Low Adult Education</a:t>
            </a:r>
          </a:p>
        </p:txBody>
      </p:sp>
      <p:sp>
        <p:nvSpPr>
          <p:cNvPr id="3" name="TextBox 2"/>
          <p:cNvSpPr txBox="1"/>
          <p:nvPr/>
        </p:nvSpPr>
        <p:spPr>
          <a:xfrm>
            <a:off x="482803" y="5588813"/>
            <a:ext cx="11082528" cy="400110"/>
          </a:xfrm>
          <a:prstGeom prst="rect">
            <a:avLst/>
          </a:prstGeom>
          <a:noFill/>
          <a:ln>
            <a:solidFill>
              <a:schemeClr val="accent2"/>
            </a:solidFill>
          </a:ln>
        </p:spPr>
        <p:txBody>
          <a:bodyPr wrap="square" rtlCol="0">
            <a:spAutoFit/>
          </a:bodyPr>
          <a:lstStyle/>
          <a:p>
            <a:r>
              <a:rPr lang="en-US" sz="2000" dirty="0"/>
              <a:t>**Activity – Look at the Sample Test Items. How do these compare to CASAS Life &amp; Work?</a:t>
            </a:r>
          </a:p>
        </p:txBody>
      </p:sp>
    </p:spTree>
    <p:extLst>
      <p:ext uri="{BB962C8B-B14F-4D97-AF65-F5344CB8AC3E}">
        <p14:creationId xmlns:p14="http://schemas.microsoft.com/office/powerpoint/2010/main" val="190466002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9363"/>
          </a:xfrm>
          <a:prstGeom prst="rect">
            <a:avLst/>
          </a:prstGeom>
        </p:spPr>
      </p:pic>
      <p:sp>
        <p:nvSpPr>
          <p:cNvPr id="5" name="TextBox 4"/>
          <p:cNvSpPr txBox="1"/>
          <p:nvPr/>
        </p:nvSpPr>
        <p:spPr>
          <a:xfrm>
            <a:off x="392804" y="0"/>
            <a:ext cx="8915400" cy="1200329"/>
          </a:xfrm>
          <a:prstGeom prst="rect">
            <a:avLst/>
          </a:prstGeom>
          <a:noFill/>
        </p:spPr>
        <p:txBody>
          <a:bodyPr wrap="square" rtlCol="0">
            <a:spAutoFit/>
          </a:bodyPr>
          <a:lstStyle/>
          <a:p>
            <a:r>
              <a:rPr lang="en-US" sz="3600" b="1" dirty="0">
                <a:latin typeface="Helvetica" panose="020B0604020202020204" pitchFamily="34" charset="0"/>
                <a:cs typeface="Helvetica" panose="020B0604020202020204" pitchFamily="34" charset="0"/>
              </a:rPr>
              <a:t>What do we know about the CASAS GOALS Math assessment?</a:t>
            </a:r>
          </a:p>
        </p:txBody>
      </p:sp>
      <p:sp>
        <p:nvSpPr>
          <p:cNvPr id="6" name="Text Placeholder 2"/>
          <p:cNvSpPr txBox="1">
            <a:spLocks/>
          </p:cNvSpPr>
          <p:nvPr/>
        </p:nvSpPr>
        <p:spPr>
          <a:xfrm>
            <a:off x="741095" y="1288463"/>
            <a:ext cx="11450905" cy="5103212"/>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2800" cap="none" dirty="0">
                <a:latin typeface="Helvetica" panose="020B0604020202020204" pitchFamily="34" charset="0"/>
                <a:cs typeface="Helvetica" panose="020B0604020202020204" pitchFamily="34" charset="0"/>
              </a:rPr>
              <a:t>CASAS submitted these assessments to the NRS in March. They hope to hear something by the end of the year.</a:t>
            </a:r>
          </a:p>
          <a:p>
            <a:r>
              <a:rPr lang="en-US" sz="2800" cap="none" dirty="0">
                <a:latin typeface="Helvetica" panose="020B0604020202020204" pitchFamily="34" charset="0"/>
                <a:cs typeface="Helvetica" panose="020B0604020202020204" pitchFamily="34" charset="0"/>
              </a:rPr>
              <a:t>Assess math concepts via common life and work applications. A range of item types will include word problems, simple to advanced calculation, and situational scenarios that reflect real-world applications.</a:t>
            </a:r>
          </a:p>
          <a:p>
            <a:r>
              <a:rPr lang="en-US" sz="2800" cap="none" dirty="0">
                <a:latin typeface="Helvetica" panose="020B0604020202020204" pitchFamily="34" charset="0"/>
                <a:cs typeface="Helvetica" panose="020B0604020202020204" pitchFamily="34" charset="0"/>
              </a:rPr>
              <a:t>The new math tests will allow use of a calculator.</a:t>
            </a:r>
          </a:p>
          <a:p>
            <a:r>
              <a:rPr lang="en-US" sz="2800" cap="none" dirty="0">
                <a:latin typeface="Helvetica" panose="020B0604020202020204" pitchFamily="34" charset="0"/>
                <a:cs typeface="Helvetica" panose="020B0604020202020204" pitchFamily="34" charset="0"/>
              </a:rPr>
              <a:t>Formulae will be provided within the test item to keep assessment focused on math concepts and skills, not memorization.</a:t>
            </a:r>
          </a:p>
        </p:txBody>
      </p:sp>
    </p:spTree>
    <p:extLst>
      <p:ext uri="{BB962C8B-B14F-4D97-AF65-F5344CB8AC3E}">
        <p14:creationId xmlns:p14="http://schemas.microsoft.com/office/powerpoint/2010/main" val="1103968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313" y="-35908"/>
            <a:ext cx="12192000" cy="6859363"/>
          </a:xfrm>
          <a:prstGeom prst="rect">
            <a:avLst/>
          </a:prstGeom>
        </p:spPr>
      </p:pic>
      <p:sp>
        <p:nvSpPr>
          <p:cNvPr id="5" name="TextBox 4"/>
          <p:cNvSpPr txBox="1"/>
          <p:nvPr/>
        </p:nvSpPr>
        <p:spPr>
          <a:xfrm>
            <a:off x="381787" y="-57846"/>
            <a:ext cx="8915400" cy="1200329"/>
          </a:xfrm>
          <a:prstGeom prst="rect">
            <a:avLst/>
          </a:prstGeom>
          <a:noFill/>
        </p:spPr>
        <p:txBody>
          <a:bodyPr wrap="square" rtlCol="0">
            <a:spAutoFit/>
          </a:bodyPr>
          <a:lstStyle/>
          <a:p>
            <a:r>
              <a:rPr lang="en-US" sz="3600" b="1" dirty="0">
                <a:latin typeface="Helvetica" panose="020B0604020202020204" pitchFamily="34" charset="0"/>
                <a:cs typeface="Helvetica" panose="020B0604020202020204" pitchFamily="34" charset="0"/>
              </a:rPr>
              <a:t>How can English Language Learners be assessed?</a:t>
            </a:r>
          </a:p>
        </p:txBody>
      </p:sp>
      <p:sp>
        <p:nvSpPr>
          <p:cNvPr id="6" name="Text Placeholder 2"/>
          <p:cNvSpPr txBox="1">
            <a:spLocks/>
          </p:cNvSpPr>
          <p:nvPr/>
        </p:nvSpPr>
        <p:spPr>
          <a:xfrm>
            <a:off x="550842" y="1284402"/>
            <a:ext cx="11378887" cy="4822878"/>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2800" cap="none" dirty="0">
                <a:latin typeface="Helvetica" panose="020B0604020202020204" pitchFamily="34" charset="0"/>
                <a:cs typeface="Helvetica" panose="020B0604020202020204" pitchFamily="34" charset="0"/>
              </a:rPr>
              <a:t>The revised NRS ELL descriptors were published at the end of 2017. </a:t>
            </a:r>
          </a:p>
          <a:p>
            <a:r>
              <a:rPr lang="en-US" sz="2800" cap="none" dirty="0">
                <a:latin typeface="Helvetica" panose="020B0604020202020204" pitchFamily="34" charset="0"/>
                <a:cs typeface="Helvetica" panose="020B0604020202020204" pitchFamily="34" charset="0"/>
              </a:rPr>
              <a:t>CASAS has aligned the GOALS assessments to the ELL descriptors and submitted them to the NRS in October, 2018.</a:t>
            </a:r>
          </a:p>
          <a:p>
            <a:r>
              <a:rPr lang="en-US" sz="2800" b="1" u="sng" cap="none" dirty="0">
                <a:latin typeface="Helvetica" panose="020B0604020202020204" pitchFamily="34" charset="0"/>
                <a:cs typeface="Helvetica" panose="020B0604020202020204" pitchFamily="34" charset="0"/>
              </a:rPr>
              <a:t>Listening GOALS </a:t>
            </a:r>
            <a:r>
              <a:rPr lang="en-US" sz="2800" cap="none" dirty="0">
                <a:latin typeface="Helvetica" panose="020B0604020202020204" pitchFamily="34" charset="0"/>
                <a:cs typeface="Helvetica" panose="020B0604020202020204" pitchFamily="34" charset="0"/>
              </a:rPr>
              <a:t>is being field-tested. CASAS plans to submit it to the NRS in October 2019.</a:t>
            </a:r>
          </a:p>
          <a:p>
            <a:r>
              <a:rPr lang="en-US" sz="2800" b="1" u="sng" cap="none" dirty="0">
                <a:latin typeface="Helvetica" panose="020B0604020202020204" pitchFamily="34" charset="0"/>
                <a:cs typeface="Helvetica" panose="020B0604020202020204" pitchFamily="34" charset="0"/>
              </a:rPr>
              <a:t>Forms 27 and 28 </a:t>
            </a:r>
            <a:r>
              <a:rPr lang="en-US" sz="2800" cap="none" dirty="0">
                <a:latin typeface="Helvetica" panose="020B0604020202020204" pitchFamily="34" charset="0"/>
                <a:cs typeface="Helvetica" panose="020B0604020202020204" pitchFamily="34" charset="0"/>
              </a:rPr>
              <a:t>are being revised. CASAS plans to submit them to the NRS in October 2020. </a:t>
            </a:r>
            <a:r>
              <a:rPr lang="en-US" sz="2800" b="1" u="sng" cap="none" dirty="0">
                <a:latin typeface="Helvetica" panose="020B0604020202020204" pitchFamily="34" charset="0"/>
                <a:cs typeface="Helvetica" panose="020B0604020202020204" pitchFamily="34" charset="0"/>
              </a:rPr>
              <a:t>(ELL use only after June 30, 2019)</a:t>
            </a:r>
          </a:p>
          <a:p>
            <a:r>
              <a:rPr lang="en-US" sz="2800" cap="none" dirty="0">
                <a:latin typeface="Helvetica" panose="020B0604020202020204" pitchFamily="34" charset="0"/>
                <a:cs typeface="Helvetica" panose="020B0604020202020204" pitchFamily="34" charset="0"/>
              </a:rPr>
              <a:t>Continue to use </a:t>
            </a:r>
            <a:r>
              <a:rPr lang="en-US" sz="2800" b="1" cap="none" dirty="0">
                <a:latin typeface="Helvetica" panose="020B0604020202020204" pitchFamily="34" charset="0"/>
                <a:cs typeface="Helvetica" panose="020B0604020202020204" pitchFamily="34" charset="0"/>
              </a:rPr>
              <a:t>Life &amp; Work </a:t>
            </a:r>
            <a:r>
              <a:rPr lang="en-US" sz="2800" b="1" u="sng" cap="none" dirty="0">
                <a:latin typeface="Helvetica" panose="020B0604020202020204" pitchFamily="34" charset="0"/>
                <a:cs typeface="Helvetica" panose="020B0604020202020204" pitchFamily="34" charset="0"/>
              </a:rPr>
              <a:t>Reading</a:t>
            </a:r>
            <a:r>
              <a:rPr lang="en-US" sz="2800" b="1" cap="none" dirty="0">
                <a:latin typeface="Helvetica" panose="020B0604020202020204" pitchFamily="34" charset="0"/>
                <a:cs typeface="Helvetica" panose="020B0604020202020204" pitchFamily="34" charset="0"/>
              </a:rPr>
              <a:t> and </a:t>
            </a:r>
            <a:r>
              <a:rPr lang="en-US" sz="2800" b="1" u="sng" cap="none" dirty="0">
                <a:latin typeface="Helvetica" panose="020B0604020202020204" pitchFamily="34" charset="0"/>
                <a:cs typeface="Helvetica" panose="020B0604020202020204" pitchFamily="34" charset="0"/>
              </a:rPr>
              <a:t>Listening</a:t>
            </a:r>
            <a:r>
              <a:rPr lang="en-US" sz="2800" cap="none" dirty="0">
                <a:latin typeface="Helvetica" panose="020B0604020202020204" pitchFamily="34" charset="0"/>
                <a:cs typeface="Helvetica" panose="020B0604020202020204" pitchFamily="34" charset="0"/>
              </a:rPr>
              <a:t>, </a:t>
            </a:r>
            <a:r>
              <a:rPr lang="en-US" sz="2800" b="1" u="sng" cap="none" dirty="0">
                <a:latin typeface="Helvetica" panose="020B0604020202020204" pitchFamily="34" charset="0"/>
                <a:cs typeface="Helvetica" panose="020B0604020202020204" pitchFamily="34" charset="0"/>
              </a:rPr>
              <a:t>for ELL</a:t>
            </a:r>
            <a:r>
              <a:rPr lang="en-US" sz="2800" cap="none" dirty="0">
                <a:latin typeface="Helvetica" panose="020B0604020202020204" pitchFamily="34" charset="0"/>
                <a:cs typeface="Helvetica" panose="020B0604020202020204" pitchFamily="34" charset="0"/>
              </a:rPr>
              <a:t>, through </a:t>
            </a:r>
            <a:r>
              <a:rPr lang="en-US" sz="2800" b="1" u="sng" cap="none" dirty="0">
                <a:latin typeface="Helvetica" panose="020B0604020202020204" pitchFamily="34" charset="0"/>
                <a:cs typeface="Helvetica" panose="020B0604020202020204" pitchFamily="34" charset="0"/>
              </a:rPr>
              <a:t>February 2, 2021</a:t>
            </a:r>
            <a:r>
              <a:rPr lang="en-US" sz="2800" cap="none" dirty="0">
                <a:latin typeface="Helvetica" panose="020B0604020202020204" pitchFamily="34" charset="0"/>
                <a:cs typeface="Helvetica" panose="020B0604020202020204" pitchFamily="34" charset="0"/>
              </a:rPr>
              <a:t>.</a:t>
            </a:r>
          </a:p>
          <a:p>
            <a:endParaRPr lang="en-US" dirty="0"/>
          </a:p>
        </p:txBody>
      </p:sp>
    </p:spTree>
    <p:extLst>
      <p:ext uri="{BB962C8B-B14F-4D97-AF65-F5344CB8AC3E}">
        <p14:creationId xmlns:p14="http://schemas.microsoft.com/office/powerpoint/2010/main" val="3517515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133" y="265334"/>
            <a:ext cx="10877734" cy="1078722"/>
          </a:xfrm>
        </p:spPr>
        <p:txBody>
          <a:bodyPr>
            <a:normAutofit/>
          </a:bodyPr>
          <a:lstStyle/>
          <a:p>
            <a:r>
              <a:rPr lang="en-US" dirty="0"/>
              <a:t>Assessment policy</a:t>
            </a:r>
            <a:br>
              <a:rPr lang="en-US" dirty="0"/>
            </a:br>
            <a:r>
              <a:rPr lang="en-US" sz="2000" cap="none" dirty="0">
                <a:latin typeface="Calibri" panose="020F0502020204030204" pitchFamily="34" charset="0"/>
                <a:cs typeface="Calibri" panose="020F0502020204030204" pitchFamily="34" charset="0"/>
              </a:rPr>
              <a:t>http://www.mnabe.org/sites/default/files/mnabe_assessment_policy_2018-19_revised_9-25-18.docx </a:t>
            </a:r>
            <a:endParaRPr lang="en-US" sz="2000" dirty="0">
              <a:latin typeface="Calibri" panose="020F0502020204030204" pitchFamily="34" charset="0"/>
              <a:cs typeface="Calibri" panose="020F0502020204030204" pitchFamily="34" charset="0"/>
            </a:endParaRPr>
          </a:p>
        </p:txBody>
      </p:sp>
      <p:sp>
        <p:nvSpPr>
          <p:cNvPr id="3" name="Content Placeholder 2"/>
          <p:cNvSpPr>
            <a:spLocks noGrp="1"/>
          </p:cNvSpPr>
          <p:nvPr>
            <p:ph sz="quarter" idx="13"/>
          </p:nvPr>
        </p:nvSpPr>
        <p:spPr>
          <a:xfrm>
            <a:off x="489097" y="1487276"/>
            <a:ext cx="11387469" cy="4303923"/>
          </a:xfrm>
        </p:spPr>
        <p:txBody>
          <a:bodyPr/>
          <a:lstStyle/>
          <a:p>
            <a:pPr marL="0" indent="0">
              <a:buNone/>
            </a:pPr>
            <a:r>
              <a:rPr lang="en-US" b="1" i="1" dirty="0"/>
              <a:t>For Levels:  ABE 1-6</a:t>
            </a:r>
          </a:p>
          <a:p>
            <a:endParaRPr lang="en-US" dirty="0"/>
          </a:p>
          <a:p>
            <a:endParaRPr lang="en-US" dirty="0"/>
          </a:p>
          <a:p>
            <a:pPr marL="0" indent="0">
              <a:buNone/>
            </a:pPr>
            <a:endParaRPr lang="en-US" sz="1600" i="1" cap="none" dirty="0"/>
          </a:p>
          <a:p>
            <a:pPr marL="0" indent="0">
              <a:buNone/>
            </a:pPr>
            <a:endParaRPr lang="en-US" sz="1600" i="1" cap="none" dirty="0"/>
          </a:p>
          <a:p>
            <a:pPr marL="0" indent="0">
              <a:spcBef>
                <a:spcPts val="0"/>
              </a:spcBef>
              <a:buNone/>
            </a:pPr>
            <a:endParaRPr lang="en-US" sz="1800" i="1" cap="none" dirty="0"/>
          </a:p>
          <a:p>
            <a:pPr marL="0" indent="0">
              <a:spcBef>
                <a:spcPts val="0"/>
              </a:spcBef>
              <a:buNone/>
            </a:pPr>
            <a:endParaRPr lang="en-US" i="1" cap="none" dirty="0"/>
          </a:p>
          <a:p>
            <a:pPr marL="0" indent="0">
              <a:spcBef>
                <a:spcPts val="0"/>
              </a:spcBef>
              <a:buNone/>
            </a:pPr>
            <a:endParaRPr lang="en-US" i="1" cap="none" dirty="0"/>
          </a:p>
          <a:p>
            <a:pPr marL="0" indent="0">
              <a:spcBef>
                <a:spcPts val="0"/>
              </a:spcBef>
              <a:buNone/>
            </a:pPr>
            <a:r>
              <a:rPr lang="en-US" i="1" cap="none" dirty="0"/>
              <a:t>**Approved by OCTAE and the Minnesota Department of Education for NRS purposes for ABE levels through June 30, 2019.</a:t>
            </a:r>
            <a:endParaRPr lang="en-US" cap="none" dirty="0"/>
          </a:p>
          <a:p>
            <a:pPr marL="0" indent="0">
              <a:buNone/>
            </a:pPr>
            <a:endParaRPr lang="en-US" dirty="0"/>
          </a:p>
        </p:txBody>
      </p:sp>
      <p:graphicFrame>
        <p:nvGraphicFramePr>
          <p:cNvPr id="4" name="Table 3">
            <a:extLst>
              <a:ext uri="{FF2B5EF4-FFF2-40B4-BE49-F238E27FC236}">
                <a16:creationId xmlns:a16="http://schemas.microsoft.com/office/drawing/2014/main" id="{9E0F5E31-2E2D-426F-9DD8-6E677E474738}"/>
              </a:ext>
            </a:extLst>
          </p:cNvPr>
          <p:cNvGraphicFramePr>
            <a:graphicFrameLocks noGrp="1"/>
          </p:cNvGraphicFramePr>
          <p:nvPr>
            <p:extLst>
              <p:ext uri="{D42A27DB-BD31-4B8C-83A1-F6EECF244321}">
                <p14:modId xmlns:p14="http://schemas.microsoft.com/office/powerpoint/2010/main" val="667669631"/>
              </p:ext>
            </p:extLst>
          </p:nvPr>
        </p:nvGraphicFramePr>
        <p:xfrm>
          <a:off x="750996" y="2108406"/>
          <a:ext cx="10783871" cy="2392109"/>
        </p:xfrm>
        <a:graphic>
          <a:graphicData uri="http://schemas.openxmlformats.org/drawingml/2006/table">
            <a:tbl>
              <a:tblPr firstRow="1" firstCol="1" bandRow="1"/>
              <a:tblGrid>
                <a:gridCol w="3574315">
                  <a:extLst>
                    <a:ext uri="{9D8B030D-6E8A-4147-A177-3AD203B41FA5}">
                      <a16:colId xmlns:a16="http://schemas.microsoft.com/office/drawing/2014/main" val="1175734535"/>
                    </a:ext>
                  </a:extLst>
                </a:gridCol>
                <a:gridCol w="2741662">
                  <a:extLst>
                    <a:ext uri="{9D8B030D-6E8A-4147-A177-3AD203B41FA5}">
                      <a16:colId xmlns:a16="http://schemas.microsoft.com/office/drawing/2014/main" val="1511236785"/>
                    </a:ext>
                  </a:extLst>
                </a:gridCol>
                <a:gridCol w="2233947">
                  <a:extLst>
                    <a:ext uri="{9D8B030D-6E8A-4147-A177-3AD203B41FA5}">
                      <a16:colId xmlns:a16="http://schemas.microsoft.com/office/drawing/2014/main" val="164610862"/>
                    </a:ext>
                  </a:extLst>
                </a:gridCol>
                <a:gridCol w="2233947">
                  <a:extLst>
                    <a:ext uri="{9D8B030D-6E8A-4147-A177-3AD203B41FA5}">
                      <a16:colId xmlns:a16="http://schemas.microsoft.com/office/drawing/2014/main" val="3707194144"/>
                    </a:ext>
                  </a:extLst>
                </a:gridCol>
              </a:tblGrid>
              <a:tr h="304103">
                <a:tc>
                  <a:txBody>
                    <a:bodyPr/>
                    <a:lstStyle/>
                    <a:p>
                      <a:pPr marL="0" marR="0" algn="just">
                        <a:lnSpc>
                          <a:spcPct val="112000"/>
                        </a:lnSpc>
                        <a:spcBef>
                          <a:spcPts val="0"/>
                        </a:spcBef>
                        <a:spcAft>
                          <a:spcPts val="0"/>
                        </a:spcAft>
                      </a:pPr>
                      <a:r>
                        <a:rPr lang="en-US" sz="2400" b="1"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Name/Series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tc>
                  <a:txBody>
                    <a:bodyPr/>
                    <a:lstStyle/>
                    <a:p>
                      <a:pPr marL="0" marR="0" algn="just">
                        <a:lnSpc>
                          <a:spcPct val="112000"/>
                        </a:lnSpc>
                        <a:spcBef>
                          <a:spcPts val="0"/>
                        </a:spcBef>
                        <a:spcAft>
                          <a:spcPts val="0"/>
                        </a:spcAft>
                      </a:pPr>
                      <a:r>
                        <a:rPr lang="en-US" sz="2400" b="1" i="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Content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tc>
                  <a:txBody>
                    <a:bodyPr/>
                    <a:lstStyle/>
                    <a:p>
                      <a:pPr marL="0" marR="0" algn="just">
                        <a:lnSpc>
                          <a:spcPct val="112000"/>
                        </a:lnSpc>
                        <a:spcBef>
                          <a:spcPts val="0"/>
                        </a:spcBef>
                        <a:spcAft>
                          <a:spcPts val="0"/>
                        </a:spcAft>
                      </a:pPr>
                      <a:r>
                        <a:rPr lang="en-US" sz="24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Format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tc>
                  <a:txBody>
                    <a:bodyPr/>
                    <a:lstStyle/>
                    <a:p>
                      <a:pPr marL="0" marR="0" algn="just">
                        <a:lnSpc>
                          <a:spcPct val="112000"/>
                        </a:lnSpc>
                        <a:spcBef>
                          <a:spcPts val="0"/>
                        </a:spcBef>
                        <a:spcAft>
                          <a:spcPts val="0"/>
                        </a:spcAft>
                      </a:pPr>
                      <a:r>
                        <a:rPr lang="en-US" sz="24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Forms/Levels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extLst>
                  <a:ext uri="{0D108BD9-81ED-4DB2-BD59-A6C34878D82A}">
                    <a16:rowId xmlns:a16="http://schemas.microsoft.com/office/drawing/2014/main" val="1230771360"/>
                  </a:ext>
                </a:extLst>
              </a:tr>
              <a:tr h="625371">
                <a:tc>
                  <a:txBody>
                    <a:bodyPr/>
                    <a:lstStyle/>
                    <a:p>
                      <a:pPr marL="0" marR="0">
                        <a:lnSpc>
                          <a:spcPct val="112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Arial" panose="020B0604020202020204" pitchFamily="34" charset="0"/>
                        </a:rPr>
                        <a:t>GOALS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2400" i="1" dirty="0">
                          <a:effectLst/>
                          <a:latin typeface="Calibri" panose="020F0502020204030204" pitchFamily="34" charset="0"/>
                          <a:ea typeface="Times New Roman" panose="02020603050405020304" pitchFamily="18" charset="0"/>
                          <a:cs typeface="Arial" panose="020B0604020202020204" pitchFamily="34" charset="0"/>
                        </a:rPr>
                        <a:t>(New for 2018)</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2400">
                          <a:effectLst/>
                          <a:latin typeface="Calibri" panose="020F0502020204030204" pitchFamily="34" charset="0"/>
                          <a:ea typeface="Times New Roman" panose="02020603050405020304" pitchFamily="18" charset="0"/>
                          <a:cs typeface="Arial" panose="020B0604020202020204" pitchFamily="34" charset="0"/>
                        </a:rPr>
                        <a:t>Reading</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2400">
                          <a:effectLst/>
                          <a:latin typeface="Calibri" panose="020F0502020204030204" pitchFamily="34" charset="0"/>
                          <a:ea typeface="Times New Roman" panose="02020603050405020304" pitchFamily="18" charset="0"/>
                          <a:cs typeface="Arial" panose="020B0604020202020204" pitchFamily="34" charset="0"/>
                        </a:rPr>
                        <a:t>Paper-based, Computer-based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2400" dirty="0">
                          <a:effectLst/>
                          <a:latin typeface="Calibri" panose="020F0502020204030204" pitchFamily="34" charset="0"/>
                          <a:ea typeface="Times New Roman" panose="02020603050405020304" pitchFamily="18" charset="0"/>
                          <a:cs typeface="Arial" panose="020B0604020202020204" pitchFamily="34" charset="0"/>
                        </a:rPr>
                        <a:t>901R-908R</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1768619"/>
                  </a:ext>
                </a:extLst>
              </a:tr>
              <a:tr h="625371">
                <a:tc>
                  <a:txBody>
                    <a:bodyPr/>
                    <a:lstStyle/>
                    <a:p>
                      <a:pPr marL="0" marR="0">
                        <a:lnSpc>
                          <a:spcPct val="112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Arial" panose="020B0604020202020204" pitchFamily="34" charset="0"/>
                        </a:rPr>
                        <a:t>Life Skills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2400" dirty="0">
                          <a:effectLst/>
                          <a:latin typeface="Calibri" panose="020F0502020204030204" pitchFamily="34" charset="0"/>
                          <a:ea typeface="Times New Roman" panose="02020603050405020304" pitchFamily="18" charset="0"/>
                          <a:cs typeface="Arial" panose="020B0604020202020204" pitchFamily="34" charset="0"/>
                        </a:rPr>
                        <a:t>Math</a:t>
                      </a:r>
                      <a:r>
                        <a:rPr lang="en-US" sz="2400" b="1" dirty="0">
                          <a:effectLst/>
                          <a:latin typeface="Calibri" panose="020F0502020204030204" pitchFamily="34" charset="0"/>
                          <a:ea typeface="Times New Roman" panose="02020603050405020304" pitchFamily="18" charset="0"/>
                          <a:cs typeface="Arial" panose="020B0604020202020204" pitchFamily="34"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2400">
                          <a:effectLst/>
                          <a:latin typeface="Calibri" panose="020F0502020204030204" pitchFamily="34" charset="0"/>
                          <a:ea typeface="Times New Roman" panose="02020603050405020304" pitchFamily="18" charset="0"/>
                          <a:cs typeface="Arial" panose="020B0604020202020204" pitchFamily="34" charset="0"/>
                        </a:rPr>
                        <a:t>Computer-based,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2400">
                          <a:effectLst/>
                          <a:latin typeface="Calibri" panose="020F0502020204030204" pitchFamily="34" charset="0"/>
                          <a:ea typeface="Times New Roman" panose="02020603050405020304" pitchFamily="18" charset="0"/>
                          <a:cs typeface="Arial" panose="020B0604020202020204" pitchFamily="34" charset="0"/>
                        </a:rPr>
                        <a:t>Paper-based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2400" dirty="0">
                          <a:effectLst/>
                          <a:latin typeface="Calibri" panose="020F0502020204030204" pitchFamily="34" charset="0"/>
                          <a:ea typeface="Times New Roman" panose="02020603050405020304" pitchFamily="18" charset="0"/>
                          <a:cs typeface="Arial" panose="020B0604020202020204" pitchFamily="34" charset="0"/>
                        </a:rPr>
                        <a:t>31-38, 505, 506</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6159219"/>
                  </a:ext>
                </a:extLst>
              </a:tr>
            </a:tbl>
          </a:graphicData>
        </a:graphic>
      </p:graphicFrame>
      <p:sp>
        <p:nvSpPr>
          <p:cNvPr id="5" name="Oval 4">
            <a:extLst>
              <a:ext uri="{FF2B5EF4-FFF2-40B4-BE49-F238E27FC236}">
                <a16:creationId xmlns:a16="http://schemas.microsoft.com/office/drawing/2014/main" id="{3C9B53CC-725E-4DEC-9ECA-49DBD1B0A1FA}"/>
              </a:ext>
            </a:extLst>
          </p:cNvPr>
          <p:cNvSpPr/>
          <p:nvPr/>
        </p:nvSpPr>
        <p:spPr>
          <a:xfrm>
            <a:off x="315434" y="1415666"/>
            <a:ext cx="2901491" cy="621130"/>
          </a:xfrm>
          <a:prstGeom prst="ellipse">
            <a:avLst/>
          </a:prstGeom>
          <a:noFill/>
          <a:ln w="508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23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A71C3-09BE-4125-91D3-B1233A6B7329}"/>
              </a:ext>
            </a:extLst>
          </p:cNvPr>
          <p:cNvSpPr>
            <a:spLocks noGrp="1"/>
          </p:cNvSpPr>
          <p:nvPr>
            <p:ph type="title"/>
          </p:nvPr>
        </p:nvSpPr>
        <p:spPr>
          <a:xfrm>
            <a:off x="913775" y="239458"/>
            <a:ext cx="10364451" cy="1596177"/>
          </a:xfrm>
        </p:spPr>
        <p:txBody>
          <a:bodyPr/>
          <a:lstStyle/>
          <a:p>
            <a:r>
              <a:rPr lang="en-US" dirty="0">
                <a:solidFill>
                  <a:prstClr val="black"/>
                </a:solidFill>
              </a:rPr>
              <a:t>Assessment policy</a:t>
            </a:r>
            <a:br>
              <a:rPr lang="en-US" dirty="0">
                <a:solidFill>
                  <a:prstClr val="black"/>
                </a:solidFill>
              </a:rPr>
            </a:br>
            <a:r>
              <a:rPr lang="en-US" sz="2000" cap="none" dirty="0">
                <a:solidFill>
                  <a:prstClr val="black"/>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http://www.mnabe.org/sites/default/files/mnabe_assessment_policy_2018-19_revised_9-25-18.docx</a:t>
            </a:r>
            <a:r>
              <a:rPr lang="en-US" sz="2000" cap="none" dirty="0">
                <a:solidFill>
                  <a:prstClr val="black"/>
                </a:solidFill>
                <a:latin typeface="Calibri" panose="020F0502020204030204" pitchFamily="34" charset="0"/>
                <a:cs typeface="Calibri" panose="020F0502020204030204" pitchFamily="34" charset="0"/>
              </a:rPr>
              <a:t>   </a:t>
            </a:r>
            <a:endParaRPr lang="en-US" dirty="0"/>
          </a:p>
        </p:txBody>
      </p:sp>
      <p:pic>
        <p:nvPicPr>
          <p:cNvPr id="4" name="Content Placeholder 3">
            <a:extLst>
              <a:ext uri="{FF2B5EF4-FFF2-40B4-BE49-F238E27FC236}">
                <a16:creationId xmlns:a16="http://schemas.microsoft.com/office/drawing/2014/main" id="{C1B52D0A-FB95-4DC7-8ADF-EB8F3B0EA167}"/>
              </a:ext>
            </a:extLst>
          </p:cNvPr>
          <p:cNvPicPr>
            <a:picLocks noGrp="1" noChangeAspect="1"/>
          </p:cNvPicPr>
          <p:nvPr>
            <p:ph sz="quarter" idx="13"/>
          </p:nvPr>
        </p:nvPicPr>
        <p:blipFill>
          <a:blip r:embed="rId3"/>
          <a:stretch>
            <a:fillRect/>
          </a:stretch>
        </p:blipFill>
        <p:spPr>
          <a:xfrm>
            <a:off x="913774" y="2235435"/>
            <a:ext cx="10601286" cy="2934025"/>
          </a:xfrm>
          <a:prstGeom prst="rect">
            <a:avLst/>
          </a:prstGeom>
        </p:spPr>
      </p:pic>
      <p:sp>
        <p:nvSpPr>
          <p:cNvPr id="5" name="Rectangle 4">
            <a:extLst>
              <a:ext uri="{FF2B5EF4-FFF2-40B4-BE49-F238E27FC236}">
                <a16:creationId xmlns:a16="http://schemas.microsoft.com/office/drawing/2014/main" id="{B22F2C2E-25A5-4CC2-BCC2-FC7B73757B77}"/>
              </a:ext>
            </a:extLst>
          </p:cNvPr>
          <p:cNvSpPr/>
          <p:nvPr/>
        </p:nvSpPr>
        <p:spPr>
          <a:xfrm>
            <a:off x="913774" y="1753361"/>
            <a:ext cx="4274913" cy="435184"/>
          </a:xfrm>
          <a:prstGeom prst="rect">
            <a:avLst/>
          </a:prstGeom>
        </p:spPr>
        <p:txBody>
          <a:bodyPr wrap="square">
            <a:spAutoFit/>
          </a:bodyPr>
          <a:lstStyle/>
          <a:p>
            <a:pPr lvl="0" defTabSz="914400">
              <a:lnSpc>
                <a:spcPct val="120000"/>
              </a:lnSpc>
              <a:spcBef>
                <a:spcPts val="1000"/>
              </a:spcBef>
              <a:buClr>
                <a:prstClr val="black"/>
              </a:buClr>
            </a:pPr>
            <a:r>
              <a:rPr lang="en-US" sz="2000" b="1" i="1" cap="all" dirty="0">
                <a:solidFill>
                  <a:prstClr val="black"/>
                </a:solidFill>
              </a:rPr>
              <a:t>For Levels:  ABE 1-6 and ESL 1-6</a:t>
            </a:r>
          </a:p>
        </p:txBody>
      </p:sp>
      <p:sp>
        <p:nvSpPr>
          <p:cNvPr id="6" name="Rectangle 5">
            <a:extLst>
              <a:ext uri="{FF2B5EF4-FFF2-40B4-BE49-F238E27FC236}">
                <a16:creationId xmlns:a16="http://schemas.microsoft.com/office/drawing/2014/main" id="{B7655648-7DBD-4B75-B1BB-153BFAAFBDBB}"/>
              </a:ext>
            </a:extLst>
          </p:cNvPr>
          <p:cNvSpPr/>
          <p:nvPr/>
        </p:nvSpPr>
        <p:spPr>
          <a:xfrm>
            <a:off x="913774" y="5277945"/>
            <a:ext cx="10363199" cy="1219693"/>
          </a:xfrm>
          <a:prstGeom prst="rect">
            <a:avLst/>
          </a:prstGeom>
        </p:spPr>
        <p:txBody>
          <a:bodyPr wrap="square">
            <a:spAutoFit/>
          </a:bodyPr>
          <a:lstStyle/>
          <a:p>
            <a:pPr>
              <a:lnSpc>
                <a:spcPct val="140000"/>
              </a:lnSpc>
              <a:tabLst>
                <a:tab pos="6400800" algn="r"/>
                <a:tab pos="228600" algn="l"/>
                <a:tab pos="6400800" algn="r"/>
              </a:tabLst>
            </a:pPr>
            <a:r>
              <a:rPr lang="en-US" i="1" dirty="0">
                <a:latin typeface="Calibri" panose="020F0502020204030204" pitchFamily="34" charset="0"/>
                <a:ea typeface="Times New Roman" panose="02020603050405020304" pitchFamily="18" charset="0"/>
                <a:cs typeface="Arial" panose="020B0604020202020204" pitchFamily="34" charset="0"/>
              </a:rPr>
              <a:t>***Approved by OCTAE and the Minnesota Department of Education for NRS purposes for ESL Levels through February 2, 2021. Approved by OCTAE and the Minnesota Department of Education for NRS purposes for ABE Levels through June 30, 2019.</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A354B60B-89D9-43E5-8721-5E3D5347FE05}"/>
              </a:ext>
            </a:extLst>
          </p:cNvPr>
          <p:cNvSpPr/>
          <p:nvPr/>
        </p:nvSpPr>
        <p:spPr>
          <a:xfrm>
            <a:off x="583894" y="1688540"/>
            <a:ext cx="4494882" cy="546895"/>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19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A71C3-09BE-4125-91D3-B1233A6B7329}"/>
              </a:ext>
            </a:extLst>
          </p:cNvPr>
          <p:cNvSpPr>
            <a:spLocks noGrp="1"/>
          </p:cNvSpPr>
          <p:nvPr>
            <p:ph type="title"/>
          </p:nvPr>
        </p:nvSpPr>
        <p:spPr>
          <a:xfrm>
            <a:off x="913775" y="239458"/>
            <a:ext cx="10364451" cy="1596177"/>
          </a:xfrm>
        </p:spPr>
        <p:txBody>
          <a:bodyPr/>
          <a:lstStyle/>
          <a:p>
            <a:r>
              <a:rPr lang="en-US" dirty="0">
                <a:solidFill>
                  <a:prstClr val="black"/>
                </a:solidFill>
              </a:rPr>
              <a:t>Assessment policy</a:t>
            </a:r>
            <a:br>
              <a:rPr lang="en-US" dirty="0">
                <a:solidFill>
                  <a:prstClr val="black"/>
                </a:solidFill>
              </a:rPr>
            </a:br>
            <a:r>
              <a:rPr lang="en-US" sz="2000" cap="none" dirty="0">
                <a:solidFill>
                  <a:prstClr val="black"/>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http://www.mnabe.org/sites/default/files/mnabe_assessment_policy_2018-19_revised_9-25-18.docx</a:t>
            </a:r>
            <a:r>
              <a:rPr lang="en-US" sz="2000" cap="none" dirty="0">
                <a:solidFill>
                  <a:prstClr val="black"/>
                </a:solidFill>
                <a:latin typeface="Calibri" panose="020F0502020204030204" pitchFamily="34" charset="0"/>
                <a:cs typeface="Calibri" panose="020F0502020204030204" pitchFamily="34" charset="0"/>
              </a:rPr>
              <a:t>   </a:t>
            </a:r>
            <a:endParaRPr lang="en-US" dirty="0"/>
          </a:p>
        </p:txBody>
      </p:sp>
      <p:sp>
        <p:nvSpPr>
          <p:cNvPr id="5" name="Rectangle 4">
            <a:extLst>
              <a:ext uri="{FF2B5EF4-FFF2-40B4-BE49-F238E27FC236}">
                <a16:creationId xmlns:a16="http://schemas.microsoft.com/office/drawing/2014/main" id="{B22F2C2E-25A5-4CC2-BCC2-FC7B73757B77}"/>
              </a:ext>
            </a:extLst>
          </p:cNvPr>
          <p:cNvSpPr/>
          <p:nvPr/>
        </p:nvSpPr>
        <p:spPr>
          <a:xfrm>
            <a:off x="913775" y="1925847"/>
            <a:ext cx="4274913" cy="435184"/>
          </a:xfrm>
          <a:prstGeom prst="rect">
            <a:avLst/>
          </a:prstGeom>
        </p:spPr>
        <p:txBody>
          <a:bodyPr wrap="square">
            <a:spAutoFit/>
          </a:bodyPr>
          <a:lstStyle/>
          <a:p>
            <a:pPr lvl="0" defTabSz="914400">
              <a:lnSpc>
                <a:spcPct val="120000"/>
              </a:lnSpc>
              <a:spcBef>
                <a:spcPts val="1000"/>
              </a:spcBef>
              <a:buClr>
                <a:prstClr val="black"/>
              </a:buClr>
            </a:pPr>
            <a:r>
              <a:rPr lang="en-US" sz="2000" b="1" i="1" cap="all" dirty="0">
                <a:solidFill>
                  <a:prstClr val="black"/>
                </a:solidFill>
              </a:rPr>
              <a:t>For Levels:  ESL 1-6</a:t>
            </a:r>
          </a:p>
        </p:txBody>
      </p:sp>
      <p:sp>
        <p:nvSpPr>
          <p:cNvPr id="6" name="Rectangle 5">
            <a:extLst>
              <a:ext uri="{FF2B5EF4-FFF2-40B4-BE49-F238E27FC236}">
                <a16:creationId xmlns:a16="http://schemas.microsoft.com/office/drawing/2014/main" id="{B7655648-7DBD-4B75-B1BB-153BFAAFBDBB}"/>
              </a:ext>
            </a:extLst>
          </p:cNvPr>
          <p:cNvSpPr/>
          <p:nvPr/>
        </p:nvSpPr>
        <p:spPr>
          <a:xfrm>
            <a:off x="913774" y="3962531"/>
            <a:ext cx="10363199" cy="1219693"/>
          </a:xfrm>
          <a:prstGeom prst="rect">
            <a:avLst/>
          </a:prstGeom>
        </p:spPr>
        <p:txBody>
          <a:bodyPr wrap="square">
            <a:spAutoFit/>
          </a:bodyPr>
          <a:lstStyle/>
          <a:p>
            <a:pPr>
              <a:lnSpc>
                <a:spcPct val="140000"/>
              </a:lnSpc>
              <a:tabLst>
                <a:tab pos="6400800" algn="r"/>
                <a:tab pos="228600" algn="l"/>
                <a:tab pos="6400800" algn="r"/>
              </a:tabLst>
            </a:pPr>
            <a:endParaRPr lang="en-US" i="1" dirty="0">
              <a:latin typeface="Calibri" panose="020F0502020204030204" pitchFamily="34" charset="0"/>
              <a:ea typeface="Times New Roman" panose="02020603050405020304" pitchFamily="18" charset="0"/>
              <a:cs typeface="Arial" panose="020B0604020202020204" pitchFamily="34" charset="0"/>
            </a:endParaRPr>
          </a:p>
          <a:p>
            <a:pPr>
              <a:lnSpc>
                <a:spcPct val="140000"/>
              </a:lnSpc>
              <a:tabLst>
                <a:tab pos="6400800" algn="r"/>
                <a:tab pos="228600" algn="l"/>
                <a:tab pos="6400800" algn="r"/>
              </a:tabLst>
            </a:pPr>
            <a:r>
              <a:rPr lang="en-US" i="1" dirty="0">
                <a:latin typeface="Calibri" panose="020F0502020204030204" pitchFamily="34" charset="0"/>
                <a:ea typeface="Times New Roman" panose="02020603050405020304" pitchFamily="18" charset="0"/>
                <a:cs typeface="Arial" panose="020B0604020202020204" pitchFamily="34" charset="0"/>
              </a:rPr>
              <a:t>****Approved by OCTAE and the Minnesota Department of Education for NRS purposes for ESL Levels through February 2, 2021.</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8" name="Content Placeholder 7">
            <a:extLst>
              <a:ext uri="{FF2B5EF4-FFF2-40B4-BE49-F238E27FC236}">
                <a16:creationId xmlns:a16="http://schemas.microsoft.com/office/drawing/2014/main" id="{1D787ACE-2E61-47FB-8A71-EEC7B75432FA}"/>
              </a:ext>
            </a:extLst>
          </p:cNvPr>
          <p:cNvGraphicFramePr>
            <a:graphicFrameLocks noGrp="1"/>
          </p:cNvGraphicFramePr>
          <p:nvPr>
            <p:ph sz="quarter" idx="13"/>
            <p:extLst>
              <p:ext uri="{D42A27DB-BD31-4B8C-83A1-F6EECF244321}">
                <p14:modId xmlns:p14="http://schemas.microsoft.com/office/powerpoint/2010/main" val="613283846"/>
              </p:ext>
            </p:extLst>
          </p:nvPr>
        </p:nvGraphicFramePr>
        <p:xfrm>
          <a:off x="913774" y="2451243"/>
          <a:ext cx="10363199" cy="1594739"/>
        </p:xfrm>
        <a:graphic>
          <a:graphicData uri="http://schemas.openxmlformats.org/drawingml/2006/table">
            <a:tbl>
              <a:tblPr firstRow="1" firstCol="1" bandRow="1"/>
              <a:tblGrid>
                <a:gridCol w="3434883">
                  <a:extLst>
                    <a:ext uri="{9D8B030D-6E8A-4147-A177-3AD203B41FA5}">
                      <a16:colId xmlns:a16="http://schemas.microsoft.com/office/drawing/2014/main" val="2851708785"/>
                    </a:ext>
                  </a:extLst>
                </a:gridCol>
                <a:gridCol w="2634712">
                  <a:extLst>
                    <a:ext uri="{9D8B030D-6E8A-4147-A177-3AD203B41FA5}">
                      <a16:colId xmlns:a16="http://schemas.microsoft.com/office/drawing/2014/main" val="2446939274"/>
                    </a:ext>
                  </a:extLst>
                </a:gridCol>
                <a:gridCol w="2146802">
                  <a:extLst>
                    <a:ext uri="{9D8B030D-6E8A-4147-A177-3AD203B41FA5}">
                      <a16:colId xmlns:a16="http://schemas.microsoft.com/office/drawing/2014/main" val="2204689395"/>
                    </a:ext>
                  </a:extLst>
                </a:gridCol>
                <a:gridCol w="2146802">
                  <a:extLst>
                    <a:ext uri="{9D8B030D-6E8A-4147-A177-3AD203B41FA5}">
                      <a16:colId xmlns:a16="http://schemas.microsoft.com/office/drawing/2014/main" val="3214488721"/>
                    </a:ext>
                  </a:extLst>
                </a:gridCol>
              </a:tblGrid>
              <a:tr h="0">
                <a:tc>
                  <a:txBody>
                    <a:bodyPr/>
                    <a:lstStyle/>
                    <a:p>
                      <a:pPr marL="0" marR="0" algn="just">
                        <a:lnSpc>
                          <a:spcPct val="112000"/>
                        </a:lnSpc>
                        <a:spcBef>
                          <a:spcPts val="0"/>
                        </a:spcBef>
                        <a:spcAft>
                          <a:spcPts val="0"/>
                        </a:spcAft>
                      </a:pPr>
                      <a:r>
                        <a:rPr lang="en-US" sz="24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Name/Series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tc>
                  <a:txBody>
                    <a:bodyPr/>
                    <a:lstStyle/>
                    <a:p>
                      <a:pPr marL="0" marR="0" algn="just">
                        <a:lnSpc>
                          <a:spcPct val="112000"/>
                        </a:lnSpc>
                        <a:spcBef>
                          <a:spcPts val="0"/>
                        </a:spcBef>
                        <a:spcAft>
                          <a:spcPts val="0"/>
                        </a:spcAft>
                      </a:pPr>
                      <a:r>
                        <a:rPr lang="en-US" sz="24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Content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tc>
                  <a:txBody>
                    <a:bodyPr/>
                    <a:lstStyle/>
                    <a:p>
                      <a:pPr marL="0" marR="0" algn="just">
                        <a:lnSpc>
                          <a:spcPct val="112000"/>
                        </a:lnSpc>
                        <a:spcBef>
                          <a:spcPts val="0"/>
                        </a:spcBef>
                        <a:spcAft>
                          <a:spcPts val="0"/>
                        </a:spcAft>
                      </a:pPr>
                      <a:r>
                        <a:rPr lang="en-US" sz="24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Format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tc>
                  <a:txBody>
                    <a:bodyPr/>
                    <a:lstStyle/>
                    <a:p>
                      <a:pPr marL="0" marR="0" algn="just">
                        <a:lnSpc>
                          <a:spcPct val="112000"/>
                        </a:lnSpc>
                        <a:spcBef>
                          <a:spcPts val="0"/>
                        </a:spcBef>
                        <a:spcAft>
                          <a:spcPts val="0"/>
                        </a:spcAft>
                      </a:pPr>
                      <a:r>
                        <a:rPr lang="en-US" sz="24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Forms/Levels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extLst>
                  <a:ext uri="{0D108BD9-81ED-4DB2-BD59-A6C34878D82A}">
                    <a16:rowId xmlns:a16="http://schemas.microsoft.com/office/drawing/2014/main" val="3923428065"/>
                  </a:ext>
                </a:extLst>
              </a:tr>
              <a:tr h="0">
                <a:tc>
                  <a:txBody>
                    <a:bodyPr/>
                    <a:lstStyle/>
                    <a:p>
                      <a:pPr marL="0" marR="0">
                        <a:lnSpc>
                          <a:spcPct val="112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Arial" panose="020B0604020202020204" pitchFamily="34" charset="0"/>
                        </a:rPr>
                        <a:t>Life and Work</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2400">
                          <a:effectLst/>
                          <a:latin typeface="Calibri" panose="020F0502020204030204" pitchFamily="34" charset="0"/>
                          <a:ea typeface="Times New Roman" panose="02020603050405020304" pitchFamily="18" charset="0"/>
                          <a:cs typeface="Arial" panose="020B0604020202020204" pitchFamily="34" charset="0"/>
                        </a:rPr>
                        <a:t>Listening****</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2400">
                          <a:effectLst/>
                          <a:latin typeface="Calibri" panose="020F0502020204030204" pitchFamily="34" charset="0"/>
                          <a:ea typeface="Times New Roman" panose="02020603050405020304" pitchFamily="18" charset="0"/>
                          <a:cs typeface="Arial" panose="020B0604020202020204" pitchFamily="34" charset="0"/>
                        </a:rPr>
                        <a:t>Computer-based,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2400">
                          <a:effectLst/>
                          <a:latin typeface="Calibri" panose="020F0502020204030204" pitchFamily="34" charset="0"/>
                          <a:ea typeface="Times New Roman" panose="02020603050405020304" pitchFamily="18" charset="0"/>
                          <a:cs typeface="Arial" panose="020B0604020202020204" pitchFamily="34" charset="0"/>
                        </a:rPr>
                        <a:t>Paper-based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2400" dirty="0">
                          <a:effectLst/>
                          <a:latin typeface="Calibri" panose="020F0502020204030204" pitchFamily="34" charset="0"/>
                          <a:ea typeface="Times New Roman" panose="02020603050405020304" pitchFamily="18" charset="0"/>
                          <a:cs typeface="Arial" panose="020B0604020202020204" pitchFamily="34" charset="0"/>
                        </a:rPr>
                        <a:t>981L-986L</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1355494"/>
                  </a:ext>
                </a:extLst>
              </a:tr>
            </a:tbl>
          </a:graphicData>
        </a:graphic>
      </p:graphicFrame>
      <p:sp>
        <p:nvSpPr>
          <p:cNvPr id="3" name="Oval 2">
            <a:extLst>
              <a:ext uri="{FF2B5EF4-FFF2-40B4-BE49-F238E27FC236}">
                <a16:creationId xmlns:a16="http://schemas.microsoft.com/office/drawing/2014/main" id="{44E730C9-8390-4D00-A20B-7EA6A2F84E68}"/>
              </a:ext>
            </a:extLst>
          </p:cNvPr>
          <p:cNvSpPr/>
          <p:nvPr/>
        </p:nvSpPr>
        <p:spPr>
          <a:xfrm>
            <a:off x="749147" y="1850073"/>
            <a:ext cx="2908453" cy="525396"/>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2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n-US" b="1" dirty="0"/>
              <a:t>Purchase CASAS GOALS Tests</a:t>
            </a:r>
          </a:p>
        </p:txBody>
      </p:sp>
      <p:sp>
        <p:nvSpPr>
          <p:cNvPr id="4" name="Text Placeholder 3"/>
          <p:cNvSpPr>
            <a:spLocks noGrp="1"/>
          </p:cNvSpPr>
          <p:nvPr>
            <p:ph type="body" idx="1"/>
          </p:nvPr>
        </p:nvSpPr>
        <p:spPr>
          <a:xfrm>
            <a:off x="659342" y="1438646"/>
            <a:ext cx="5386917" cy="467042"/>
          </a:xfrm>
        </p:spPr>
        <p:txBody>
          <a:bodyPr/>
          <a:lstStyle/>
          <a:p>
            <a:r>
              <a:rPr lang="en-US" dirty="0"/>
              <a:t>Computer-delivered tests</a:t>
            </a:r>
          </a:p>
        </p:txBody>
      </p:sp>
      <p:sp>
        <p:nvSpPr>
          <p:cNvPr id="5" name="Content Placeholder 4"/>
          <p:cNvSpPr>
            <a:spLocks noGrp="1"/>
          </p:cNvSpPr>
          <p:nvPr>
            <p:ph sz="half" idx="2"/>
          </p:nvPr>
        </p:nvSpPr>
        <p:spPr>
          <a:xfrm>
            <a:off x="6096000" y="2285999"/>
            <a:ext cx="4351390" cy="4070351"/>
          </a:xfrm>
        </p:spPr>
        <p:style>
          <a:lnRef idx="1">
            <a:schemeClr val="accent6"/>
          </a:lnRef>
          <a:fillRef idx="2">
            <a:schemeClr val="accent6"/>
          </a:fillRef>
          <a:effectRef idx="1">
            <a:schemeClr val="accent6"/>
          </a:effectRef>
          <a:fontRef idx="minor">
            <a:schemeClr val="dk1"/>
          </a:fontRef>
        </p:style>
        <p:txBody>
          <a:bodyPr/>
          <a:lstStyle/>
          <a:p>
            <a:pPr marL="0" indent="0">
              <a:buNone/>
            </a:pPr>
            <a:endParaRPr lang="en-US" dirty="0">
              <a:solidFill>
                <a:schemeClr val="tx1"/>
              </a:solidFill>
            </a:endParaRPr>
          </a:p>
        </p:txBody>
      </p:sp>
      <p:sp>
        <p:nvSpPr>
          <p:cNvPr id="6" name="Text Placeholder 5"/>
          <p:cNvSpPr>
            <a:spLocks noGrp="1"/>
          </p:cNvSpPr>
          <p:nvPr>
            <p:ph type="body" sz="quarter" idx="3"/>
          </p:nvPr>
        </p:nvSpPr>
        <p:spPr>
          <a:xfrm>
            <a:off x="6096000" y="1241871"/>
            <a:ext cx="4646612" cy="639762"/>
          </a:xfrm>
        </p:spPr>
        <p:txBody>
          <a:bodyPr>
            <a:normAutofit/>
          </a:bodyPr>
          <a:lstStyle/>
          <a:p>
            <a:r>
              <a:rPr lang="en-US" dirty="0"/>
              <a:t>Paper-based tests-Reading GOALS </a:t>
            </a:r>
          </a:p>
        </p:txBody>
      </p:sp>
      <p:sp>
        <p:nvSpPr>
          <p:cNvPr id="7" name="Content Placeholder 6"/>
          <p:cNvSpPr>
            <a:spLocks noGrp="1"/>
          </p:cNvSpPr>
          <p:nvPr>
            <p:ph sz="quarter" idx="4"/>
          </p:nvPr>
        </p:nvSpPr>
        <p:spPr>
          <a:xfrm>
            <a:off x="659342" y="1926696"/>
            <a:ext cx="4942671" cy="4794779"/>
          </a:xfrm>
        </p:spPr>
        <p:style>
          <a:lnRef idx="1">
            <a:schemeClr val="accent4"/>
          </a:lnRef>
          <a:fillRef idx="2">
            <a:schemeClr val="accent4"/>
          </a:fillRef>
          <a:effectRef idx="1">
            <a:schemeClr val="accent4"/>
          </a:effectRef>
          <a:fontRef idx="minor">
            <a:schemeClr val="dk1"/>
          </a:fontRef>
        </p:style>
        <p:txBody>
          <a:bodyPr/>
          <a:lstStyle/>
          <a:p>
            <a:pPr marL="0" indent="0">
              <a:buNone/>
            </a:pPr>
            <a:endParaRPr lang="en-US" dirty="0"/>
          </a:p>
          <a:p>
            <a:pPr marL="0" indent="0">
              <a:buNone/>
            </a:pPr>
            <a:r>
              <a:rPr lang="en-US" dirty="0"/>
              <a:t> </a:t>
            </a:r>
          </a:p>
        </p:txBody>
      </p:sp>
      <p:sp>
        <p:nvSpPr>
          <p:cNvPr id="9" name="Slide Number Placeholder 8"/>
          <p:cNvSpPr>
            <a:spLocks noGrp="1"/>
          </p:cNvSpPr>
          <p:nvPr>
            <p:ph type="sldNum" sz="quarter" idx="12"/>
          </p:nvPr>
        </p:nvSpPr>
        <p:spPr/>
        <p:txBody>
          <a:bodyPr/>
          <a:lstStyle/>
          <a:p>
            <a:pPr defTabSz="914400"/>
            <a:fld id="{0F10CCFA-9720-4B79-87AD-568ED3307F7B}" type="slidenum">
              <a:rPr lang="en-US">
                <a:solidFill>
                  <a:prstClr val="black">
                    <a:tint val="75000"/>
                  </a:prstClr>
                </a:solidFill>
                <a:latin typeface="Calibri"/>
              </a:rPr>
              <a:pPr defTabSz="914400"/>
              <a:t>19</a:t>
            </a:fld>
            <a:endParaRPr lang="en-US">
              <a:solidFill>
                <a:prstClr val="black">
                  <a:tint val="75000"/>
                </a:prstClr>
              </a:solidFill>
              <a:latin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3504875024"/>
              </p:ext>
            </p:extLst>
          </p:nvPr>
        </p:nvGraphicFramePr>
        <p:xfrm>
          <a:off x="935420" y="2102069"/>
          <a:ext cx="4319752" cy="3238617"/>
        </p:xfrm>
        <a:graphic>
          <a:graphicData uri="http://schemas.openxmlformats.org/drawingml/2006/table">
            <a:tbl>
              <a:tblPr firstRow="1" bandRow="1">
                <a:tableStyleId>{5C22544A-7EE6-4342-B048-85BDC9FD1C3A}</a:tableStyleId>
              </a:tblPr>
              <a:tblGrid>
                <a:gridCol w="2448911">
                  <a:extLst>
                    <a:ext uri="{9D8B030D-6E8A-4147-A177-3AD203B41FA5}">
                      <a16:colId xmlns:a16="http://schemas.microsoft.com/office/drawing/2014/main" val="2448782803"/>
                    </a:ext>
                  </a:extLst>
                </a:gridCol>
                <a:gridCol w="1870841">
                  <a:extLst>
                    <a:ext uri="{9D8B030D-6E8A-4147-A177-3AD203B41FA5}">
                      <a16:colId xmlns:a16="http://schemas.microsoft.com/office/drawing/2014/main" val="4214584080"/>
                    </a:ext>
                  </a:extLst>
                </a:gridCol>
              </a:tblGrid>
              <a:tr h="976233">
                <a:tc>
                  <a:txBody>
                    <a:bodyPr/>
                    <a:lstStyle/>
                    <a:p>
                      <a:r>
                        <a:rPr lang="en-US" sz="2400" dirty="0"/>
                        <a:t>Test Administrations</a:t>
                      </a:r>
                    </a:p>
                  </a:txBody>
                  <a:tcPr/>
                </a:tc>
                <a:tc>
                  <a:txBody>
                    <a:bodyPr/>
                    <a:lstStyle/>
                    <a:p>
                      <a:r>
                        <a:rPr lang="en-US" sz="2400" dirty="0"/>
                        <a:t>Price Each</a:t>
                      </a:r>
                    </a:p>
                  </a:txBody>
                  <a:tcPr/>
                </a:tc>
                <a:extLst>
                  <a:ext uri="{0D108BD9-81ED-4DB2-BD59-A6C34878D82A}">
                    <a16:rowId xmlns:a16="http://schemas.microsoft.com/office/drawing/2014/main" val="3113875644"/>
                  </a:ext>
                </a:extLst>
              </a:tr>
              <a:tr h="565596">
                <a:tc>
                  <a:txBody>
                    <a:bodyPr/>
                    <a:lstStyle/>
                    <a:p>
                      <a:r>
                        <a:rPr lang="en-US" sz="2400" b="1" dirty="0"/>
                        <a:t>100-500</a:t>
                      </a:r>
                    </a:p>
                  </a:txBody>
                  <a:tcPr/>
                </a:tc>
                <a:tc>
                  <a:txBody>
                    <a:bodyPr/>
                    <a:lstStyle/>
                    <a:p>
                      <a:r>
                        <a:rPr lang="en-US" sz="2400" b="1" dirty="0"/>
                        <a:t>$2.85</a:t>
                      </a:r>
                    </a:p>
                  </a:txBody>
                  <a:tcPr/>
                </a:tc>
                <a:extLst>
                  <a:ext uri="{0D108BD9-81ED-4DB2-BD59-A6C34878D82A}">
                    <a16:rowId xmlns:a16="http://schemas.microsoft.com/office/drawing/2014/main" val="4022140350"/>
                  </a:ext>
                </a:extLst>
              </a:tr>
              <a:tr h="565596">
                <a:tc>
                  <a:txBody>
                    <a:bodyPr/>
                    <a:lstStyle/>
                    <a:p>
                      <a:r>
                        <a:rPr lang="en-US" sz="2400" b="1" dirty="0"/>
                        <a:t>501-1000</a:t>
                      </a:r>
                    </a:p>
                  </a:txBody>
                  <a:tcPr/>
                </a:tc>
                <a:tc>
                  <a:txBody>
                    <a:bodyPr/>
                    <a:lstStyle/>
                    <a:p>
                      <a:r>
                        <a:rPr lang="en-US" sz="2400" b="1" dirty="0"/>
                        <a:t>$2.20</a:t>
                      </a:r>
                    </a:p>
                  </a:txBody>
                  <a:tcPr/>
                </a:tc>
                <a:extLst>
                  <a:ext uri="{0D108BD9-81ED-4DB2-BD59-A6C34878D82A}">
                    <a16:rowId xmlns:a16="http://schemas.microsoft.com/office/drawing/2014/main" val="1681751222"/>
                  </a:ext>
                </a:extLst>
              </a:tr>
              <a:tr h="565596">
                <a:tc>
                  <a:txBody>
                    <a:bodyPr/>
                    <a:lstStyle/>
                    <a:p>
                      <a:r>
                        <a:rPr lang="en-US" sz="2400" b="1" dirty="0"/>
                        <a:t>1001-5000</a:t>
                      </a:r>
                    </a:p>
                  </a:txBody>
                  <a:tcPr/>
                </a:tc>
                <a:tc>
                  <a:txBody>
                    <a:bodyPr/>
                    <a:lstStyle/>
                    <a:p>
                      <a:r>
                        <a:rPr lang="en-US" sz="2400" b="1" dirty="0"/>
                        <a:t>$2.00</a:t>
                      </a:r>
                    </a:p>
                  </a:txBody>
                  <a:tcPr/>
                </a:tc>
                <a:extLst>
                  <a:ext uri="{0D108BD9-81ED-4DB2-BD59-A6C34878D82A}">
                    <a16:rowId xmlns:a16="http://schemas.microsoft.com/office/drawing/2014/main" val="2149139837"/>
                  </a:ext>
                </a:extLst>
              </a:tr>
              <a:tr h="565596">
                <a:tc>
                  <a:txBody>
                    <a:bodyPr/>
                    <a:lstStyle/>
                    <a:p>
                      <a:r>
                        <a:rPr lang="en-US" sz="2400" b="1" dirty="0"/>
                        <a:t>5001+</a:t>
                      </a:r>
                    </a:p>
                  </a:txBody>
                  <a:tcPr/>
                </a:tc>
                <a:tc>
                  <a:txBody>
                    <a:bodyPr/>
                    <a:lstStyle/>
                    <a:p>
                      <a:r>
                        <a:rPr lang="en-US" sz="2400" b="1" dirty="0"/>
                        <a:t>$1.75</a:t>
                      </a:r>
                    </a:p>
                  </a:txBody>
                  <a:tcPr/>
                </a:tc>
                <a:extLst>
                  <a:ext uri="{0D108BD9-81ED-4DB2-BD59-A6C34878D82A}">
                    <a16:rowId xmlns:a16="http://schemas.microsoft.com/office/drawing/2014/main" val="1178780106"/>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014410839"/>
              </p:ext>
            </p:extLst>
          </p:nvPr>
        </p:nvGraphicFramePr>
        <p:xfrm>
          <a:off x="6096000" y="1915033"/>
          <a:ext cx="5459759" cy="4461571"/>
        </p:xfrm>
        <a:graphic>
          <a:graphicData uri="http://schemas.openxmlformats.org/drawingml/2006/table">
            <a:tbl>
              <a:tblPr firstRow="1" bandRow="1">
                <a:tableStyleId>{5C22544A-7EE6-4342-B048-85BDC9FD1C3A}</a:tableStyleId>
              </a:tblPr>
              <a:tblGrid>
                <a:gridCol w="3018445">
                  <a:extLst>
                    <a:ext uri="{9D8B030D-6E8A-4147-A177-3AD203B41FA5}">
                      <a16:colId xmlns:a16="http://schemas.microsoft.com/office/drawing/2014/main" val="2448782803"/>
                    </a:ext>
                  </a:extLst>
                </a:gridCol>
                <a:gridCol w="2441314">
                  <a:extLst>
                    <a:ext uri="{9D8B030D-6E8A-4147-A177-3AD203B41FA5}">
                      <a16:colId xmlns:a16="http://schemas.microsoft.com/office/drawing/2014/main" val="4214584080"/>
                    </a:ext>
                  </a:extLst>
                </a:gridCol>
              </a:tblGrid>
              <a:tr h="527014">
                <a:tc>
                  <a:txBody>
                    <a:bodyPr/>
                    <a:lstStyle/>
                    <a:p>
                      <a:r>
                        <a:rPr lang="en-US" sz="2400" dirty="0"/>
                        <a:t>Item</a:t>
                      </a:r>
                    </a:p>
                  </a:txBody>
                  <a:tcPr/>
                </a:tc>
                <a:tc>
                  <a:txBody>
                    <a:bodyPr/>
                    <a:lstStyle/>
                    <a:p>
                      <a:r>
                        <a:rPr lang="en-US" sz="2400" dirty="0"/>
                        <a:t>Price Each</a:t>
                      </a:r>
                    </a:p>
                  </a:txBody>
                  <a:tcPr/>
                </a:tc>
                <a:extLst>
                  <a:ext uri="{0D108BD9-81ED-4DB2-BD59-A6C34878D82A}">
                    <a16:rowId xmlns:a16="http://schemas.microsoft.com/office/drawing/2014/main" val="3113875644"/>
                  </a:ext>
                </a:extLst>
              </a:tr>
              <a:tr h="527014">
                <a:tc>
                  <a:txBody>
                    <a:bodyPr/>
                    <a:lstStyle/>
                    <a:p>
                      <a:r>
                        <a:rPr lang="en-US" sz="2400" b="1" dirty="0"/>
                        <a:t>Test </a:t>
                      </a:r>
                      <a:r>
                        <a:rPr lang="en-US" sz="2400" b="1" dirty="0" err="1"/>
                        <a:t>Adm</a:t>
                      </a:r>
                      <a:r>
                        <a:rPr lang="en-US" sz="2400" b="1" dirty="0"/>
                        <a:t> Manual</a:t>
                      </a:r>
                    </a:p>
                  </a:txBody>
                  <a:tcPr/>
                </a:tc>
                <a:tc>
                  <a:txBody>
                    <a:bodyPr/>
                    <a:lstStyle/>
                    <a:p>
                      <a:r>
                        <a:rPr lang="en-US" sz="2400" b="1" dirty="0"/>
                        <a:t>$40</a:t>
                      </a:r>
                    </a:p>
                  </a:txBody>
                  <a:tcPr/>
                </a:tc>
                <a:extLst>
                  <a:ext uri="{0D108BD9-81ED-4DB2-BD59-A6C34878D82A}">
                    <a16:rowId xmlns:a16="http://schemas.microsoft.com/office/drawing/2014/main" val="4022140350"/>
                  </a:ext>
                </a:extLst>
              </a:tr>
              <a:tr h="527014">
                <a:tc>
                  <a:txBody>
                    <a:bodyPr/>
                    <a:lstStyle/>
                    <a:p>
                      <a:r>
                        <a:rPr lang="en-US" sz="2400" b="1" dirty="0"/>
                        <a:t>Appraisal Booklets</a:t>
                      </a:r>
                    </a:p>
                  </a:txBody>
                  <a:tcPr/>
                </a:tc>
                <a:tc>
                  <a:txBody>
                    <a:bodyPr/>
                    <a:lstStyle/>
                    <a:p>
                      <a:r>
                        <a:rPr lang="en-US" sz="2400" b="1" dirty="0"/>
                        <a:t>$100/25</a:t>
                      </a:r>
                    </a:p>
                  </a:txBody>
                  <a:tcPr/>
                </a:tc>
                <a:extLst>
                  <a:ext uri="{0D108BD9-81ED-4DB2-BD59-A6C34878D82A}">
                    <a16:rowId xmlns:a16="http://schemas.microsoft.com/office/drawing/2014/main" val="1681751222"/>
                  </a:ext>
                </a:extLst>
              </a:tr>
              <a:tr h="1299487">
                <a:tc>
                  <a:txBody>
                    <a:bodyPr/>
                    <a:lstStyle/>
                    <a:p>
                      <a:r>
                        <a:rPr lang="en-US" sz="2400" b="1" dirty="0"/>
                        <a:t>Test Forms</a:t>
                      </a:r>
                    </a:p>
                    <a:p>
                      <a:r>
                        <a:rPr lang="en-US" sz="2400" b="1" dirty="0"/>
                        <a:t>(4</a:t>
                      </a:r>
                      <a:r>
                        <a:rPr lang="en-US" sz="2400" b="1" baseline="0" dirty="0"/>
                        <a:t> levels/2 forms each level)</a:t>
                      </a:r>
                      <a:endParaRPr lang="en-US" sz="2400" b="1" dirty="0"/>
                    </a:p>
                  </a:txBody>
                  <a:tcPr/>
                </a:tc>
                <a:tc>
                  <a:txBody>
                    <a:bodyPr/>
                    <a:lstStyle/>
                    <a:p>
                      <a:r>
                        <a:rPr lang="en-US" sz="2400" b="1" dirty="0"/>
                        <a:t>$100/each set of 25</a:t>
                      </a:r>
                    </a:p>
                  </a:txBody>
                  <a:tcPr/>
                </a:tc>
                <a:extLst>
                  <a:ext uri="{0D108BD9-81ED-4DB2-BD59-A6C34878D82A}">
                    <a16:rowId xmlns:a16="http://schemas.microsoft.com/office/drawing/2014/main" val="2149139837"/>
                  </a:ext>
                </a:extLst>
              </a:tr>
              <a:tr h="527014">
                <a:tc>
                  <a:txBody>
                    <a:bodyPr/>
                    <a:lstStyle/>
                    <a:p>
                      <a:r>
                        <a:rPr lang="en-US" sz="2400" b="1" dirty="0"/>
                        <a:t>Pkg. of 5 each level</a:t>
                      </a:r>
                    </a:p>
                  </a:txBody>
                  <a:tcPr/>
                </a:tc>
                <a:tc>
                  <a:txBody>
                    <a:bodyPr/>
                    <a:lstStyle/>
                    <a:p>
                      <a:r>
                        <a:rPr lang="en-US" sz="2400" b="1" dirty="0"/>
                        <a:t>$190</a:t>
                      </a:r>
                    </a:p>
                  </a:txBody>
                  <a:tcPr/>
                </a:tc>
                <a:extLst>
                  <a:ext uri="{0D108BD9-81ED-4DB2-BD59-A6C34878D82A}">
                    <a16:rowId xmlns:a16="http://schemas.microsoft.com/office/drawing/2014/main" val="1178780106"/>
                  </a:ext>
                </a:extLst>
              </a:tr>
              <a:tr h="527014">
                <a:tc>
                  <a:txBody>
                    <a:bodyPr/>
                    <a:lstStyle/>
                    <a:p>
                      <a:r>
                        <a:rPr lang="en-US" sz="2400" b="1" dirty="0"/>
                        <a:t>Pkg. of 10 each level</a:t>
                      </a:r>
                    </a:p>
                  </a:txBody>
                  <a:tcPr/>
                </a:tc>
                <a:tc>
                  <a:txBody>
                    <a:bodyPr/>
                    <a:lstStyle/>
                    <a:p>
                      <a:r>
                        <a:rPr lang="en-US" sz="2400" b="1" dirty="0"/>
                        <a:t>$350</a:t>
                      </a:r>
                    </a:p>
                  </a:txBody>
                  <a:tcPr/>
                </a:tc>
                <a:extLst>
                  <a:ext uri="{0D108BD9-81ED-4DB2-BD59-A6C34878D82A}">
                    <a16:rowId xmlns:a16="http://schemas.microsoft.com/office/drawing/2014/main" val="2394400176"/>
                  </a:ext>
                </a:extLst>
              </a:tr>
              <a:tr h="527014">
                <a:tc>
                  <a:txBody>
                    <a:bodyPr/>
                    <a:lstStyle/>
                    <a:p>
                      <a:r>
                        <a:rPr lang="en-US" sz="2400" b="1" dirty="0"/>
                        <a:t>Answer</a:t>
                      </a:r>
                      <a:r>
                        <a:rPr lang="en-US" sz="2400" b="1" baseline="0" dirty="0"/>
                        <a:t> Sheets (100)</a:t>
                      </a:r>
                      <a:endParaRPr lang="en-US" sz="2400" b="1" dirty="0"/>
                    </a:p>
                  </a:txBody>
                  <a:tcPr/>
                </a:tc>
                <a:tc>
                  <a:txBody>
                    <a:bodyPr/>
                    <a:lstStyle/>
                    <a:p>
                      <a:r>
                        <a:rPr lang="en-US" sz="2400" b="1" dirty="0"/>
                        <a:t>$63/set</a:t>
                      </a:r>
                    </a:p>
                  </a:txBody>
                  <a:tcPr/>
                </a:tc>
                <a:extLst>
                  <a:ext uri="{0D108BD9-81ED-4DB2-BD59-A6C34878D82A}">
                    <a16:rowId xmlns:a16="http://schemas.microsoft.com/office/drawing/2014/main" val="2971601440"/>
                  </a:ext>
                </a:extLst>
              </a:tr>
            </a:tbl>
          </a:graphicData>
        </a:graphic>
      </p:graphicFrame>
      <p:sp>
        <p:nvSpPr>
          <p:cNvPr id="13" name="TextBox 12"/>
          <p:cNvSpPr txBox="1"/>
          <p:nvPr/>
        </p:nvSpPr>
        <p:spPr>
          <a:xfrm>
            <a:off x="1203710" y="5419354"/>
            <a:ext cx="3853934" cy="1200329"/>
          </a:xfrm>
          <a:prstGeom prst="rect">
            <a:avLst/>
          </a:prstGeom>
          <a:noFill/>
        </p:spPr>
        <p:txBody>
          <a:bodyPr wrap="square" rtlCol="0">
            <a:spAutoFit/>
          </a:bodyPr>
          <a:lstStyle/>
          <a:p>
            <a:pPr defTabSz="914400"/>
            <a:r>
              <a:rPr lang="en-US" sz="2400" dirty="0">
                <a:solidFill>
                  <a:prstClr val="black"/>
                </a:solidFill>
                <a:latin typeface="Calibri"/>
              </a:rPr>
              <a:t>*</a:t>
            </a:r>
            <a:r>
              <a:rPr lang="en-US" sz="2400" u="sng" dirty="0">
                <a:solidFill>
                  <a:prstClr val="black"/>
                </a:solidFill>
                <a:latin typeface="Calibri"/>
              </a:rPr>
              <a:t>Each pretest</a:t>
            </a:r>
            <a:r>
              <a:rPr lang="en-US" sz="2400" dirty="0">
                <a:solidFill>
                  <a:prstClr val="black"/>
                </a:solidFill>
                <a:latin typeface="Calibri"/>
              </a:rPr>
              <a:t> and </a:t>
            </a:r>
            <a:r>
              <a:rPr lang="en-US" sz="2400" u="sng" dirty="0">
                <a:solidFill>
                  <a:prstClr val="black"/>
                </a:solidFill>
                <a:latin typeface="Calibri"/>
              </a:rPr>
              <a:t>each posttest</a:t>
            </a:r>
            <a:r>
              <a:rPr lang="en-US" sz="2400" dirty="0">
                <a:solidFill>
                  <a:prstClr val="black"/>
                </a:solidFill>
                <a:latin typeface="Calibri"/>
              </a:rPr>
              <a:t> in </a:t>
            </a:r>
            <a:r>
              <a:rPr lang="en-US" sz="2400" u="sng" dirty="0">
                <a:solidFill>
                  <a:prstClr val="black"/>
                </a:solidFill>
                <a:latin typeface="Calibri"/>
              </a:rPr>
              <a:t>each modality</a:t>
            </a:r>
            <a:r>
              <a:rPr lang="en-US" sz="2400" dirty="0">
                <a:solidFill>
                  <a:prstClr val="black"/>
                </a:solidFill>
                <a:latin typeface="Calibri"/>
              </a:rPr>
              <a:t> is one test administration.</a:t>
            </a:r>
          </a:p>
        </p:txBody>
      </p:sp>
    </p:spTree>
    <p:extLst>
      <p:ext uri="{BB962C8B-B14F-4D97-AF65-F5344CB8AC3E}">
        <p14:creationId xmlns:p14="http://schemas.microsoft.com/office/powerpoint/2010/main" val="611019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1313793" y="0"/>
            <a:ext cx="9701047" cy="6858000"/>
          </a:xfrm>
          <a:prstGeom prst="rect">
            <a:avLst/>
          </a:prstGeom>
        </p:spPr>
      </p:pic>
    </p:spTree>
    <p:extLst>
      <p:ext uri="{BB962C8B-B14F-4D97-AF65-F5344CB8AC3E}">
        <p14:creationId xmlns:p14="http://schemas.microsoft.com/office/powerpoint/2010/main" val="1848597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9363"/>
          </a:xfrm>
          <a:prstGeom prst="rect">
            <a:avLst/>
          </a:prstGeom>
        </p:spPr>
      </p:pic>
      <p:sp>
        <p:nvSpPr>
          <p:cNvPr id="5" name="TextBox 4"/>
          <p:cNvSpPr txBox="1"/>
          <p:nvPr/>
        </p:nvSpPr>
        <p:spPr>
          <a:xfrm>
            <a:off x="206829" y="283029"/>
            <a:ext cx="8904514" cy="646331"/>
          </a:xfrm>
          <a:prstGeom prst="rect">
            <a:avLst/>
          </a:prstGeom>
          <a:noFill/>
        </p:spPr>
        <p:txBody>
          <a:bodyPr wrap="square" rtlCol="0">
            <a:spAutoFit/>
          </a:bodyPr>
          <a:lstStyle/>
          <a:p>
            <a:r>
              <a:rPr lang="en-US" sz="3600" b="1" dirty="0">
                <a:latin typeface="Helvetica" panose="020B0604020202020204" pitchFamily="34" charset="0"/>
                <a:cs typeface="Helvetica" panose="020B0604020202020204" pitchFamily="34" charset="0"/>
              </a:rPr>
              <a:t>CASAS GOALS Links</a:t>
            </a:r>
          </a:p>
        </p:txBody>
      </p:sp>
      <p:sp>
        <p:nvSpPr>
          <p:cNvPr id="6" name="Content Placeholder 2"/>
          <p:cNvSpPr txBox="1">
            <a:spLocks/>
          </p:cNvSpPr>
          <p:nvPr/>
        </p:nvSpPr>
        <p:spPr>
          <a:xfrm>
            <a:off x="1054998" y="1212389"/>
            <a:ext cx="10363826" cy="34241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US" sz="3200" cap="none" dirty="0">
                <a:latin typeface="Helvetica" panose="020B0604020202020204" pitchFamily="34" charset="0"/>
                <a:cs typeface="Helvetica" panose="020B0604020202020204" pitchFamily="34" charset="0"/>
                <a:hlinkClick r:id="rId3"/>
              </a:rPr>
              <a:t>Https://www.Casas.Org/product-overviews/assessments/reading-goals</a:t>
            </a:r>
            <a:r>
              <a:rPr lang="en-US" sz="3200" cap="none" dirty="0">
                <a:latin typeface="Helvetica" panose="020B0604020202020204" pitchFamily="34" charset="0"/>
                <a:cs typeface="Helvetica" panose="020B0604020202020204" pitchFamily="34" charset="0"/>
              </a:rPr>
              <a:t> </a:t>
            </a:r>
          </a:p>
          <a:p>
            <a:r>
              <a:rPr lang="en-US" sz="3200" cap="none" dirty="0">
                <a:latin typeface="Helvetica" panose="020B0604020202020204" pitchFamily="34" charset="0"/>
                <a:cs typeface="Helvetica" panose="020B0604020202020204" pitchFamily="34" charset="0"/>
              </a:rPr>
              <a:t>Reading GOALS overview</a:t>
            </a:r>
          </a:p>
          <a:p>
            <a:r>
              <a:rPr lang="en-US" sz="3200" cap="none" dirty="0">
                <a:latin typeface="Helvetica" panose="020B0604020202020204" pitchFamily="34" charset="0"/>
                <a:cs typeface="Helvetica" panose="020B0604020202020204" pitchFamily="34" charset="0"/>
              </a:rPr>
              <a:t>Reading GOALS for ABE/ASE FAQs</a:t>
            </a:r>
          </a:p>
          <a:p>
            <a:r>
              <a:rPr lang="en-US" sz="3200" cap="none" dirty="0">
                <a:latin typeface="Helvetica" panose="020B0604020202020204" pitchFamily="34" charset="0"/>
                <a:cs typeface="Helvetica" panose="020B0604020202020204" pitchFamily="34" charset="0"/>
              </a:rPr>
              <a:t>Reading GOALS Test Blueprint</a:t>
            </a:r>
          </a:p>
          <a:p>
            <a:r>
              <a:rPr lang="en-US" sz="3200" cap="none" dirty="0">
                <a:latin typeface="Helvetica" panose="020B0604020202020204" pitchFamily="34" charset="0"/>
                <a:cs typeface="Helvetica" panose="020B0604020202020204" pitchFamily="34" charset="0"/>
              </a:rPr>
              <a:t>Sample test items</a:t>
            </a:r>
          </a:p>
          <a:p>
            <a:r>
              <a:rPr lang="en-US" sz="3200" cap="none" dirty="0">
                <a:latin typeface="Helvetica" panose="020B0604020202020204" pitchFamily="34" charset="0"/>
                <a:cs typeface="Helvetica" panose="020B0604020202020204" pitchFamily="34" charset="0"/>
              </a:rPr>
              <a:t>Reading GOALS – Basic Skills Content Standards by form</a:t>
            </a:r>
          </a:p>
        </p:txBody>
      </p:sp>
    </p:spTree>
    <p:extLst>
      <p:ext uri="{BB962C8B-B14F-4D97-AF65-F5344CB8AC3E}">
        <p14:creationId xmlns:p14="http://schemas.microsoft.com/office/powerpoint/2010/main" val="2550892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9363"/>
          </a:xfrm>
          <a:prstGeom prst="rect">
            <a:avLst/>
          </a:prstGeom>
        </p:spPr>
      </p:pic>
      <p:sp>
        <p:nvSpPr>
          <p:cNvPr id="5" name="TextBox 4"/>
          <p:cNvSpPr txBox="1"/>
          <p:nvPr/>
        </p:nvSpPr>
        <p:spPr>
          <a:xfrm>
            <a:off x="517793" y="283029"/>
            <a:ext cx="8593550" cy="646331"/>
          </a:xfrm>
          <a:prstGeom prst="rect">
            <a:avLst/>
          </a:prstGeom>
          <a:noFill/>
        </p:spPr>
        <p:txBody>
          <a:bodyPr wrap="square" rtlCol="0">
            <a:spAutoFit/>
          </a:bodyPr>
          <a:lstStyle/>
          <a:p>
            <a:r>
              <a:rPr lang="en-US" sz="3600" b="1" dirty="0">
                <a:latin typeface="Helvetica" panose="020B0604020202020204" pitchFamily="34" charset="0"/>
                <a:cs typeface="Helvetica" panose="020B0604020202020204" pitchFamily="34" charset="0"/>
              </a:rPr>
              <a:t>Training Options</a:t>
            </a:r>
          </a:p>
        </p:txBody>
      </p:sp>
      <p:sp>
        <p:nvSpPr>
          <p:cNvPr id="6" name="Content Placeholder 2"/>
          <p:cNvSpPr txBox="1">
            <a:spLocks/>
          </p:cNvSpPr>
          <p:nvPr/>
        </p:nvSpPr>
        <p:spPr>
          <a:xfrm>
            <a:off x="1091574" y="1486321"/>
            <a:ext cx="10363826" cy="34241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200" cap="none" dirty="0">
                <a:latin typeface="Helvetica" panose="020B0604020202020204" pitchFamily="34" charset="0"/>
                <a:cs typeface="Helvetica" panose="020B0604020202020204" pitchFamily="34" charset="0"/>
              </a:rPr>
              <a:t>Face-to-face with state certified trainer (summer institute, support staff conference, regionals)</a:t>
            </a:r>
          </a:p>
          <a:p>
            <a:r>
              <a:rPr lang="en-US" sz="3200" cap="none" dirty="0">
                <a:latin typeface="Helvetica" panose="020B0604020202020204" pitchFamily="34" charset="0"/>
                <a:cs typeface="Helvetica" panose="020B0604020202020204" pitchFamily="34" charset="0"/>
              </a:rPr>
              <a:t>Local trainings by request (</a:t>
            </a:r>
            <a:r>
              <a:rPr lang="en-US" sz="3200" u="sng" cap="none" dirty="0">
                <a:latin typeface="Helvetica" panose="020B0604020202020204" pitchFamily="34" charset="0"/>
                <a:cs typeface="Helvetica" panose="020B0604020202020204" pitchFamily="34" charset="0"/>
              </a:rPr>
              <a:t>martha.olsen@gmail.com</a:t>
            </a:r>
            <a:r>
              <a:rPr lang="en-US" sz="3200" cap="none" dirty="0">
                <a:latin typeface="Helvetica" panose="020B0604020202020204" pitchFamily="34" charset="0"/>
                <a:cs typeface="Helvetica" panose="020B0604020202020204" pitchFamily="34" charset="0"/>
              </a:rPr>
              <a:t>) – need 8 to 10 participants to schedule</a:t>
            </a:r>
          </a:p>
          <a:p>
            <a:r>
              <a:rPr lang="en-US" sz="3200" cap="none" dirty="0">
                <a:latin typeface="Helvetica" panose="020B0604020202020204" pitchFamily="34" charset="0"/>
                <a:cs typeface="Helvetica" panose="020B0604020202020204" pitchFamily="34" charset="0"/>
              </a:rPr>
              <a:t>Online at: </a:t>
            </a:r>
            <a:r>
              <a:rPr lang="en-US" sz="3200" cap="none" dirty="0">
                <a:latin typeface="Helvetica" panose="020B0604020202020204" pitchFamily="34" charset="0"/>
                <a:cs typeface="Helvetica" panose="020B0604020202020204" pitchFamily="34" charset="0"/>
                <a:hlinkClick r:id="rId3"/>
              </a:rPr>
              <a:t>training.casas.org</a:t>
            </a:r>
            <a:r>
              <a:rPr lang="en-US" sz="3200" cap="none" dirty="0">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4228390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9363"/>
          </a:xfrm>
          <a:prstGeom prst="rect">
            <a:avLst/>
          </a:prstGeom>
        </p:spPr>
      </p:pic>
      <p:sp>
        <p:nvSpPr>
          <p:cNvPr id="5" name="TextBox 4"/>
          <p:cNvSpPr txBox="1"/>
          <p:nvPr/>
        </p:nvSpPr>
        <p:spPr>
          <a:xfrm>
            <a:off x="517793" y="283029"/>
            <a:ext cx="8593550" cy="646331"/>
          </a:xfrm>
          <a:prstGeom prst="rect">
            <a:avLst/>
          </a:prstGeom>
          <a:noFill/>
        </p:spPr>
        <p:txBody>
          <a:bodyPr wrap="square" rtlCol="0">
            <a:spAutoFit/>
          </a:bodyPr>
          <a:lstStyle/>
          <a:p>
            <a:r>
              <a:rPr lang="en-US" sz="3600" b="1" dirty="0">
                <a:latin typeface="Helvetica" panose="020B0604020202020204" pitchFamily="34" charset="0"/>
                <a:cs typeface="Helvetica" panose="020B0604020202020204" pitchFamily="34" charset="0"/>
              </a:rPr>
              <a:t>Transitioning to CASAS GOALS</a:t>
            </a:r>
          </a:p>
        </p:txBody>
      </p:sp>
      <p:sp>
        <p:nvSpPr>
          <p:cNvPr id="6" name="Content Placeholder 2"/>
          <p:cNvSpPr txBox="1">
            <a:spLocks/>
          </p:cNvSpPr>
          <p:nvPr/>
        </p:nvSpPr>
        <p:spPr>
          <a:xfrm>
            <a:off x="264821" y="1212389"/>
            <a:ext cx="11661731" cy="508865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2800" cap="none" dirty="0">
                <a:latin typeface="Helvetica" panose="020B0604020202020204" pitchFamily="34" charset="0"/>
                <a:cs typeface="Helvetica" panose="020B0604020202020204" pitchFamily="34" charset="0"/>
              </a:rPr>
              <a:t>Currently GOALS can only be used with ABE learners (</a:t>
            </a:r>
            <a:r>
              <a:rPr lang="en-US" sz="2800" b="1" u="sng" cap="none" dirty="0">
                <a:latin typeface="Helvetica" panose="020B0604020202020204" pitchFamily="34" charset="0"/>
                <a:cs typeface="Helvetica" panose="020B0604020202020204" pitchFamily="34" charset="0"/>
              </a:rPr>
              <a:t>not ELL</a:t>
            </a:r>
            <a:r>
              <a:rPr lang="en-US" sz="2800" cap="none" dirty="0">
                <a:latin typeface="Helvetica" panose="020B0604020202020204" pitchFamily="34" charset="0"/>
                <a:cs typeface="Helvetica" panose="020B0604020202020204" pitchFamily="34" charset="0"/>
              </a:rPr>
              <a:t>).</a:t>
            </a:r>
          </a:p>
          <a:p>
            <a:r>
              <a:rPr lang="en-US" sz="2800" cap="none" dirty="0">
                <a:latin typeface="Helvetica" panose="020B0604020202020204" pitchFamily="34" charset="0"/>
                <a:cs typeface="Helvetica" panose="020B0604020202020204" pitchFamily="34" charset="0"/>
              </a:rPr>
              <a:t>Test proctors should read through the test directions.</a:t>
            </a:r>
          </a:p>
          <a:p>
            <a:r>
              <a:rPr lang="en-US" sz="2800" cap="none" dirty="0">
                <a:latin typeface="Helvetica" panose="020B0604020202020204" pitchFamily="34" charset="0"/>
                <a:cs typeface="Helvetica" panose="020B0604020202020204" pitchFamily="34" charset="0"/>
              </a:rPr>
              <a:t>Teachers should become familiar with some of the new items types and practice them with students.</a:t>
            </a:r>
          </a:p>
          <a:p>
            <a:r>
              <a:rPr lang="en-US" sz="2800" cap="none" dirty="0">
                <a:latin typeface="Helvetica" panose="020B0604020202020204" pitchFamily="34" charset="0"/>
                <a:cs typeface="Helvetica" panose="020B0604020202020204" pitchFamily="34" charset="0"/>
              </a:rPr>
              <a:t>After 40 hours of instruction, returning students should be </a:t>
            </a:r>
            <a:r>
              <a:rPr lang="en-US" sz="2800" cap="none" dirty="0" err="1">
                <a:latin typeface="Helvetica" panose="020B0604020202020204" pitchFamily="34" charset="0"/>
                <a:cs typeface="Helvetica" panose="020B0604020202020204" pitchFamily="34" charset="0"/>
              </a:rPr>
              <a:t>posttested</a:t>
            </a:r>
            <a:r>
              <a:rPr lang="en-US" sz="2800" cap="none" dirty="0">
                <a:latin typeface="Helvetica" panose="020B0604020202020204" pitchFamily="34" charset="0"/>
                <a:cs typeface="Helvetica" panose="020B0604020202020204" pitchFamily="34" charset="0"/>
              </a:rPr>
              <a:t> with CASAS Life &amp; Work – and then pretested with GOALS.</a:t>
            </a:r>
          </a:p>
          <a:p>
            <a:r>
              <a:rPr lang="en-US" sz="2800" cap="none" dirty="0">
                <a:latin typeface="Helvetica" panose="020B0604020202020204" pitchFamily="34" charset="0"/>
                <a:cs typeface="Helvetica" panose="020B0604020202020204" pitchFamily="34" charset="0"/>
              </a:rPr>
              <a:t>New students can be tested with GOALS.</a:t>
            </a:r>
          </a:p>
          <a:p>
            <a:r>
              <a:rPr lang="en-US" sz="2800" cap="none" dirty="0">
                <a:latin typeface="Helvetica" panose="020B0604020202020204" pitchFamily="34" charset="0"/>
                <a:cs typeface="Helvetica" panose="020B0604020202020204" pitchFamily="34" charset="0"/>
              </a:rPr>
              <a:t>Final transition for </a:t>
            </a:r>
            <a:r>
              <a:rPr lang="en-US" sz="2800" b="1" u="sng" cap="none" dirty="0">
                <a:latin typeface="Helvetica" panose="020B0604020202020204" pitchFamily="34" charset="0"/>
                <a:cs typeface="Helvetica" panose="020B0604020202020204" pitchFamily="34" charset="0"/>
              </a:rPr>
              <a:t>ABE learners</a:t>
            </a:r>
            <a:r>
              <a:rPr lang="en-US" sz="2800" cap="none" dirty="0">
                <a:latin typeface="Helvetica" panose="020B0604020202020204" pitchFamily="34" charset="0"/>
                <a:cs typeface="Helvetica" panose="020B0604020202020204" pitchFamily="34" charset="0"/>
              </a:rPr>
              <a:t> must be complete by June 30, 2019.</a:t>
            </a:r>
          </a:p>
          <a:p>
            <a:endParaRPr lang="en-US" sz="3200" cap="none"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05505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9363"/>
          </a:xfrm>
          <a:prstGeom prst="rect">
            <a:avLst/>
          </a:prstGeom>
        </p:spPr>
      </p:pic>
      <p:sp>
        <p:nvSpPr>
          <p:cNvPr id="5" name="TextBox 4"/>
          <p:cNvSpPr txBox="1"/>
          <p:nvPr/>
        </p:nvSpPr>
        <p:spPr>
          <a:xfrm>
            <a:off x="517793" y="283029"/>
            <a:ext cx="8593550" cy="646331"/>
          </a:xfrm>
          <a:prstGeom prst="rect">
            <a:avLst/>
          </a:prstGeom>
          <a:noFill/>
        </p:spPr>
        <p:txBody>
          <a:bodyPr wrap="square" rtlCol="0">
            <a:spAutoFit/>
          </a:bodyPr>
          <a:lstStyle/>
          <a:p>
            <a:r>
              <a:rPr lang="en-US" sz="3600" b="1" dirty="0">
                <a:latin typeface="Helvetica" panose="020B0604020202020204" pitchFamily="34" charset="0"/>
                <a:cs typeface="Helvetica" panose="020B0604020202020204" pitchFamily="34" charset="0"/>
              </a:rPr>
              <a:t>Remember!</a:t>
            </a:r>
          </a:p>
        </p:txBody>
      </p:sp>
      <p:sp>
        <p:nvSpPr>
          <p:cNvPr id="6" name="Content Placeholder 2"/>
          <p:cNvSpPr txBox="1">
            <a:spLocks/>
          </p:cNvSpPr>
          <p:nvPr/>
        </p:nvSpPr>
        <p:spPr>
          <a:xfrm>
            <a:off x="264821" y="1858297"/>
            <a:ext cx="11661731" cy="444274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2800" b="1" cap="none" dirty="0">
                <a:latin typeface="Helvetica" panose="020B0604020202020204" pitchFamily="34" charset="0"/>
                <a:cs typeface="Helvetica" panose="020B0604020202020204" pitchFamily="34" charset="0"/>
              </a:rPr>
              <a:t>CASAS Life &amp; Work, Reading and Listening, is still approved through </a:t>
            </a:r>
            <a:r>
              <a:rPr lang="en-US" sz="2800" b="1" u="sng" cap="none" dirty="0">
                <a:latin typeface="Helvetica" panose="020B0604020202020204" pitchFamily="34" charset="0"/>
                <a:cs typeface="Helvetica" panose="020B0604020202020204" pitchFamily="34" charset="0"/>
              </a:rPr>
              <a:t>February 2, 2021</a:t>
            </a:r>
            <a:r>
              <a:rPr lang="en-US" sz="2800" cap="none" dirty="0">
                <a:latin typeface="Helvetica" panose="020B0604020202020204" pitchFamily="34" charset="0"/>
                <a:cs typeface="Helvetica" panose="020B0604020202020204" pitchFamily="34" charset="0"/>
              </a:rPr>
              <a:t>. If you use CASAS for your EL learners, that is still an option. </a:t>
            </a:r>
            <a:r>
              <a:rPr lang="en-US" sz="2800" u="sng" cap="none" dirty="0">
                <a:latin typeface="Helvetica" panose="020B0604020202020204" pitchFamily="34" charset="0"/>
                <a:cs typeface="Helvetica" panose="020B0604020202020204" pitchFamily="34" charset="0"/>
              </a:rPr>
              <a:t>You are not being forced to move to TABE 11&amp;12.</a:t>
            </a:r>
          </a:p>
          <a:p>
            <a:endParaRPr lang="en-US" sz="2800" cap="none" dirty="0">
              <a:latin typeface="Helvetica" panose="020B0604020202020204" pitchFamily="34" charset="0"/>
              <a:cs typeface="Helvetica" panose="020B0604020202020204" pitchFamily="34" charset="0"/>
            </a:endParaRPr>
          </a:p>
          <a:p>
            <a:endParaRPr lang="en-US" sz="3200" cap="none"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51431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9363"/>
          </a:xfrm>
          <a:prstGeom prst="rect">
            <a:avLst/>
          </a:prstGeom>
        </p:spPr>
      </p:pic>
      <p:sp>
        <p:nvSpPr>
          <p:cNvPr id="6" name="Content Placeholder 2"/>
          <p:cNvSpPr txBox="1">
            <a:spLocks/>
          </p:cNvSpPr>
          <p:nvPr/>
        </p:nvSpPr>
        <p:spPr>
          <a:xfrm>
            <a:off x="264821" y="2367091"/>
            <a:ext cx="11661731" cy="393394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3600" b="1" cap="none" dirty="0">
                <a:latin typeface="Helvetica" panose="020B0604020202020204" pitchFamily="34" charset="0"/>
                <a:cs typeface="Helvetica" panose="020B0604020202020204" pitchFamily="34" charset="0"/>
              </a:rPr>
              <a:t>QUESTIONS about CASAS GOALS?</a:t>
            </a:r>
            <a:endParaRPr lang="en-US" sz="3600" cap="none" dirty="0">
              <a:latin typeface="Helvetica" panose="020B0604020202020204" pitchFamily="34" charset="0"/>
              <a:cs typeface="Helvetica" panose="020B0604020202020204" pitchFamily="34" charset="0"/>
            </a:endParaRPr>
          </a:p>
          <a:p>
            <a:endParaRPr lang="en-US" sz="2800" cap="none" dirty="0">
              <a:latin typeface="Helvetica" panose="020B0604020202020204" pitchFamily="34" charset="0"/>
              <a:cs typeface="Helvetica" panose="020B0604020202020204" pitchFamily="34" charset="0"/>
            </a:endParaRPr>
          </a:p>
          <a:p>
            <a:endParaRPr lang="en-US" sz="3200" cap="none"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555215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1429407" y="0"/>
            <a:ext cx="9680028" cy="6858000"/>
          </a:xfrm>
          <a:prstGeom prst="rect">
            <a:avLst/>
          </a:prstGeom>
        </p:spPr>
      </p:pic>
    </p:spTree>
    <p:extLst>
      <p:ext uri="{BB962C8B-B14F-4D97-AF65-F5344CB8AC3E}">
        <p14:creationId xmlns:p14="http://schemas.microsoft.com/office/powerpoint/2010/main" val="596161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A6F7115-1E20-4BC7-92A7-4BDDCCE8CB57}"/>
              </a:ext>
            </a:extLst>
          </p:cNvPr>
          <p:cNvPicPr>
            <a:picLocks noGrp="1" noChangeAspect="1"/>
          </p:cNvPicPr>
          <p:nvPr>
            <p:ph sz="quarter" idx="13"/>
          </p:nvPr>
        </p:nvPicPr>
        <p:blipFill>
          <a:blip r:embed="rId2"/>
          <a:stretch>
            <a:fillRect/>
          </a:stretch>
        </p:blipFill>
        <p:spPr>
          <a:xfrm>
            <a:off x="1" y="0"/>
            <a:ext cx="12237996" cy="6885567"/>
          </a:xfrm>
          <a:prstGeom prst="rect">
            <a:avLst/>
          </a:prstGeom>
        </p:spPr>
      </p:pic>
      <p:sp>
        <p:nvSpPr>
          <p:cNvPr id="7" name="Content Placeholder 2">
            <a:extLst>
              <a:ext uri="{FF2B5EF4-FFF2-40B4-BE49-F238E27FC236}">
                <a16:creationId xmlns:a16="http://schemas.microsoft.com/office/drawing/2014/main" id="{4009DAF2-2F87-402F-AAE9-7C2AEAE71F5D}"/>
              </a:ext>
            </a:extLst>
          </p:cNvPr>
          <p:cNvSpPr txBox="1">
            <a:spLocks/>
          </p:cNvSpPr>
          <p:nvPr/>
        </p:nvSpPr>
        <p:spPr>
          <a:xfrm>
            <a:off x="1411119" y="1335654"/>
            <a:ext cx="10314218" cy="511280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365760" lvl="1" indent="-365760">
              <a:spcBef>
                <a:spcPct val="0"/>
              </a:spcBef>
              <a:buClr>
                <a:srgbClr val="4F91CD"/>
              </a:buClr>
              <a:buSzPct val="85000"/>
              <a:buFont typeface="Wingdings" pitchFamily="2" charset="2"/>
              <a:buChar char="n"/>
            </a:pPr>
            <a:r>
              <a:rPr lang="en-US" sz="2800" b="1" cap="none" dirty="0">
                <a:solidFill>
                  <a:srgbClr val="000000"/>
                </a:solidFill>
                <a:latin typeface="Helvetica" panose="020B0604020202020204" pitchFamily="34" charset="0"/>
                <a:cs typeface="Helvetica" panose="020B0604020202020204" pitchFamily="34" charset="0"/>
              </a:rPr>
              <a:t>New standards</a:t>
            </a:r>
          </a:p>
          <a:p>
            <a:pPr marL="822960" lvl="2" indent="-274320">
              <a:spcBef>
                <a:spcPct val="0"/>
              </a:spcBef>
              <a:buClr>
                <a:srgbClr val="4F91CD"/>
              </a:buClr>
              <a:buSzPct val="100000"/>
              <a:buFont typeface="Arial Narrow" panose="020B0606020202030204" pitchFamily="34" charset="0"/>
              <a:buChar char="–"/>
            </a:pPr>
            <a:r>
              <a:rPr lang="en-US" sz="2800" cap="none" dirty="0">
                <a:solidFill>
                  <a:srgbClr val="000000"/>
                </a:solidFill>
                <a:latin typeface="Helvetica" panose="020B0604020202020204" pitchFamily="34" charset="0"/>
                <a:cs typeface="Helvetica" panose="020B0604020202020204" pitchFamily="34" charset="0"/>
              </a:rPr>
              <a:t>Aligned to College and Career Readiness (CCR) standards</a:t>
            </a:r>
          </a:p>
          <a:p>
            <a:pPr marL="365760" lvl="1" indent="-365760">
              <a:spcBef>
                <a:spcPct val="0"/>
              </a:spcBef>
              <a:buClr>
                <a:srgbClr val="4F91CD"/>
              </a:buClr>
              <a:buSzPct val="85000"/>
              <a:buFont typeface="Wingdings" pitchFamily="2" charset="2"/>
              <a:buChar char="n"/>
            </a:pPr>
            <a:r>
              <a:rPr lang="en-US" sz="2800" cap="none" dirty="0">
                <a:solidFill>
                  <a:srgbClr val="000000"/>
                </a:solidFill>
                <a:latin typeface="Helvetica" panose="020B0604020202020204" pitchFamily="34" charset="0"/>
                <a:cs typeface="Helvetica" panose="020B0604020202020204" pitchFamily="34" charset="0"/>
              </a:rPr>
              <a:t> </a:t>
            </a:r>
            <a:r>
              <a:rPr lang="en-US" sz="2800" b="1" cap="none" dirty="0">
                <a:solidFill>
                  <a:srgbClr val="000000"/>
                </a:solidFill>
                <a:latin typeface="Helvetica" panose="020B0604020202020204" pitchFamily="34" charset="0"/>
                <a:cs typeface="Helvetica" panose="020B0604020202020204" pitchFamily="34" charset="0"/>
              </a:rPr>
              <a:t>New test length</a:t>
            </a:r>
          </a:p>
          <a:p>
            <a:pPr marL="822960" lvl="2" indent="-274320">
              <a:spcBef>
                <a:spcPct val="0"/>
              </a:spcBef>
              <a:buClr>
                <a:srgbClr val="4F91CD"/>
              </a:buClr>
              <a:buSzPct val="100000"/>
              <a:buFont typeface="Arial Narrow" panose="020B0606020202030204" pitchFamily="34" charset="0"/>
              <a:buChar char="–"/>
            </a:pPr>
            <a:r>
              <a:rPr lang="en-US" sz="2800" cap="none" dirty="0">
                <a:solidFill>
                  <a:srgbClr val="000000"/>
                </a:solidFill>
                <a:latin typeface="Helvetica" panose="020B0604020202020204" pitchFamily="34" charset="0"/>
                <a:cs typeface="Helvetica" panose="020B0604020202020204" pitchFamily="34" charset="0"/>
              </a:rPr>
              <a:t>Only one test length; no survey and complete battery</a:t>
            </a:r>
          </a:p>
          <a:p>
            <a:pPr marL="365760" lvl="1" indent="-365760">
              <a:spcBef>
                <a:spcPct val="0"/>
              </a:spcBef>
              <a:buClr>
                <a:srgbClr val="4F91CD"/>
              </a:buClr>
              <a:buSzPct val="85000"/>
              <a:buFont typeface="Wingdings" pitchFamily="2" charset="2"/>
              <a:buChar char="n"/>
            </a:pPr>
            <a:r>
              <a:rPr lang="en-US" sz="2800" cap="none" dirty="0">
                <a:solidFill>
                  <a:srgbClr val="000000"/>
                </a:solidFill>
                <a:latin typeface="Helvetica" panose="020B0604020202020204" pitchFamily="34" charset="0"/>
                <a:cs typeface="Helvetica" panose="020B0604020202020204" pitchFamily="34" charset="0"/>
              </a:rPr>
              <a:t> </a:t>
            </a:r>
            <a:r>
              <a:rPr lang="en-US" sz="2800" b="1" cap="none" dirty="0">
                <a:solidFill>
                  <a:srgbClr val="000000"/>
                </a:solidFill>
                <a:latin typeface="Helvetica" panose="020B0604020202020204" pitchFamily="34" charset="0"/>
                <a:cs typeface="Helvetica" panose="020B0604020202020204" pitchFamily="34" charset="0"/>
              </a:rPr>
              <a:t>Improved locator design</a:t>
            </a:r>
          </a:p>
          <a:p>
            <a:pPr marL="822960" lvl="2" indent="-274320">
              <a:spcBef>
                <a:spcPct val="0"/>
              </a:spcBef>
              <a:buClr>
                <a:srgbClr val="4F91CD"/>
              </a:buClr>
              <a:buSzPct val="100000"/>
              <a:buFont typeface="Arial Narrow" panose="020B0606020202030204" pitchFamily="34" charset="0"/>
              <a:buChar char="–"/>
            </a:pPr>
            <a:r>
              <a:rPr lang="en-US" sz="2800" cap="none" dirty="0">
                <a:solidFill>
                  <a:srgbClr val="000000"/>
                </a:solidFill>
                <a:latin typeface="Helvetica" panose="020B0604020202020204" pitchFamily="34" charset="0"/>
                <a:cs typeface="Helvetica" panose="020B0604020202020204" pitchFamily="34" charset="0"/>
              </a:rPr>
              <a:t>Longer locator test provides a stronger prediction to TABE</a:t>
            </a:r>
          </a:p>
          <a:p>
            <a:pPr marL="365760" lvl="1" indent="-365760">
              <a:spcBef>
                <a:spcPct val="0"/>
              </a:spcBef>
              <a:buClr>
                <a:srgbClr val="4F91CD"/>
              </a:buClr>
              <a:buSzPct val="85000"/>
              <a:buFont typeface="Wingdings" pitchFamily="2" charset="2"/>
              <a:buChar char="n"/>
            </a:pPr>
            <a:r>
              <a:rPr lang="en-US" sz="2800" b="1" cap="none" dirty="0">
                <a:solidFill>
                  <a:srgbClr val="000000"/>
                </a:solidFill>
                <a:latin typeface="Helvetica" panose="020B0604020202020204" pitchFamily="34" charset="0"/>
                <a:cs typeface="Helvetica" panose="020B0604020202020204" pitchFamily="34" charset="0"/>
              </a:rPr>
              <a:t>Aligned to all three HSE exams</a:t>
            </a:r>
          </a:p>
          <a:p>
            <a:pPr marL="365760" lvl="1" indent="-365760">
              <a:spcBef>
                <a:spcPct val="0"/>
              </a:spcBef>
              <a:buClr>
                <a:srgbClr val="4F91CD"/>
              </a:buClr>
              <a:buSzPct val="85000"/>
              <a:buFont typeface="Wingdings" pitchFamily="2" charset="2"/>
              <a:buChar char="n"/>
            </a:pPr>
            <a:r>
              <a:rPr lang="en-US" sz="2800" b="1" cap="none" dirty="0">
                <a:solidFill>
                  <a:srgbClr val="000000"/>
                </a:solidFill>
                <a:latin typeface="Helvetica" panose="020B0604020202020204" pitchFamily="34" charset="0"/>
                <a:cs typeface="Helvetica" panose="020B0604020202020204" pitchFamily="34" charset="0"/>
              </a:rPr>
              <a:t>Recommended for ABE learners and ELLs who have earned a 236+ on CASAS</a:t>
            </a:r>
          </a:p>
        </p:txBody>
      </p:sp>
      <p:sp>
        <p:nvSpPr>
          <p:cNvPr id="8" name="TextBox 7">
            <a:extLst>
              <a:ext uri="{FF2B5EF4-FFF2-40B4-BE49-F238E27FC236}">
                <a16:creationId xmlns:a16="http://schemas.microsoft.com/office/drawing/2014/main" id="{1235EBDC-B662-444D-93C3-94A65A5BE99B}"/>
              </a:ext>
            </a:extLst>
          </p:cNvPr>
          <p:cNvSpPr txBox="1"/>
          <p:nvPr/>
        </p:nvSpPr>
        <p:spPr>
          <a:xfrm>
            <a:off x="914400" y="399393"/>
            <a:ext cx="8429297" cy="707886"/>
          </a:xfrm>
          <a:prstGeom prst="rect">
            <a:avLst/>
          </a:prstGeom>
          <a:noFill/>
        </p:spPr>
        <p:txBody>
          <a:bodyPr wrap="square" rtlCol="0">
            <a:spAutoFit/>
          </a:bodyPr>
          <a:lstStyle/>
          <a:p>
            <a:r>
              <a:rPr lang="en-US" sz="4000" b="1" dirty="0">
                <a:solidFill>
                  <a:schemeClr val="accent1">
                    <a:lumMod val="50000"/>
                  </a:schemeClr>
                </a:solidFill>
              </a:rPr>
              <a:t>TABE 11&amp;12 – Quick Facts</a:t>
            </a:r>
          </a:p>
        </p:txBody>
      </p:sp>
    </p:spTree>
    <p:extLst>
      <p:ext uri="{BB962C8B-B14F-4D97-AF65-F5344CB8AC3E}">
        <p14:creationId xmlns:p14="http://schemas.microsoft.com/office/powerpoint/2010/main" val="3818373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C0586-9B9D-4EC1-86BE-2281AAC5E3C5}"/>
              </a:ext>
            </a:extLst>
          </p:cNvPr>
          <p:cNvSpPr>
            <a:spLocks noGrp="1"/>
          </p:cNvSpPr>
          <p:nvPr>
            <p:ph type="title"/>
          </p:nvPr>
        </p:nvSpPr>
        <p:spPr>
          <a:xfrm>
            <a:off x="912521" y="1"/>
            <a:ext cx="10364451" cy="360680"/>
          </a:xfrm>
        </p:spPr>
        <p:txBody>
          <a:bodyPr>
            <a:noAutofit/>
          </a:bodyPr>
          <a:lstStyle/>
          <a:p>
            <a:r>
              <a:rPr lang="en-US" sz="3000" b="1" dirty="0"/>
              <a:t>Comparing TABE 9&amp;10 to 11&amp;12</a:t>
            </a:r>
          </a:p>
        </p:txBody>
      </p:sp>
      <p:graphicFrame>
        <p:nvGraphicFramePr>
          <p:cNvPr id="4" name="Content Placeholder 3">
            <a:extLst>
              <a:ext uri="{FF2B5EF4-FFF2-40B4-BE49-F238E27FC236}">
                <a16:creationId xmlns:a16="http://schemas.microsoft.com/office/drawing/2014/main" id="{3F5241D0-71D9-460B-BA19-B7EB3731A7D4}"/>
              </a:ext>
            </a:extLst>
          </p:cNvPr>
          <p:cNvGraphicFramePr>
            <a:graphicFrameLocks noGrp="1"/>
          </p:cNvGraphicFramePr>
          <p:nvPr>
            <p:ph idx="1"/>
            <p:extLst>
              <p:ext uri="{D42A27DB-BD31-4B8C-83A1-F6EECF244321}">
                <p14:modId xmlns:p14="http://schemas.microsoft.com/office/powerpoint/2010/main" val="3942455787"/>
              </p:ext>
            </p:extLst>
          </p:nvPr>
        </p:nvGraphicFramePr>
        <p:xfrm>
          <a:off x="231228" y="360680"/>
          <a:ext cx="11729543" cy="6497320"/>
        </p:xfrm>
        <a:graphic>
          <a:graphicData uri="http://schemas.openxmlformats.org/drawingml/2006/table">
            <a:tbl>
              <a:tblPr firstRow="1" bandRow="1">
                <a:tableStyleId>{5C22544A-7EE6-4342-B048-85BDC9FD1C3A}</a:tableStyleId>
              </a:tblPr>
              <a:tblGrid>
                <a:gridCol w="1663157">
                  <a:extLst>
                    <a:ext uri="{9D8B030D-6E8A-4147-A177-3AD203B41FA5}">
                      <a16:colId xmlns:a16="http://schemas.microsoft.com/office/drawing/2014/main" val="2978954388"/>
                    </a:ext>
                  </a:extLst>
                </a:gridCol>
                <a:gridCol w="4789555">
                  <a:extLst>
                    <a:ext uri="{9D8B030D-6E8A-4147-A177-3AD203B41FA5}">
                      <a16:colId xmlns:a16="http://schemas.microsoft.com/office/drawing/2014/main" val="819790831"/>
                    </a:ext>
                  </a:extLst>
                </a:gridCol>
                <a:gridCol w="5276831">
                  <a:extLst>
                    <a:ext uri="{9D8B030D-6E8A-4147-A177-3AD203B41FA5}">
                      <a16:colId xmlns:a16="http://schemas.microsoft.com/office/drawing/2014/main" val="141201463"/>
                    </a:ext>
                  </a:extLst>
                </a:gridCol>
              </a:tblGrid>
              <a:tr h="370840">
                <a:tc>
                  <a:txBody>
                    <a:bodyPr/>
                    <a:lstStyle/>
                    <a:p>
                      <a:endParaRPr lang="en-US" b="1" dirty="0"/>
                    </a:p>
                  </a:txBody>
                  <a:tcPr/>
                </a:tc>
                <a:tc>
                  <a:txBody>
                    <a:bodyPr/>
                    <a:lstStyle/>
                    <a:p>
                      <a:r>
                        <a:rPr lang="en-US" dirty="0"/>
                        <a:t>TABE 9&amp;10</a:t>
                      </a:r>
                    </a:p>
                  </a:txBody>
                  <a:tcPr/>
                </a:tc>
                <a:tc>
                  <a:txBody>
                    <a:bodyPr/>
                    <a:lstStyle/>
                    <a:p>
                      <a:r>
                        <a:rPr lang="en-US" dirty="0"/>
                        <a:t>TABE 11&amp;12</a:t>
                      </a:r>
                    </a:p>
                  </a:txBody>
                  <a:tcPr/>
                </a:tc>
                <a:extLst>
                  <a:ext uri="{0D108BD9-81ED-4DB2-BD59-A6C34878D82A}">
                    <a16:rowId xmlns:a16="http://schemas.microsoft.com/office/drawing/2014/main" val="1640553889"/>
                  </a:ext>
                </a:extLst>
              </a:tr>
              <a:tr h="370840">
                <a:tc>
                  <a:txBody>
                    <a:bodyPr/>
                    <a:lstStyle/>
                    <a:p>
                      <a:r>
                        <a:rPr lang="en-US" sz="1800" b="1" dirty="0"/>
                        <a:t>Versions</a:t>
                      </a:r>
                    </a:p>
                  </a:txBody>
                  <a:tcPr/>
                </a:tc>
                <a:tc>
                  <a:txBody>
                    <a:bodyPr/>
                    <a:lstStyle/>
                    <a:p>
                      <a:r>
                        <a:rPr lang="en-US" sz="2000" dirty="0"/>
                        <a:t>Two versions of each test – version 9 and version 10</a:t>
                      </a:r>
                    </a:p>
                  </a:txBody>
                  <a:tcPr/>
                </a:tc>
                <a:tc>
                  <a:txBody>
                    <a:bodyPr/>
                    <a:lstStyle/>
                    <a:p>
                      <a:r>
                        <a:rPr lang="en-US" sz="2000" dirty="0"/>
                        <a:t>Two versions of each test – version 11 and version 12</a:t>
                      </a:r>
                    </a:p>
                  </a:txBody>
                  <a:tcPr/>
                </a:tc>
                <a:extLst>
                  <a:ext uri="{0D108BD9-81ED-4DB2-BD59-A6C34878D82A}">
                    <a16:rowId xmlns:a16="http://schemas.microsoft.com/office/drawing/2014/main" val="2985542754"/>
                  </a:ext>
                </a:extLst>
              </a:tr>
              <a:tr h="370840">
                <a:tc>
                  <a:txBody>
                    <a:bodyPr/>
                    <a:lstStyle/>
                    <a:p>
                      <a:r>
                        <a:rPr lang="en-US" sz="1800" b="1" dirty="0"/>
                        <a:t>Levels</a:t>
                      </a:r>
                    </a:p>
                  </a:txBody>
                  <a:tcPr/>
                </a:tc>
                <a:tc>
                  <a:txBody>
                    <a:bodyPr/>
                    <a:lstStyle/>
                    <a:p>
                      <a:r>
                        <a:rPr lang="en-US" sz="2000" dirty="0"/>
                        <a:t>L (Literacy), E (Easy), M (Medium), D (Difficult), A (Advanced)</a:t>
                      </a:r>
                    </a:p>
                  </a:txBody>
                  <a:tcPr/>
                </a:tc>
                <a:tc>
                  <a:txBody>
                    <a:bodyPr/>
                    <a:lstStyle/>
                    <a:p>
                      <a:r>
                        <a:rPr lang="en-US" sz="2000" dirty="0"/>
                        <a:t>No Change</a:t>
                      </a:r>
                    </a:p>
                  </a:txBody>
                  <a:tcPr/>
                </a:tc>
                <a:extLst>
                  <a:ext uri="{0D108BD9-81ED-4DB2-BD59-A6C34878D82A}">
                    <a16:rowId xmlns:a16="http://schemas.microsoft.com/office/drawing/2014/main" val="131522744"/>
                  </a:ext>
                </a:extLst>
              </a:tr>
              <a:tr h="370840">
                <a:tc>
                  <a:txBody>
                    <a:bodyPr/>
                    <a:lstStyle/>
                    <a:p>
                      <a:r>
                        <a:rPr lang="en-US" sz="1800" b="1" dirty="0"/>
                        <a:t>Locator</a:t>
                      </a:r>
                    </a:p>
                  </a:txBody>
                  <a:tcPr/>
                </a:tc>
                <a:tc>
                  <a:txBody>
                    <a:bodyPr/>
                    <a:lstStyle/>
                    <a:p>
                      <a:r>
                        <a:rPr lang="en-US" sz="2000" dirty="0"/>
                        <a:t>12 questions in Language and Reading,  16 questions in Math</a:t>
                      </a:r>
                    </a:p>
                  </a:txBody>
                  <a:tcPr/>
                </a:tc>
                <a:tc>
                  <a:txBody>
                    <a:bodyPr/>
                    <a:lstStyle/>
                    <a:p>
                      <a:r>
                        <a:rPr lang="en-US" sz="2000" dirty="0"/>
                        <a:t>16 questions in all subjects, with three two-part questions in Reading (for 19 answers)</a:t>
                      </a:r>
                    </a:p>
                  </a:txBody>
                  <a:tcPr/>
                </a:tc>
                <a:extLst>
                  <a:ext uri="{0D108BD9-81ED-4DB2-BD59-A6C34878D82A}">
                    <a16:rowId xmlns:a16="http://schemas.microsoft.com/office/drawing/2014/main" val="3080713487"/>
                  </a:ext>
                </a:extLst>
              </a:tr>
              <a:tr h="370840">
                <a:tc>
                  <a:txBody>
                    <a:bodyPr/>
                    <a:lstStyle/>
                    <a:p>
                      <a:r>
                        <a:rPr lang="en-US" sz="1800" b="1" dirty="0"/>
                        <a:t>Subject Tests</a:t>
                      </a:r>
                    </a:p>
                  </a:txBody>
                  <a:tcPr/>
                </a:tc>
                <a:tc>
                  <a:txBody>
                    <a:bodyPr/>
                    <a:lstStyle/>
                    <a:p>
                      <a:r>
                        <a:rPr lang="en-US" sz="2000" dirty="0"/>
                        <a:t>Reading, Mathematics Computation, Applied Mathematics, Language, Vocabulary, Language Mechanics, Spelling</a:t>
                      </a:r>
                    </a:p>
                  </a:txBody>
                  <a:tcPr/>
                </a:tc>
                <a:tc>
                  <a:txBody>
                    <a:bodyPr/>
                    <a:lstStyle/>
                    <a:p>
                      <a:r>
                        <a:rPr lang="en-US" sz="2000" dirty="0"/>
                        <a:t>Reading, Mathematics, and Language</a:t>
                      </a:r>
                    </a:p>
                  </a:txBody>
                  <a:tcPr/>
                </a:tc>
                <a:extLst>
                  <a:ext uri="{0D108BD9-81ED-4DB2-BD59-A6C34878D82A}">
                    <a16:rowId xmlns:a16="http://schemas.microsoft.com/office/drawing/2014/main" val="1158862372"/>
                  </a:ext>
                </a:extLst>
              </a:tr>
              <a:tr h="370840">
                <a:tc>
                  <a:txBody>
                    <a:bodyPr/>
                    <a:lstStyle/>
                    <a:p>
                      <a:r>
                        <a:rPr lang="en-US" sz="1800" b="1" dirty="0"/>
                        <a:t>Test Length</a:t>
                      </a:r>
                    </a:p>
                  </a:txBody>
                  <a:tcPr/>
                </a:tc>
                <a:tc>
                  <a:txBody>
                    <a:bodyPr/>
                    <a:lstStyle/>
                    <a:p>
                      <a:r>
                        <a:rPr lang="en-US" sz="2000" dirty="0"/>
                        <a:t>Long Form (Complete Battery) and Short Form (Survey)</a:t>
                      </a:r>
                    </a:p>
                  </a:txBody>
                  <a:tcPr/>
                </a:tc>
                <a:tc>
                  <a:txBody>
                    <a:bodyPr/>
                    <a:lstStyle/>
                    <a:p>
                      <a:r>
                        <a:rPr lang="en-US" sz="2000" dirty="0"/>
                        <a:t>Only one test length, approximately 40 questions in each subject area</a:t>
                      </a:r>
                    </a:p>
                  </a:txBody>
                  <a:tcPr/>
                </a:tc>
                <a:extLst>
                  <a:ext uri="{0D108BD9-81ED-4DB2-BD59-A6C34878D82A}">
                    <a16:rowId xmlns:a16="http://schemas.microsoft.com/office/drawing/2014/main" val="3692412137"/>
                  </a:ext>
                </a:extLst>
              </a:tr>
              <a:tr h="370840">
                <a:tc>
                  <a:txBody>
                    <a:bodyPr/>
                    <a:lstStyle/>
                    <a:p>
                      <a:r>
                        <a:rPr lang="en-US" sz="1800" b="1" dirty="0"/>
                        <a:t>Question Types</a:t>
                      </a:r>
                    </a:p>
                  </a:txBody>
                  <a:tcPr/>
                </a:tc>
                <a:tc>
                  <a:txBody>
                    <a:bodyPr/>
                    <a:lstStyle/>
                    <a:p>
                      <a:r>
                        <a:rPr lang="en-US" sz="2000" dirty="0"/>
                        <a:t>Multiple Choice</a:t>
                      </a:r>
                    </a:p>
                  </a:txBody>
                  <a:tcPr/>
                </a:tc>
                <a:tc>
                  <a:txBody>
                    <a:bodyPr/>
                    <a:lstStyle/>
                    <a:p>
                      <a:r>
                        <a:rPr lang="en-US" sz="2000" dirty="0"/>
                        <a:t>Multiple choice with some technology-enhanced questions on the computer version of the test, such as drag and drop and multiple select</a:t>
                      </a:r>
                    </a:p>
                  </a:txBody>
                  <a:tcPr/>
                </a:tc>
                <a:extLst>
                  <a:ext uri="{0D108BD9-81ED-4DB2-BD59-A6C34878D82A}">
                    <a16:rowId xmlns:a16="http://schemas.microsoft.com/office/drawing/2014/main" val="2028268012"/>
                  </a:ext>
                </a:extLst>
              </a:tr>
              <a:tr h="370840">
                <a:tc>
                  <a:txBody>
                    <a:bodyPr/>
                    <a:lstStyle/>
                    <a:p>
                      <a:r>
                        <a:rPr lang="en-US" sz="1800" b="1" dirty="0"/>
                        <a:t>Test Time</a:t>
                      </a:r>
                    </a:p>
                  </a:txBody>
                  <a:tcPr/>
                </a:tc>
                <a:tc>
                  <a:txBody>
                    <a:bodyPr/>
                    <a:lstStyle/>
                    <a:p>
                      <a:r>
                        <a:rPr lang="en-US" sz="2000" dirty="0"/>
                        <a:t>10 to 50 minutes depending on the test; approximately 1 minute per question (less on Mathematics Computation)</a:t>
                      </a:r>
                    </a:p>
                  </a:txBody>
                  <a:tcPr/>
                </a:tc>
                <a:tc>
                  <a:txBody>
                    <a:bodyPr/>
                    <a:lstStyle/>
                    <a:p>
                      <a:r>
                        <a:rPr lang="en-US" sz="2000" dirty="0"/>
                        <a:t>Mathematics – 75 minutes</a:t>
                      </a:r>
                    </a:p>
                    <a:p>
                      <a:r>
                        <a:rPr lang="en-US" sz="2000" dirty="0"/>
                        <a:t>Reading – 120 minutes</a:t>
                      </a:r>
                    </a:p>
                    <a:p>
                      <a:r>
                        <a:rPr lang="en-US" sz="2000" dirty="0"/>
                        <a:t>Language – 60 minutes</a:t>
                      </a:r>
                    </a:p>
                    <a:p>
                      <a:r>
                        <a:rPr lang="en-US" sz="2000" dirty="0"/>
                        <a:t>Approximately 2-3 minutes per question</a:t>
                      </a:r>
                    </a:p>
                  </a:txBody>
                  <a:tcPr/>
                </a:tc>
                <a:extLst>
                  <a:ext uri="{0D108BD9-81ED-4DB2-BD59-A6C34878D82A}">
                    <a16:rowId xmlns:a16="http://schemas.microsoft.com/office/drawing/2014/main" val="4167279902"/>
                  </a:ext>
                </a:extLst>
              </a:tr>
            </a:tbl>
          </a:graphicData>
        </a:graphic>
      </p:graphicFrame>
    </p:spTree>
    <p:extLst>
      <p:ext uri="{BB962C8B-B14F-4D97-AF65-F5344CB8AC3E}">
        <p14:creationId xmlns:p14="http://schemas.microsoft.com/office/powerpoint/2010/main" val="1163215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a:stretch>
            <a:fillRect/>
          </a:stretch>
        </p:blipFill>
        <p:spPr>
          <a:xfrm>
            <a:off x="0" y="-133423"/>
            <a:ext cx="12192000" cy="6896154"/>
          </a:xfrm>
          <a:prstGeom prst="rect">
            <a:avLst/>
          </a:prstGeom>
        </p:spPr>
      </p:pic>
    </p:spTree>
    <p:extLst>
      <p:ext uri="{BB962C8B-B14F-4D97-AF65-F5344CB8AC3E}">
        <p14:creationId xmlns:p14="http://schemas.microsoft.com/office/powerpoint/2010/main" val="177635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A6F7115-1E20-4BC7-92A7-4BDDCCE8CB57}"/>
              </a:ext>
            </a:extLst>
          </p:cNvPr>
          <p:cNvPicPr>
            <a:picLocks noGrp="1" noChangeAspect="1"/>
          </p:cNvPicPr>
          <p:nvPr>
            <p:ph sz="quarter" idx="13"/>
          </p:nvPr>
        </p:nvPicPr>
        <p:blipFill>
          <a:blip r:embed="rId2"/>
          <a:stretch>
            <a:fillRect/>
          </a:stretch>
        </p:blipFill>
        <p:spPr>
          <a:xfrm>
            <a:off x="1" y="0"/>
            <a:ext cx="12237996" cy="6885567"/>
          </a:xfrm>
          <a:prstGeom prst="rect">
            <a:avLst/>
          </a:prstGeom>
        </p:spPr>
      </p:pic>
      <p:sp>
        <p:nvSpPr>
          <p:cNvPr id="8" name="TextBox 7">
            <a:extLst>
              <a:ext uri="{FF2B5EF4-FFF2-40B4-BE49-F238E27FC236}">
                <a16:creationId xmlns:a16="http://schemas.microsoft.com/office/drawing/2014/main" id="{1235EBDC-B662-444D-93C3-94A65A5BE99B}"/>
              </a:ext>
            </a:extLst>
          </p:cNvPr>
          <p:cNvSpPr txBox="1"/>
          <p:nvPr/>
        </p:nvSpPr>
        <p:spPr>
          <a:xfrm>
            <a:off x="448872" y="345861"/>
            <a:ext cx="9417269" cy="707886"/>
          </a:xfrm>
          <a:prstGeom prst="rect">
            <a:avLst/>
          </a:prstGeom>
          <a:noFill/>
        </p:spPr>
        <p:txBody>
          <a:bodyPr wrap="square" rtlCol="0">
            <a:spAutoFit/>
          </a:bodyPr>
          <a:lstStyle/>
          <a:p>
            <a:r>
              <a:rPr lang="en-US" sz="4000" b="1" dirty="0">
                <a:solidFill>
                  <a:schemeClr val="accent1">
                    <a:lumMod val="50000"/>
                  </a:schemeClr>
                </a:solidFill>
              </a:rPr>
              <a:t>TABE 11&amp;12 Level/ CCR Level/NRS Level</a:t>
            </a:r>
          </a:p>
        </p:txBody>
      </p:sp>
      <p:pic>
        <p:nvPicPr>
          <p:cNvPr id="5" name="Content Placeholder 4">
            <a:extLst>
              <a:ext uri="{FF2B5EF4-FFF2-40B4-BE49-F238E27FC236}">
                <a16:creationId xmlns:a16="http://schemas.microsoft.com/office/drawing/2014/main" id="{75509B42-328C-443F-AFB1-CDFA07EA13DB}"/>
              </a:ext>
            </a:extLst>
          </p:cNvPr>
          <p:cNvPicPr>
            <a:picLocks noChangeAspect="1"/>
          </p:cNvPicPr>
          <p:nvPr/>
        </p:nvPicPr>
        <p:blipFill>
          <a:blip r:embed="rId3"/>
          <a:stretch>
            <a:fillRect/>
          </a:stretch>
        </p:blipFill>
        <p:spPr>
          <a:xfrm>
            <a:off x="448872" y="1506672"/>
            <a:ext cx="11340254" cy="5005467"/>
          </a:xfrm>
          <a:prstGeom prst="rect">
            <a:avLst/>
          </a:prstGeom>
        </p:spPr>
      </p:pic>
      <p:sp>
        <p:nvSpPr>
          <p:cNvPr id="2" name="TextBox 1">
            <a:extLst>
              <a:ext uri="{FF2B5EF4-FFF2-40B4-BE49-F238E27FC236}">
                <a16:creationId xmlns:a16="http://schemas.microsoft.com/office/drawing/2014/main" id="{11677792-256B-4682-B19F-F6CF69827CD1}"/>
              </a:ext>
            </a:extLst>
          </p:cNvPr>
          <p:cNvSpPr txBox="1"/>
          <p:nvPr/>
        </p:nvSpPr>
        <p:spPr>
          <a:xfrm>
            <a:off x="1134737" y="2445745"/>
            <a:ext cx="1641514" cy="461665"/>
          </a:xfrm>
          <a:prstGeom prst="rect">
            <a:avLst/>
          </a:prstGeom>
          <a:noFill/>
        </p:spPr>
        <p:txBody>
          <a:bodyPr wrap="square" rtlCol="0">
            <a:spAutoFit/>
          </a:bodyPr>
          <a:lstStyle/>
          <a:p>
            <a:r>
              <a:rPr lang="en-US" sz="2400" b="1" dirty="0"/>
              <a:t>(0-1.9)</a:t>
            </a:r>
          </a:p>
        </p:txBody>
      </p:sp>
      <p:sp>
        <p:nvSpPr>
          <p:cNvPr id="7" name="TextBox 6">
            <a:extLst>
              <a:ext uri="{FF2B5EF4-FFF2-40B4-BE49-F238E27FC236}">
                <a16:creationId xmlns:a16="http://schemas.microsoft.com/office/drawing/2014/main" id="{398BE670-F60C-4F90-B7D7-6604C4CA930C}"/>
              </a:ext>
            </a:extLst>
          </p:cNvPr>
          <p:cNvSpPr txBox="1"/>
          <p:nvPr/>
        </p:nvSpPr>
        <p:spPr>
          <a:xfrm>
            <a:off x="1134737" y="3129502"/>
            <a:ext cx="1641514" cy="461665"/>
          </a:xfrm>
          <a:prstGeom prst="rect">
            <a:avLst/>
          </a:prstGeom>
          <a:noFill/>
        </p:spPr>
        <p:txBody>
          <a:bodyPr wrap="square" rtlCol="0">
            <a:spAutoFit/>
          </a:bodyPr>
          <a:lstStyle/>
          <a:p>
            <a:r>
              <a:rPr lang="en-US" sz="2400" b="1" dirty="0"/>
              <a:t>(2-3.9)</a:t>
            </a:r>
          </a:p>
        </p:txBody>
      </p:sp>
      <p:sp>
        <p:nvSpPr>
          <p:cNvPr id="9" name="TextBox 8">
            <a:extLst>
              <a:ext uri="{FF2B5EF4-FFF2-40B4-BE49-F238E27FC236}">
                <a16:creationId xmlns:a16="http://schemas.microsoft.com/office/drawing/2014/main" id="{0FB1A9AB-375D-41AA-B5B6-FEE380A3AD6B}"/>
              </a:ext>
            </a:extLst>
          </p:cNvPr>
          <p:cNvSpPr txBox="1"/>
          <p:nvPr/>
        </p:nvSpPr>
        <p:spPr>
          <a:xfrm>
            <a:off x="1134737" y="3778572"/>
            <a:ext cx="1641514" cy="461665"/>
          </a:xfrm>
          <a:prstGeom prst="rect">
            <a:avLst/>
          </a:prstGeom>
          <a:noFill/>
        </p:spPr>
        <p:txBody>
          <a:bodyPr wrap="square" rtlCol="0">
            <a:spAutoFit/>
          </a:bodyPr>
          <a:lstStyle/>
          <a:p>
            <a:r>
              <a:rPr lang="en-US" sz="2400" b="1" dirty="0"/>
              <a:t>(4-5.9)</a:t>
            </a:r>
          </a:p>
        </p:txBody>
      </p:sp>
      <p:sp>
        <p:nvSpPr>
          <p:cNvPr id="10" name="TextBox 9">
            <a:extLst>
              <a:ext uri="{FF2B5EF4-FFF2-40B4-BE49-F238E27FC236}">
                <a16:creationId xmlns:a16="http://schemas.microsoft.com/office/drawing/2014/main" id="{82B0E75E-2C71-4307-8DD0-D9C45F775227}"/>
              </a:ext>
            </a:extLst>
          </p:cNvPr>
          <p:cNvSpPr txBox="1"/>
          <p:nvPr/>
        </p:nvSpPr>
        <p:spPr>
          <a:xfrm>
            <a:off x="1134737" y="4454947"/>
            <a:ext cx="1641514" cy="461665"/>
          </a:xfrm>
          <a:prstGeom prst="rect">
            <a:avLst/>
          </a:prstGeom>
          <a:noFill/>
        </p:spPr>
        <p:txBody>
          <a:bodyPr wrap="square" rtlCol="0">
            <a:spAutoFit/>
          </a:bodyPr>
          <a:lstStyle/>
          <a:p>
            <a:r>
              <a:rPr lang="en-US" sz="2400" b="1" dirty="0"/>
              <a:t>(6-8.9)</a:t>
            </a:r>
          </a:p>
        </p:txBody>
      </p:sp>
      <p:sp>
        <p:nvSpPr>
          <p:cNvPr id="11" name="TextBox 10">
            <a:extLst>
              <a:ext uri="{FF2B5EF4-FFF2-40B4-BE49-F238E27FC236}">
                <a16:creationId xmlns:a16="http://schemas.microsoft.com/office/drawing/2014/main" id="{01885063-E93E-4D03-9C80-7A98C4C7C6B2}"/>
              </a:ext>
            </a:extLst>
          </p:cNvPr>
          <p:cNvSpPr txBox="1"/>
          <p:nvPr/>
        </p:nvSpPr>
        <p:spPr>
          <a:xfrm>
            <a:off x="1134737" y="5140326"/>
            <a:ext cx="1641514" cy="461665"/>
          </a:xfrm>
          <a:prstGeom prst="rect">
            <a:avLst/>
          </a:prstGeom>
          <a:noFill/>
        </p:spPr>
        <p:txBody>
          <a:bodyPr wrap="square" rtlCol="0">
            <a:spAutoFit/>
          </a:bodyPr>
          <a:lstStyle/>
          <a:p>
            <a:r>
              <a:rPr lang="en-US" sz="2400" b="1" dirty="0"/>
              <a:t>(9-12.9)</a:t>
            </a:r>
          </a:p>
        </p:txBody>
      </p:sp>
      <p:sp>
        <p:nvSpPr>
          <p:cNvPr id="12" name="TextBox 11">
            <a:extLst>
              <a:ext uri="{FF2B5EF4-FFF2-40B4-BE49-F238E27FC236}">
                <a16:creationId xmlns:a16="http://schemas.microsoft.com/office/drawing/2014/main" id="{5789380D-2F88-4A5C-BAC4-5DF7D4FD0E03}"/>
              </a:ext>
            </a:extLst>
          </p:cNvPr>
          <p:cNvSpPr txBox="1"/>
          <p:nvPr/>
        </p:nvSpPr>
        <p:spPr>
          <a:xfrm>
            <a:off x="1134737" y="5837736"/>
            <a:ext cx="1641514" cy="461665"/>
          </a:xfrm>
          <a:prstGeom prst="rect">
            <a:avLst/>
          </a:prstGeom>
          <a:noFill/>
        </p:spPr>
        <p:txBody>
          <a:bodyPr wrap="square" rtlCol="0">
            <a:spAutoFit/>
          </a:bodyPr>
          <a:lstStyle/>
          <a:p>
            <a:r>
              <a:rPr lang="en-US" sz="2400" b="1" dirty="0"/>
              <a:t>(9-12.9)</a:t>
            </a:r>
          </a:p>
        </p:txBody>
      </p:sp>
    </p:spTree>
    <p:extLst>
      <p:ext uri="{BB962C8B-B14F-4D97-AF65-F5344CB8AC3E}">
        <p14:creationId xmlns:p14="http://schemas.microsoft.com/office/powerpoint/2010/main" val="342738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4416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2AAA-34A8-4970-AD94-BDB20627BB73}"/>
              </a:ext>
            </a:extLst>
          </p:cNvPr>
          <p:cNvSpPr>
            <a:spLocks noGrp="1"/>
          </p:cNvSpPr>
          <p:nvPr>
            <p:ph type="title"/>
          </p:nvPr>
        </p:nvSpPr>
        <p:spPr>
          <a:xfrm>
            <a:off x="892511" y="444066"/>
            <a:ext cx="10175199" cy="706964"/>
          </a:xfrm>
        </p:spPr>
        <p:txBody>
          <a:bodyPr/>
          <a:lstStyle/>
          <a:p>
            <a:r>
              <a:rPr lang="en-US" b="1" dirty="0"/>
              <a:t>TABE 11&amp;12 Word Count and Average Lexile</a:t>
            </a:r>
          </a:p>
        </p:txBody>
      </p:sp>
      <p:sp>
        <p:nvSpPr>
          <p:cNvPr id="3" name="Text Placeholder 2">
            <a:extLst>
              <a:ext uri="{FF2B5EF4-FFF2-40B4-BE49-F238E27FC236}">
                <a16:creationId xmlns:a16="http://schemas.microsoft.com/office/drawing/2014/main" id="{971787A1-51E7-4232-930D-F5730707F2C9}"/>
              </a:ext>
            </a:extLst>
          </p:cNvPr>
          <p:cNvSpPr>
            <a:spLocks noGrp="1"/>
          </p:cNvSpPr>
          <p:nvPr>
            <p:ph type="body" idx="1"/>
          </p:nvPr>
        </p:nvSpPr>
        <p:spPr/>
        <p:txBody>
          <a:bodyPr/>
          <a:lstStyle/>
          <a:p>
            <a:endParaRPr lang="en-US"/>
          </a:p>
        </p:txBody>
      </p:sp>
      <p:pic>
        <p:nvPicPr>
          <p:cNvPr id="8" name="Content Placeholder 3">
            <a:extLst>
              <a:ext uri="{FF2B5EF4-FFF2-40B4-BE49-F238E27FC236}">
                <a16:creationId xmlns:a16="http://schemas.microsoft.com/office/drawing/2014/main" id="{8E398423-4E2D-4C92-8831-B55D8F2D13B4}"/>
              </a:ext>
            </a:extLst>
          </p:cNvPr>
          <p:cNvPicPr>
            <a:picLocks noGrp="1"/>
          </p:cNvPicPr>
          <p:nvPr>
            <p:ph sz="half" idx="2"/>
          </p:nvPr>
        </p:nvPicPr>
        <p:blipFill>
          <a:blip r:embed="rId2"/>
          <a:stretch>
            <a:fillRect/>
          </a:stretch>
        </p:blipFill>
        <p:spPr bwMode="auto">
          <a:xfrm>
            <a:off x="329610" y="1435396"/>
            <a:ext cx="6123742" cy="5165102"/>
          </a:xfrm>
          <a:prstGeom prst="rect">
            <a:avLst/>
          </a:prstGeom>
          <a:noFill/>
          <a:ln w="9525">
            <a:noFill/>
            <a:miter lim="800000"/>
            <a:headEnd/>
            <a:tailEnd/>
          </a:ln>
          <a:effectLst/>
        </p:spPr>
      </p:pic>
      <p:graphicFrame>
        <p:nvGraphicFramePr>
          <p:cNvPr id="9" name="Content Placeholder 8">
            <a:extLst>
              <a:ext uri="{FF2B5EF4-FFF2-40B4-BE49-F238E27FC236}">
                <a16:creationId xmlns:a16="http://schemas.microsoft.com/office/drawing/2014/main" id="{5C8A22DE-A825-4A90-A921-D6FE1A5AB785}"/>
              </a:ext>
            </a:extLst>
          </p:cNvPr>
          <p:cNvGraphicFramePr>
            <a:graphicFrameLocks noGrp="1"/>
          </p:cNvGraphicFramePr>
          <p:nvPr>
            <p:ph sz="quarter" idx="4"/>
            <p:extLst>
              <p:ext uri="{D42A27DB-BD31-4B8C-83A1-F6EECF244321}">
                <p14:modId xmlns:p14="http://schemas.microsoft.com/office/powerpoint/2010/main" val="3310565984"/>
              </p:ext>
            </p:extLst>
          </p:nvPr>
        </p:nvGraphicFramePr>
        <p:xfrm>
          <a:off x="6869954" y="1318437"/>
          <a:ext cx="4602576" cy="5427768"/>
        </p:xfrm>
        <a:graphic>
          <a:graphicData uri="http://schemas.openxmlformats.org/drawingml/2006/table">
            <a:tbl>
              <a:tblPr firstRow="1" bandRow="1">
                <a:tableStyleId>{5C22544A-7EE6-4342-B048-85BDC9FD1C3A}</a:tableStyleId>
              </a:tblPr>
              <a:tblGrid>
                <a:gridCol w="1447488">
                  <a:extLst>
                    <a:ext uri="{9D8B030D-6E8A-4147-A177-3AD203B41FA5}">
                      <a16:colId xmlns:a16="http://schemas.microsoft.com/office/drawing/2014/main" val="3949696203"/>
                    </a:ext>
                  </a:extLst>
                </a:gridCol>
                <a:gridCol w="3155088">
                  <a:extLst>
                    <a:ext uri="{9D8B030D-6E8A-4147-A177-3AD203B41FA5}">
                      <a16:colId xmlns:a16="http://schemas.microsoft.com/office/drawing/2014/main" val="2091016404"/>
                    </a:ext>
                  </a:extLst>
                </a:gridCol>
              </a:tblGrid>
              <a:tr h="452314">
                <a:tc>
                  <a:txBody>
                    <a:bodyPr/>
                    <a:lstStyle/>
                    <a:p>
                      <a:pPr marL="0" marR="0">
                        <a:spcBef>
                          <a:spcPts val="0"/>
                        </a:spcBef>
                        <a:spcAft>
                          <a:spcPts val="0"/>
                        </a:spcAft>
                      </a:pPr>
                      <a:r>
                        <a:rPr lang="en-US" sz="2200" b="1" kern="1200" dirty="0">
                          <a:effectLst/>
                        </a:rPr>
                        <a:t>Grade</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200" b="1" kern="1200" dirty="0">
                          <a:effectLst/>
                        </a:rPr>
                        <a:t>Lexile Range</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2108459508"/>
                  </a:ext>
                </a:extLst>
              </a:tr>
              <a:tr h="452314">
                <a:tc>
                  <a:txBody>
                    <a:bodyPr/>
                    <a:lstStyle/>
                    <a:p>
                      <a:pPr marL="0" marR="0">
                        <a:spcBef>
                          <a:spcPts val="0"/>
                        </a:spcBef>
                        <a:spcAft>
                          <a:spcPts val="0"/>
                        </a:spcAft>
                      </a:pPr>
                      <a:r>
                        <a:rPr lang="en-US" sz="2400" b="1" kern="1200" dirty="0">
                          <a:effectLst/>
                        </a:rPr>
                        <a:t>1</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Up to 400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2725368110"/>
                  </a:ext>
                </a:extLst>
              </a:tr>
              <a:tr h="452314">
                <a:tc>
                  <a:txBody>
                    <a:bodyPr/>
                    <a:lstStyle/>
                    <a:p>
                      <a:pPr marL="0" marR="0">
                        <a:spcBef>
                          <a:spcPts val="0"/>
                        </a:spcBef>
                        <a:spcAft>
                          <a:spcPts val="0"/>
                        </a:spcAft>
                      </a:pPr>
                      <a:r>
                        <a:rPr lang="en-US" sz="2400" b="1" kern="1200">
                          <a:effectLst/>
                        </a:rPr>
                        <a:t>2</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140 L to 500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616185038"/>
                  </a:ext>
                </a:extLst>
              </a:tr>
              <a:tr h="452314">
                <a:tc>
                  <a:txBody>
                    <a:bodyPr/>
                    <a:lstStyle/>
                    <a:p>
                      <a:pPr marL="0" marR="0">
                        <a:spcBef>
                          <a:spcPts val="0"/>
                        </a:spcBef>
                        <a:spcAft>
                          <a:spcPts val="0"/>
                        </a:spcAft>
                      </a:pPr>
                      <a:r>
                        <a:rPr lang="en-US" sz="2400" b="1" kern="1200">
                          <a:effectLst/>
                        </a:rPr>
                        <a:t>3</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330 L to 700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3110599585"/>
                  </a:ext>
                </a:extLst>
              </a:tr>
              <a:tr h="452314">
                <a:tc>
                  <a:txBody>
                    <a:bodyPr/>
                    <a:lstStyle/>
                    <a:p>
                      <a:pPr marL="0" marR="0">
                        <a:spcBef>
                          <a:spcPts val="0"/>
                        </a:spcBef>
                        <a:spcAft>
                          <a:spcPts val="0"/>
                        </a:spcAft>
                      </a:pPr>
                      <a:r>
                        <a:rPr lang="en-US" sz="2400" b="1" kern="1200">
                          <a:effectLst/>
                        </a:rPr>
                        <a:t>4</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445 L to 850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245847345"/>
                  </a:ext>
                </a:extLst>
              </a:tr>
              <a:tr h="452314">
                <a:tc>
                  <a:txBody>
                    <a:bodyPr/>
                    <a:lstStyle/>
                    <a:p>
                      <a:pPr marL="0" marR="0">
                        <a:spcBef>
                          <a:spcPts val="0"/>
                        </a:spcBef>
                        <a:spcAft>
                          <a:spcPts val="0"/>
                        </a:spcAft>
                      </a:pPr>
                      <a:r>
                        <a:rPr lang="en-US" sz="2400" b="1" kern="1200">
                          <a:effectLst/>
                        </a:rPr>
                        <a:t>5</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565 L to 950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3881819925"/>
                  </a:ext>
                </a:extLst>
              </a:tr>
              <a:tr h="452314">
                <a:tc>
                  <a:txBody>
                    <a:bodyPr/>
                    <a:lstStyle/>
                    <a:p>
                      <a:pPr marL="0" marR="0">
                        <a:spcBef>
                          <a:spcPts val="0"/>
                        </a:spcBef>
                        <a:spcAft>
                          <a:spcPts val="0"/>
                        </a:spcAft>
                      </a:pPr>
                      <a:r>
                        <a:rPr lang="en-US" sz="2400" b="1" kern="1200">
                          <a:effectLst/>
                        </a:rPr>
                        <a:t>6</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665 L to 1050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4189571574"/>
                  </a:ext>
                </a:extLst>
              </a:tr>
              <a:tr h="452314">
                <a:tc>
                  <a:txBody>
                    <a:bodyPr/>
                    <a:lstStyle/>
                    <a:p>
                      <a:pPr marL="0" marR="0">
                        <a:spcBef>
                          <a:spcPts val="0"/>
                        </a:spcBef>
                        <a:spcAft>
                          <a:spcPts val="0"/>
                        </a:spcAft>
                      </a:pPr>
                      <a:r>
                        <a:rPr lang="en-US" sz="2400" b="1" kern="1200">
                          <a:effectLst/>
                        </a:rPr>
                        <a:t>7</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735 L to 1075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1805812695"/>
                  </a:ext>
                </a:extLst>
              </a:tr>
              <a:tr h="452314">
                <a:tc>
                  <a:txBody>
                    <a:bodyPr/>
                    <a:lstStyle/>
                    <a:p>
                      <a:pPr marL="0" marR="0">
                        <a:spcBef>
                          <a:spcPts val="0"/>
                        </a:spcBef>
                        <a:spcAft>
                          <a:spcPts val="0"/>
                        </a:spcAft>
                      </a:pPr>
                      <a:r>
                        <a:rPr lang="en-US" sz="2400" b="1" kern="1200">
                          <a:effectLst/>
                        </a:rPr>
                        <a:t>8</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805 L to 1100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4233613888"/>
                  </a:ext>
                </a:extLst>
              </a:tr>
              <a:tr h="452314">
                <a:tc>
                  <a:txBody>
                    <a:bodyPr/>
                    <a:lstStyle/>
                    <a:p>
                      <a:pPr marL="0" marR="0">
                        <a:spcBef>
                          <a:spcPts val="0"/>
                        </a:spcBef>
                        <a:spcAft>
                          <a:spcPts val="0"/>
                        </a:spcAft>
                      </a:pPr>
                      <a:r>
                        <a:rPr lang="en-US" sz="2400" b="1" kern="1200">
                          <a:effectLst/>
                        </a:rPr>
                        <a:t>9</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855 L to 1165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2779657404"/>
                  </a:ext>
                </a:extLst>
              </a:tr>
              <a:tr h="452314">
                <a:tc>
                  <a:txBody>
                    <a:bodyPr/>
                    <a:lstStyle/>
                    <a:p>
                      <a:pPr marL="0" marR="0">
                        <a:spcBef>
                          <a:spcPts val="0"/>
                        </a:spcBef>
                        <a:spcAft>
                          <a:spcPts val="0"/>
                        </a:spcAft>
                      </a:pPr>
                      <a:r>
                        <a:rPr lang="en-US" sz="2400" b="1" kern="1200">
                          <a:effectLst/>
                        </a:rPr>
                        <a:t>10</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905 L to 1200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3525694301"/>
                  </a:ext>
                </a:extLst>
              </a:tr>
              <a:tr h="452314">
                <a:tc>
                  <a:txBody>
                    <a:bodyPr/>
                    <a:lstStyle/>
                    <a:p>
                      <a:pPr marL="0" marR="0">
                        <a:spcBef>
                          <a:spcPts val="0"/>
                        </a:spcBef>
                        <a:spcAft>
                          <a:spcPts val="0"/>
                        </a:spcAft>
                      </a:pPr>
                      <a:r>
                        <a:rPr lang="en-US" sz="2400" b="1" kern="1200">
                          <a:effectLst/>
                        </a:rPr>
                        <a:t>11&amp;12</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tc>
                  <a:txBody>
                    <a:bodyPr/>
                    <a:lstStyle/>
                    <a:p>
                      <a:pPr marL="0" marR="0">
                        <a:spcBef>
                          <a:spcPts val="0"/>
                        </a:spcBef>
                        <a:spcAft>
                          <a:spcPts val="0"/>
                        </a:spcAft>
                      </a:pPr>
                      <a:r>
                        <a:rPr lang="en-US" sz="2400" b="1" kern="1200" dirty="0">
                          <a:effectLst/>
                        </a:rPr>
                        <a:t>840 L to 1300 L</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1001" marR="71001" marT="35500" marB="35500"/>
                </a:tc>
                <a:extLst>
                  <a:ext uri="{0D108BD9-81ED-4DB2-BD59-A6C34878D82A}">
                    <a16:rowId xmlns:a16="http://schemas.microsoft.com/office/drawing/2014/main" val="1764970518"/>
                  </a:ext>
                </a:extLst>
              </a:tr>
            </a:tbl>
          </a:graphicData>
        </a:graphic>
      </p:graphicFrame>
      <p:sp>
        <p:nvSpPr>
          <p:cNvPr id="7" name="Slide Number Placeholder 6">
            <a:extLst>
              <a:ext uri="{FF2B5EF4-FFF2-40B4-BE49-F238E27FC236}">
                <a16:creationId xmlns:a16="http://schemas.microsoft.com/office/drawing/2014/main" id="{7BBD3958-D1CB-4010-AF58-0547C29AC17C}"/>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283219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A6F7115-1E20-4BC7-92A7-4BDDCCE8CB57}"/>
              </a:ext>
            </a:extLst>
          </p:cNvPr>
          <p:cNvPicPr>
            <a:picLocks noGrp="1" noChangeAspect="1"/>
          </p:cNvPicPr>
          <p:nvPr>
            <p:ph sz="quarter" idx="13"/>
          </p:nvPr>
        </p:nvPicPr>
        <p:blipFill>
          <a:blip r:embed="rId2"/>
          <a:stretch>
            <a:fillRect/>
          </a:stretch>
        </p:blipFill>
        <p:spPr>
          <a:xfrm>
            <a:off x="1" y="0"/>
            <a:ext cx="12237996" cy="6885567"/>
          </a:xfrm>
          <a:prstGeom prst="rect">
            <a:avLst/>
          </a:prstGeom>
        </p:spPr>
      </p:pic>
      <p:sp>
        <p:nvSpPr>
          <p:cNvPr id="8" name="TextBox 7">
            <a:extLst>
              <a:ext uri="{FF2B5EF4-FFF2-40B4-BE49-F238E27FC236}">
                <a16:creationId xmlns:a16="http://schemas.microsoft.com/office/drawing/2014/main" id="{1235EBDC-B662-444D-93C3-94A65A5BE99B}"/>
              </a:ext>
            </a:extLst>
          </p:cNvPr>
          <p:cNvSpPr txBox="1"/>
          <p:nvPr/>
        </p:nvSpPr>
        <p:spPr>
          <a:xfrm>
            <a:off x="1088597" y="1336955"/>
            <a:ext cx="2403659" cy="1938992"/>
          </a:xfrm>
          <a:prstGeom prst="rect">
            <a:avLst/>
          </a:prstGeom>
          <a:noFill/>
        </p:spPr>
        <p:txBody>
          <a:bodyPr wrap="square" rtlCol="0">
            <a:spAutoFit/>
          </a:bodyPr>
          <a:lstStyle/>
          <a:p>
            <a:r>
              <a:rPr lang="en-US" sz="4000" b="1" dirty="0">
                <a:solidFill>
                  <a:schemeClr val="accent1">
                    <a:lumMod val="50000"/>
                  </a:schemeClr>
                </a:solidFill>
              </a:rPr>
              <a:t>Blueprint Level D - Reading</a:t>
            </a:r>
          </a:p>
        </p:txBody>
      </p:sp>
      <p:pic>
        <p:nvPicPr>
          <p:cNvPr id="3" name="Picture 2">
            <a:extLst>
              <a:ext uri="{FF2B5EF4-FFF2-40B4-BE49-F238E27FC236}">
                <a16:creationId xmlns:a16="http://schemas.microsoft.com/office/drawing/2014/main" id="{36A2775E-7F42-4821-BE50-65B0D9C34C56}"/>
              </a:ext>
            </a:extLst>
          </p:cNvPr>
          <p:cNvPicPr>
            <a:picLocks noChangeAspect="1"/>
          </p:cNvPicPr>
          <p:nvPr/>
        </p:nvPicPr>
        <p:blipFill>
          <a:blip r:embed="rId3"/>
          <a:stretch>
            <a:fillRect/>
          </a:stretch>
        </p:blipFill>
        <p:spPr>
          <a:xfrm>
            <a:off x="3624720" y="39756"/>
            <a:ext cx="6146728" cy="6472383"/>
          </a:xfrm>
          <a:prstGeom prst="rect">
            <a:avLst/>
          </a:prstGeom>
        </p:spPr>
      </p:pic>
      <p:sp>
        <p:nvSpPr>
          <p:cNvPr id="4" name="TextBox 3">
            <a:extLst>
              <a:ext uri="{FF2B5EF4-FFF2-40B4-BE49-F238E27FC236}">
                <a16:creationId xmlns:a16="http://schemas.microsoft.com/office/drawing/2014/main" id="{2EFAE8DD-5F33-4A6F-8034-FF799198692F}"/>
              </a:ext>
            </a:extLst>
          </p:cNvPr>
          <p:cNvSpPr txBox="1"/>
          <p:nvPr/>
        </p:nvSpPr>
        <p:spPr>
          <a:xfrm>
            <a:off x="8321074" y="1870570"/>
            <a:ext cx="3746500" cy="923330"/>
          </a:xfrm>
          <a:prstGeom prst="rect">
            <a:avLst/>
          </a:prstGeom>
          <a:solidFill>
            <a:schemeClr val="tx2">
              <a:lumMod val="75000"/>
            </a:schemeClr>
          </a:solidFill>
        </p:spPr>
        <p:txBody>
          <a:bodyPr wrap="square" rtlCol="0">
            <a:spAutoFit/>
          </a:bodyPr>
          <a:lstStyle/>
          <a:p>
            <a:pPr marL="285750" indent="-285750">
              <a:buFont typeface="Arial" panose="020B0604020202020204" pitchFamily="34" charset="0"/>
              <a:buChar char="•"/>
            </a:pPr>
            <a:r>
              <a:rPr lang="en-US" dirty="0">
                <a:solidFill>
                  <a:schemeClr val="bg1"/>
                </a:solidFill>
              </a:rPr>
              <a:t>Cite specific textual evidence to support analysis of primary and secondary sources </a:t>
            </a:r>
            <a:r>
              <a:rPr lang="en-US" b="1" dirty="0">
                <a:solidFill>
                  <a:schemeClr val="bg1"/>
                </a:solidFill>
              </a:rPr>
              <a:t>(CCR Anchor 1)</a:t>
            </a:r>
          </a:p>
        </p:txBody>
      </p:sp>
      <p:sp>
        <p:nvSpPr>
          <p:cNvPr id="14" name="TextBox 13">
            <a:extLst>
              <a:ext uri="{FF2B5EF4-FFF2-40B4-BE49-F238E27FC236}">
                <a16:creationId xmlns:a16="http://schemas.microsoft.com/office/drawing/2014/main" id="{D17FC0B3-97A1-4FD2-981E-F01D918C80A2}"/>
              </a:ext>
            </a:extLst>
          </p:cNvPr>
          <p:cNvSpPr txBox="1"/>
          <p:nvPr/>
        </p:nvSpPr>
        <p:spPr>
          <a:xfrm>
            <a:off x="8321074" y="2925236"/>
            <a:ext cx="3746500" cy="1754326"/>
          </a:xfrm>
          <a:prstGeom prst="rect">
            <a:avLst/>
          </a:prstGeom>
          <a:solidFill>
            <a:schemeClr val="tx2">
              <a:lumMod val="75000"/>
            </a:schemeClr>
          </a:solidFill>
        </p:spPr>
        <p:txBody>
          <a:bodyPr wrap="square" rtlCol="0">
            <a:spAutoFit/>
          </a:bodyPr>
          <a:lstStyle/>
          <a:p>
            <a:pPr marL="285750" indent="-285750">
              <a:buFont typeface="Arial" panose="020B0604020202020204" pitchFamily="34" charset="0"/>
              <a:buChar char="•"/>
            </a:pPr>
            <a:r>
              <a:rPr lang="en-US" dirty="0">
                <a:solidFill>
                  <a:schemeClr val="bg1"/>
                </a:solidFill>
              </a:rPr>
              <a:t>Determine a central idea of a text and how it is conveyed through particular details: provide a summary of the text distinct from personal opinions or judgments. </a:t>
            </a:r>
            <a:r>
              <a:rPr lang="en-US" b="1" dirty="0">
                <a:solidFill>
                  <a:schemeClr val="bg1"/>
                </a:solidFill>
              </a:rPr>
              <a:t>(CCR Anchor 2)</a:t>
            </a:r>
          </a:p>
        </p:txBody>
      </p:sp>
      <p:cxnSp>
        <p:nvCxnSpPr>
          <p:cNvPr id="16" name="Straight Arrow Connector 15">
            <a:extLst>
              <a:ext uri="{FF2B5EF4-FFF2-40B4-BE49-F238E27FC236}">
                <a16:creationId xmlns:a16="http://schemas.microsoft.com/office/drawing/2014/main" id="{3E725C42-32F4-4E39-9037-835C42B80368}"/>
              </a:ext>
            </a:extLst>
          </p:cNvPr>
          <p:cNvCxnSpPr>
            <a:cxnSpLocks/>
          </p:cNvCxnSpPr>
          <p:nvPr/>
        </p:nvCxnSpPr>
        <p:spPr>
          <a:xfrm flipV="1">
            <a:off x="5137150" y="2345714"/>
            <a:ext cx="3340100" cy="20966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897C458-C616-4729-9559-17542D84267B}"/>
              </a:ext>
            </a:extLst>
          </p:cNvPr>
          <p:cNvCxnSpPr>
            <a:cxnSpLocks/>
          </p:cNvCxnSpPr>
          <p:nvPr/>
        </p:nvCxnSpPr>
        <p:spPr>
          <a:xfrm flipV="1">
            <a:off x="4857750" y="3606800"/>
            <a:ext cx="3663950" cy="14287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FAE8DD-5F33-4A6F-8034-FF799198692F}"/>
              </a:ext>
            </a:extLst>
          </p:cNvPr>
          <p:cNvSpPr txBox="1"/>
          <p:nvPr/>
        </p:nvSpPr>
        <p:spPr>
          <a:xfrm>
            <a:off x="8321074" y="4810898"/>
            <a:ext cx="3746500" cy="1200329"/>
          </a:xfrm>
          <a:prstGeom prst="rect">
            <a:avLst/>
          </a:prstGeom>
          <a:solidFill>
            <a:schemeClr val="tx2">
              <a:lumMod val="75000"/>
            </a:schemeClr>
          </a:solidFill>
        </p:spPr>
        <p:txBody>
          <a:bodyPr wrap="square" rtlCol="0">
            <a:spAutoFit/>
          </a:bodyPr>
          <a:lstStyle/>
          <a:p>
            <a:pPr marL="285750" indent="-285750">
              <a:buFont typeface="Arial" panose="020B0604020202020204" pitchFamily="34" charset="0"/>
              <a:buChar char="•"/>
            </a:pPr>
            <a:r>
              <a:rPr lang="en-US" dirty="0">
                <a:solidFill>
                  <a:schemeClr val="bg1"/>
                </a:solidFill>
              </a:rPr>
              <a:t>Analyze how a text makes connections among and distinctions between individuals, ideas, or events. </a:t>
            </a:r>
            <a:r>
              <a:rPr lang="en-US" b="1" dirty="0">
                <a:solidFill>
                  <a:schemeClr val="bg1"/>
                </a:solidFill>
              </a:rPr>
              <a:t>(CCR Anchor 3)</a:t>
            </a:r>
          </a:p>
        </p:txBody>
      </p:sp>
      <p:cxnSp>
        <p:nvCxnSpPr>
          <p:cNvPr id="10" name="Straight Arrow Connector 9">
            <a:extLst>
              <a:ext uri="{FF2B5EF4-FFF2-40B4-BE49-F238E27FC236}">
                <a16:creationId xmlns:a16="http://schemas.microsoft.com/office/drawing/2014/main" id="{4897C458-C616-4729-9559-17542D84267B}"/>
              </a:ext>
            </a:extLst>
          </p:cNvPr>
          <p:cNvCxnSpPr>
            <a:cxnSpLocks/>
          </p:cNvCxnSpPr>
          <p:nvPr/>
        </p:nvCxnSpPr>
        <p:spPr>
          <a:xfrm flipV="1">
            <a:off x="5084956" y="5170262"/>
            <a:ext cx="3461244" cy="4722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07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32304-5D4C-4B43-9CEA-DE1DFB0D62D1}"/>
              </a:ext>
            </a:extLst>
          </p:cNvPr>
          <p:cNvSpPr>
            <a:spLocks noGrp="1"/>
          </p:cNvSpPr>
          <p:nvPr>
            <p:ph type="title"/>
          </p:nvPr>
        </p:nvSpPr>
        <p:spPr>
          <a:xfrm>
            <a:off x="913775" y="72341"/>
            <a:ext cx="10364451" cy="1596177"/>
          </a:xfrm>
        </p:spPr>
        <p:txBody>
          <a:bodyPr/>
          <a:lstStyle/>
          <a:p>
            <a:r>
              <a:rPr lang="en-US" sz="4000" b="1" dirty="0"/>
              <a:t>Preparing for Testing – TABE 11&amp;12</a:t>
            </a:r>
          </a:p>
        </p:txBody>
      </p:sp>
      <p:sp>
        <p:nvSpPr>
          <p:cNvPr id="3" name="Content Placeholder 2">
            <a:extLst>
              <a:ext uri="{FF2B5EF4-FFF2-40B4-BE49-F238E27FC236}">
                <a16:creationId xmlns:a16="http://schemas.microsoft.com/office/drawing/2014/main" id="{6F757C76-960A-44C2-BF57-63E5F12C5487}"/>
              </a:ext>
            </a:extLst>
          </p:cNvPr>
          <p:cNvSpPr>
            <a:spLocks noGrp="1"/>
          </p:cNvSpPr>
          <p:nvPr>
            <p:ph sz="half" idx="1"/>
          </p:nvPr>
        </p:nvSpPr>
        <p:spPr>
          <a:xfrm>
            <a:off x="683447" y="1503486"/>
            <a:ext cx="5412553" cy="3697014"/>
          </a:xfrm>
        </p:spPr>
        <p:txBody>
          <a:bodyPr>
            <a:normAutofit fontScale="92500" lnSpcReduction="10000"/>
          </a:bodyPr>
          <a:lstStyle/>
          <a:p>
            <a:r>
              <a:rPr lang="en-US" sz="2800" b="1" dirty="0"/>
              <a:t>Each Examiner needs:</a:t>
            </a:r>
          </a:p>
          <a:p>
            <a:pPr lvl="1"/>
            <a:r>
              <a:rPr lang="en-US" sz="2400" dirty="0"/>
              <a:t>Test Directions</a:t>
            </a:r>
          </a:p>
          <a:p>
            <a:pPr lvl="1"/>
            <a:r>
              <a:rPr lang="en-US" sz="2400" dirty="0"/>
              <a:t>TABE test book</a:t>
            </a:r>
          </a:p>
          <a:p>
            <a:pPr lvl="1"/>
            <a:r>
              <a:rPr lang="en-US" sz="2400" dirty="0"/>
              <a:t>Answer Key</a:t>
            </a:r>
          </a:p>
          <a:p>
            <a:r>
              <a:rPr lang="en-US" sz="2800" b="1" dirty="0"/>
              <a:t>Each Examinee needs:</a:t>
            </a:r>
          </a:p>
          <a:p>
            <a:pPr lvl="1"/>
            <a:r>
              <a:rPr lang="en-US" sz="2400" dirty="0"/>
              <a:t>TABE test book</a:t>
            </a:r>
          </a:p>
          <a:p>
            <a:pPr lvl="1"/>
            <a:r>
              <a:rPr lang="en-US" sz="2400" dirty="0"/>
              <a:t>Answer document</a:t>
            </a:r>
          </a:p>
          <a:p>
            <a:endParaRPr lang="en-US" dirty="0"/>
          </a:p>
        </p:txBody>
      </p:sp>
      <p:sp>
        <p:nvSpPr>
          <p:cNvPr id="5" name="Content Placeholder 4">
            <a:extLst>
              <a:ext uri="{FF2B5EF4-FFF2-40B4-BE49-F238E27FC236}">
                <a16:creationId xmlns:a16="http://schemas.microsoft.com/office/drawing/2014/main" id="{B68B0A99-EA33-4BD1-8C5B-6A351F9CB161}"/>
              </a:ext>
            </a:extLst>
          </p:cNvPr>
          <p:cNvSpPr>
            <a:spLocks noGrp="1"/>
          </p:cNvSpPr>
          <p:nvPr>
            <p:ph sz="half" idx="2"/>
          </p:nvPr>
        </p:nvSpPr>
        <p:spPr>
          <a:xfrm>
            <a:off x="5884655" y="1503486"/>
            <a:ext cx="5604916" cy="4340772"/>
          </a:xfrm>
        </p:spPr>
        <p:txBody>
          <a:bodyPr>
            <a:normAutofit fontScale="92500" lnSpcReduction="10000"/>
          </a:bodyPr>
          <a:lstStyle/>
          <a:p>
            <a:r>
              <a:rPr lang="en-US" sz="2800" b="1" dirty="0"/>
              <a:t>Additional Materials needed for each examinee:</a:t>
            </a:r>
          </a:p>
          <a:p>
            <a:pPr lvl="1"/>
            <a:r>
              <a:rPr lang="en-US" sz="2400" dirty="0"/>
              <a:t>Pencils</a:t>
            </a:r>
          </a:p>
          <a:p>
            <a:pPr lvl="1"/>
            <a:r>
              <a:rPr lang="en-US" sz="2400" dirty="0"/>
              <a:t>Scratch paper for Math</a:t>
            </a:r>
          </a:p>
          <a:p>
            <a:pPr lvl="1"/>
            <a:r>
              <a:rPr lang="en-US" sz="2400" b="1" dirty="0"/>
              <a:t>Protractor for Math, Level M only</a:t>
            </a:r>
          </a:p>
          <a:p>
            <a:pPr lvl="1"/>
            <a:r>
              <a:rPr lang="en-US" sz="2400" b="1" dirty="0"/>
              <a:t>Basic 4-function calculator for Math – Part 2 Level M only</a:t>
            </a:r>
          </a:p>
          <a:p>
            <a:pPr lvl="1"/>
            <a:r>
              <a:rPr lang="en-US" sz="2400" b="1" dirty="0"/>
              <a:t>Scientific calculator for Math – Part 2 Levels D and A only</a:t>
            </a:r>
          </a:p>
        </p:txBody>
      </p:sp>
      <p:sp>
        <p:nvSpPr>
          <p:cNvPr id="4" name="Slide Number Placeholder 3">
            <a:extLst>
              <a:ext uri="{FF2B5EF4-FFF2-40B4-BE49-F238E27FC236}">
                <a16:creationId xmlns:a16="http://schemas.microsoft.com/office/drawing/2014/main" id="{369B80CF-1EA3-4044-904A-D887254F10FE}"/>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2955886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Content Placeholder 3"/>
          <p:cNvPicPr>
            <a:picLocks noChangeAspect="1"/>
          </p:cNvPicPr>
          <p:nvPr/>
        </p:nvPicPr>
        <p:blipFill>
          <a:blip r:embed="rId3"/>
          <a:stretch>
            <a:fillRect/>
          </a:stretch>
        </p:blipFill>
        <p:spPr>
          <a:xfrm>
            <a:off x="0" y="-170481"/>
            <a:ext cx="12192001" cy="7206712"/>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69532734"/>
              </p:ext>
            </p:extLst>
          </p:nvPr>
        </p:nvGraphicFramePr>
        <p:xfrm>
          <a:off x="3053165" y="1193364"/>
          <a:ext cx="5734373" cy="5393416"/>
        </p:xfrm>
        <a:graphic>
          <a:graphicData uri="http://schemas.openxmlformats.org/drawingml/2006/table">
            <a:tbl>
              <a:tblPr firstRow="1" firstCol="1" bandRow="1"/>
              <a:tblGrid>
                <a:gridCol w="902036">
                  <a:extLst>
                    <a:ext uri="{9D8B030D-6E8A-4147-A177-3AD203B41FA5}">
                      <a16:colId xmlns:a16="http://schemas.microsoft.com/office/drawing/2014/main" val="1751374471"/>
                    </a:ext>
                  </a:extLst>
                </a:gridCol>
                <a:gridCol w="1417486">
                  <a:extLst>
                    <a:ext uri="{9D8B030D-6E8A-4147-A177-3AD203B41FA5}">
                      <a16:colId xmlns:a16="http://schemas.microsoft.com/office/drawing/2014/main" val="2040812917"/>
                    </a:ext>
                  </a:extLst>
                </a:gridCol>
                <a:gridCol w="1739640">
                  <a:extLst>
                    <a:ext uri="{9D8B030D-6E8A-4147-A177-3AD203B41FA5}">
                      <a16:colId xmlns:a16="http://schemas.microsoft.com/office/drawing/2014/main" val="3022279305"/>
                    </a:ext>
                  </a:extLst>
                </a:gridCol>
                <a:gridCol w="1675211">
                  <a:extLst>
                    <a:ext uri="{9D8B030D-6E8A-4147-A177-3AD203B41FA5}">
                      <a16:colId xmlns:a16="http://schemas.microsoft.com/office/drawing/2014/main" val="299449149"/>
                    </a:ext>
                  </a:extLst>
                </a:gridCol>
              </a:tblGrid>
              <a:tr h="744402">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LEVEL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EBSR (Evidence-Based Selected Response)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TOTAL NUMBER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OF ITEMS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MAXIMUM AMOUNT OF TESTING TIME ALLOWED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581165371"/>
                  </a:ext>
                </a:extLst>
              </a:tr>
              <a:tr h="227552">
                <a:tc gridSpan="4">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Mathematics (Total for Calculator and Non-Calculator Sections)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2050623"/>
                  </a:ext>
                </a:extLst>
              </a:tr>
              <a:tr h="260086">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L</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40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75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7818108"/>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E</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40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75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6866380"/>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M</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40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75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3314643"/>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D</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40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75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194096"/>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A</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40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75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944380"/>
                  </a:ext>
                </a:extLst>
              </a:tr>
              <a:tr h="260086">
                <a:tc gridSpan="4">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**Reading (Total for Part 1 and Part 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1976183"/>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L</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47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95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5770525"/>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E</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3</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47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120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3197733"/>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M</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7</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47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120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527098"/>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D</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9</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47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120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098442"/>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A</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15</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47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120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2634899"/>
                  </a:ext>
                </a:extLst>
              </a:tr>
              <a:tr h="260086">
                <a:tc gridSpan="4">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Language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6213965"/>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L</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40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60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8931712"/>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E</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40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60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4397500"/>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M</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40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60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198151"/>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D</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40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60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903708"/>
                  </a:ext>
                </a:extLst>
              </a:tr>
              <a:tr h="260086">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A</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0</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40 items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60 minutes</a:t>
                      </a:r>
                    </a:p>
                  </a:txBody>
                  <a:tcPr marL="46759" marR="46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925578"/>
                  </a:ext>
                </a:extLst>
              </a:tr>
            </a:tbl>
          </a:graphicData>
        </a:graphic>
      </p:graphicFrame>
      <p:sp>
        <p:nvSpPr>
          <p:cNvPr id="13" name="TextBox 12"/>
          <p:cNvSpPr txBox="1"/>
          <p:nvPr/>
        </p:nvSpPr>
        <p:spPr>
          <a:xfrm>
            <a:off x="3392880" y="341518"/>
            <a:ext cx="6592529" cy="553998"/>
          </a:xfrm>
          <a:prstGeom prst="rect">
            <a:avLst/>
          </a:prstGeom>
          <a:solidFill>
            <a:schemeClr val="bg1"/>
          </a:solidFill>
        </p:spPr>
        <p:txBody>
          <a:bodyPr wrap="square" rtlCol="0">
            <a:spAutoFit/>
          </a:bodyPr>
          <a:lstStyle/>
          <a:p>
            <a:r>
              <a:rPr lang="en-US" sz="3000" b="1" dirty="0">
                <a:latin typeface="Times New Roman" panose="02020603050405020304" pitchFamily="18" charset="0"/>
                <a:cs typeface="Times New Roman" panose="02020603050405020304" pitchFamily="18" charset="0"/>
              </a:rPr>
              <a:t>Total Test Items and Time Allowed</a:t>
            </a:r>
          </a:p>
        </p:txBody>
      </p:sp>
    </p:spTree>
    <p:extLst>
      <p:ext uri="{BB962C8B-B14F-4D97-AF65-F5344CB8AC3E}">
        <p14:creationId xmlns:p14="http://schemas.microsoft.com/office/powerpoint/2010/main" val="2553401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593" y="0"/>
            <a:ext cx="12286593" cy="6858000"/>
          </a:xfrm>
          <a:prstGeom prst="rect">
            <a:avLst/>
          </a:prstGeom>
        </p:spPr>
      </p:pic>
      <p:pic>
        <p:nvPicPr>
          <p:cNvPr id="5" name="Content Placeholder 3"/>
          <p:cNvPicPr>
            <a:picLocks noGrp="1" noChangeAspect="1"/>
          </p:cNvPicPr>
          <p:nvPr>
            <p:ph idx="4294967295"/>
          </p:nvPr>
        </p:nvPicPr>
        <p:blipFill>
          <a:blip r:embed="rId3"/>
          <a:stretch>
            <a:fillRect/>
          </a:stretch>
        </p:blipFill>
        <p:spPr>
          <a:xfrm>
            <a:off x="851338" y="1420319"/>
            <a:ext cx="10783349" cy="4519595"/>
          </a:xfrm>
          <a:prstGeom prst="rect">
            <a:avLst/>
          </a:prstGeom>
        </p:spPr>
      </p:pic>
      <p:sp>
        <p:nvSpPr>
          <p:cNvPr id="6" name="TextBox 5"/>
          <p:cNvSpPr txBox="1"/>
          <p:nvPr/>
        </p:nvSpPr>
        <p:spPr>
          <a:xfrm>
            <a:off x="1574191" y="5854890"/>
            <a:ext cx="9063038" cy="646331"/>
          </a:xfrm>
          <a:prstGeom prst="rect">
            <a:avLst/>
          </a:prstGeom>
          <a:noFill/>
        </p:spPr>
        <p:txBody>
          <a:bodyPr wrap="square" rtlCol="0">
            <a:spAutoFit/>
          </a:bodyPr>
          <a:lstStyle/>
          <a:p>
            <a:r>
              <a:rPr lang="en-US" dirty="0"/>
              <a:t>**Maximum allowable testing times have been revised to reflect actual time needed to complete the assessments.</a:t>
            </a:r>
          </a:p>
        </p:txBody>
      </p:sp>
    </p:spTree>
    <p:extLst>
      <p:ext uri="{BB962C8B-B14F-4D97-AF65-F5344CB8AC3E}">
        <p14:creationId xmlns:p14="http://schemas.microsoft.com/office/powerpoint/2010/main" val="2950299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2"/>
          <a:stretch>
            <a:fillRect/>
          </a:stretch>
        </p:blipFill>
        <p:spPr>
          <a:xfrm>
            <a:off x="0" y="0"/>
            <a:ext cx="12192000" cy="6862794"/>
          </a:xfrm>
          <a:prstGeom prst="rect">
            <a:avLst/>
          </a:prstGeom>
        </p:spPr>
      </p:pic>
    </p:spTree>
    <p:extLst>
      <p:ext uri="{BB962C8B-B14F-4D97-AF65-F5344CB8AC3E}">
        <p14:creationId xmlns:p14="http://schemas.microsoft.com/office/powerpoint/2010/main" val="2758549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B4032-D59B-4B7D-A8F6-E7DFDA80C210}"/>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19EEB3F-8E11-479C-838C-3C8190B31410}"/>
              </a:ext>
            </a:extLst>
          </p:cNvPr>
          <p:cNvSpPr>
            <a:spLocks noGrp="1"/>
          </p:cNvSpPr>
          <p:nvPr>
            <p:ph sz="quarter" idx="13"/>
          </p:nvPr>
        </p:nvSpPr>
        <p:spPr>
          <a:xfrm>
            <a:off x="2295524" y="1676400"/>
            <a:ext cx="8077201" cy="4114799"/>
          </a:xfrm>
        </p:spPr>
        <p:txBody>
          <a:bodyPr>
            <a:normAutofit/>
          </a:bodyPr>
          <a:lstStyle/>
          <a:p>
            <a:pPr marL="0" indent="0">
              <a:buNone/>
            </a:pPr>
            <a:r>
              <a:rPr lang="en-US" sz="3600" dirty="0">
                <a:hlinkClick r:id="rId3"/>
              </a:rPr>
              <a:t>Reading Level E</a:t>
            </a:r>
            <a:r>
              <a:rPr lang="en-US" sz="3600" dirty="0"/>
              <a:t> (Easy)</a:t>
            </a:r>
          </a:p>
          <a:p>
            <a:pPr marL="0" indent="0">
              <a:buNone/>
            </a:pPr>
            <a:r>
              <a:rPr lang="en-US" sz="3600" dirty="0">
                <a:hlinkClick r:id="rId4"/>
              </a:rPr>
              <a:t>Reading Level M</a:t>
            </a:r>
            <a:r>
              <a:rPr lang="en-US" sz="3600" dirty="0"/>
              <a:t> (Medium)</a:t>
            </a:r>
          </a:p>
          <a:p>
            <a:pPr marL="0" indent="0">
              <a:buNone/>
            </a:pPr>
            <a:r>
              <a:rPr lang="en-US" sz="3600" dirty="0">
                <a:hlinkClick r:id="rId5"/>
              </a:rPr>
              <a:t>Reading Level D</a:t>
            </a:r>
            <a:r>
              <a:rPr lang="en-US" sz="3600" dirty="0"/>
              <a:t> (Difficult)</a:t>
            </a:r>
          </a:p>
          <a:p>
            <a:pPr marL="0" indent="0">
              <a:buNone/>
            </a:pPr>
            <a:r>
              <a:rPr lang="en-US" sz="3600" dirty="0">
                <a:hlinkClick r:id="rId6"/>
              </a:rPr>
              <a:t>Reading Level A</a:t>
            </a:r>
            <a:r>
              <a:rPr lang="en-US" sz="3600" dirty="0"/>
              <a:t> (Advanced)</a:t>
            </a:r>
          </a:p>
        </p:txBody>
      </p:sp>
    </p:spTree>
    <p:extLst>
      <p:ext uri="{BB962C8B-B14F-4D97-AF65-F5344CB8AC3E}">
        <p14:creationId xmlns:p14="http://schemas.microsoft.com/office/powerpoint/2010/main" val="3989783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0" y="-11685"/>
            <a:ext cx="12192000" cy="6869685"/>
          </a:xfrm>
          <a:prstGeom prst="rect">
            <a:avLst/>
          </a:prstGeom>
        </p:spPr>
      </p:pic>
    </p:spTree>
    <p:extLst>
      <p:ext uri="{BB962C8B-B14F-4D97-AF65-F5344CB8AC3E}">
        <p14:creationId xmlns:p14="http://schemas.microsoft.com/office/powerpoint/2010/main" val="1702839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96BFE1-2FB6-4484-A109-3030E47F4402}"/>
              </a:ext>
            </a:extLst>
          </p:cNvPr>
          <p:cNvPicPr>
            <a:picLocks noGrp="1" noChangeAspect="1"/>
          </p:cNvPicPr>
          <p:nvPr>
            <p:ph sz="quarter" idx="13"/>
          </p:nvPr>
        </p:nvPicPr>
        <p:blipFill>
          <a:blip r:embed="rId2"/>
          <a:stretch>
            <a:fillRect/>
          </a:stretch>
        </p:blipFill>
        <p:spPr>
          <a:xfrm>
            <a:off x="0" y="0"/>
            <a:ext cx="12192000" cy="6875718"/>
          </a:xfrm>
          <a:prstGeom prst="rect">
            <a:avLst/>
          </a:prstGeom>
        </p:spPr>
      </p:pic>
      <p:sp>
        <p:nvSpPr>
          <p:cNvPr id="5" name="Rectangle 4">
            <a:extLst>
              <a:ext uri="{FF2B5EF4-FFF2-40B4-BE49-F238E27FC236}">
                <a16:creationId xmlns:a16="http://schemas.microsoft.com/office/drawing/2014/main" id="{37AE2A98-D5A5-48CD-BF8C-4A4A666FCB3F}"/>
              </a:ext>
            </a:extLst>
          </p:cNvPr>
          <p:cNvSpPr/>
          <p:nvPr/>
        </p:nvSpPr>
        <p:spPr>
          <a:xfrm>
            <a:off x="2286000" y="1768416"/>
            <a:ext cx="6858000" cy="2862322"/>
          </a:xfrm>
          <a:prstGeom prst="rect">
            <a:avLst/>
          </a:prstGeom>
        </p:spPr>
        <p:txBody>
          <a:bodyPr wrap="square">
            <a:spAutoFit/>
          </a:bodyPr>
          <a:lstStyle/>
          <a:p>
            <a:r>
              <a:rPr lang="en-US" sz="3600" dirty="0">
                <a:hlinkClick r:id="rId3"/>
              </a:rPr>
              <a:t>MATH LEVEL E</a:t>
            </a:r>
            <a:r>
              <a:rPr lang="en-US" sz="3600" dirty="0"/>
              <a:t> (EASY)</a:t>
            </a:r>
          </a:p>
          <a:p>
            <a:endParaRPr lang="en-US" sz="1200" dirty="0"/>
          </a:p>
          <a:p>
            <a:r>
              <a:rPr lang="en-US" sz="3600" dirty="0">
                <a:hlinkClick r:id="rId4"/>
              </a:rPr>
              <a:t>MATH LEVEL M</a:t>
            </a:r>
            <a:r>
              <a:rPr lang="en-US" sz="3600" dirty="0"/>
              <a:t> (MEDIUM)</a:t>
            </a:r>
          </a:p>
          <a:p>
            <a:endParaRPr lang="en-US" sz="1200" dirty="0"/>
          </a:p>
          <a:p>
            <a:r>
              <a:rPr lang="en-US" sz="3600" dirty="0">
                <a:hlinkClick r:id="rId5"/>
              </a:rPr>
              <a:t>MATH LEVEL D</a:t>
            </a:r>
            <a:r>
              <a:rPr lang="en-US" sz="3600" dirty="0"/>
              <a:t> (DIFFICULT)</a:t>
            </a:r>
          </a:p>
          <a:p>
            <a:endParaRPr lang="en-US" sz="1200" dirty="0"/>
          </a:p>
          <a:p>
            <a:r>
              <a:rPr lang="en-US" sz="3600" dirty="0">
                <a:hlinkClick r:id="rId6"/>
              </a:rPr>
              <a:t>MATH LEVEL A</a:t>
            </a:r>
            <a:r>
              <a:rPr lang="en-US" sz="3600" dirty="0"/>
              <a:t> (ADVANCED)</a:t>
            </a:r>
          </a:p>
        </p:txBody>
      </p:sp>
    </p:spTree>
    <p:extLst>
      <p:ext uri="{BB962C8B-B14F-4D97-AF65-F5344CB8AC3E}">
        <p14:creationId xmlns:p14="http://schemas.microsoft.com/office/powerpoint/2010/main" val="4071160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0" y="-12310"/>
            <a:ext cx="12192000" cy="6870310"/>
          </a:xfrm>
          <a:prstGeom prst="rect">
            <a:avLst/>
          </a:prstGeom>
        </p:spPr>
      </p:pic>
    </p:spTree>
    <p:extLst>
      <p:ext uri="{BB962C8B-B14F-4D97-AF65-F5344CB8AC3E}">
        <p14:creationId xmlns:p14="http://schemas.microsoft.com/office/powerpoint/2010/main" val="198217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9363"/>
          </a:xfrm>
          <a:prstGeom prst="rect">
            <a:avLst/>
          </a:prstGeom>
        </p:spPr>
      </p:pic>
      <p:sp>
        <p:nvSpPr>
          <p:cNvPr id="5" name="TextBox 4"/>
          <p:cNvSpPr txBox="1"/>
          <p:nvPr/>
        </p:nvSpPr>
        <p:spPr>
          <a:xfrm>
            <a:off x="360409" y="-57846"/>
            <a:ext cx="8850086" cy="1200329"/>
          </a:xfrm>
          <a:prstGeom prst="rect">
            <a:avLst/>
          </a:prstGeom>
          <a:noFill/>
        </p:spPr>
        <p:txBody>
          <a:bodyPr wrap="square" rtlCol="0">
            <a:spAutoFit/>
          </a:bodyPr>
          <a:lstStyle/>
          <a:p>
            <a:r>
              <a:rPr lang="en-US" sz="3600" b="1" dirty="0">
                <a:latin typeface="Helvetica" panose="020B0604020202020204" pitchFamily="34" charset="0"/>
                <a:cs typeface="Helvetica" panose="020B0604020202020204" pitchFamily="34" charset="0"/>
              </a:rPr>
              <a:t>What is the timeline for CASAS GOALS assessments to be used for reporting?</a:t>
            </a:r>
          </a:p>
        </p:txBody>
      </p:sp>
      <p:sp>
        <p:nvSpPr>
          <p:cNvPr id="6" name="Text Placeholder 2"/>
          <p:cNvSpPr txBox="1">
            <a:spLocks/>
          </p:cNvSpPr>
          <p:nvPr/>
        </p:nvSpPr>
        <p:spPr>
          <a:xfrm>
            <a:off x="913773" y="1545020"/>
            <a:ext cx="10710668" cy="5054083"/>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200" b="1" u="sng" cap="none" dirty="0">
                <a:latin typeface="Helvetica" panose="020B0604020202020204" pitchFamily="34" charset="0"/>
                <a:cs typeface="Helvetica" panose="020B0604020202020204" pitchFamily="34" charset="0"/>
              </a:rPr>
              <a:t>G</a:t>
            </a:r>
            <a:r>
              <a:rPr lang="en-US" sz="3200" cap="none" dirty="0">
                <a:latin typeface="Helvetica" panose="020B0604020202020204" pitchFamily="34" charset="0"/>
                <a:cs typeface="Helvetica" panose="020B0604020202020204" pitchFamily="34" charset="0"/>
              </a:rPr>
              <a:t>reater </a:t>
            </a:r>
            <a:r>
              <a:rPr lang="en-US" sz="3200" b="1" u="sng" cap="none" dirty="0">
                <a:latin typeface="Helvetica" panose="020B0604020202020204" pitchFamily="34" charset="0"/>
                <a:cs typeface="Helvetica" panose="020B0604020202020204" pitchFamily="34" charset="0"/>
              </a:rPr>
              <a:t>O</a:t>
            </a:r>
            <a:r>
              <a:rPr lang="en-US" sz="3200" cap="none" dirty="0">
                <a:latin typeface="Helvetica" panose="020B0604020202020204" pitchFamily="34" charset="0"/>
                <a:cs typeface="Helvetica" panose="020B0604020202020204" pitchFamily="34" charset="0"/>
              </a:rPr>
              <a:t>pportunities for </a:t>
            </a:r>
            <a:r>
              <a:rPr lang="en-US" sz="3200" b="1" u="sng" cap="none" dirty="0">
                <a:latin typeface="Helvetica" panose="020B0604020202020204" pitchFamily="34" charset="0"/>
                <a:cs typeface="Helvetica" panose="020B0604020202020204" pitchFamily="34" charset="0"/>
              </a:rPr>
              <a:t>A</a:t>
            </a:r>
            <a:r>
              <a:rPr lang="en-US" sz="3200" cap="none" dirty="0">
                <a:latin typeface="Helvetica" panose="020B0604020202020204" pitchFamily="34" charset="0"/>
                <a:cs typeface="Helvetica" panose="020B0604020202020204" pitchFamily="34" charset="0"/>
              </a:rPr>
              <a:t>dult </a:t>
            </a:r>
            <a:r>
              <a:rPr lang="en-US" sz="3200" b="1" u="sng" cap="none" dirty="0">
                <a:latin typeface="Helvetica" panose="020B0604020202020204" pitchFamily="34" charset="0"/>
                <a:cs typeface="Helvetica" panose="020B0604020202020204" pitchFamily="34" charset="0"/>
              </a:rPr>
              <a:t>L</a:t>
            </a:r>
            <a:r>
              <a:rPr lang="en-US" sz="3200" cap="none" dirty="0">
                <a:latin typeface="Helvetica" panose="020B0604020202020204" pitchFamily="34" charset="0"/>
                <a:cs typeface="Helvetica" panose="020B0604020202020204" pitchFamily="34" charset="0"/>
              </a:rPr>
              <a:t>earning </a:t>
            </a:r>
            <a:r>
              <a:rPr lang="en-US" sz="3200" b="1" u="sng" cap="none" dirty="0">
                <a:latin typeface="Helvetica" panose="020B0604020202020204" pitchFamily="34" charset="0"/>
                <a:cs typeface="Helvetica" panose="020B0604020202020204" pitchFamily="34" charset="0"/>
              </a:rPr>
              <a:t>S</a:t>
            </a:r>
            <a:r>
              <a:rPr lang="en-US" sz="3200" cap="none" dirty="0">
                <a:latin typeface="Helvetica" panose="020B0604020202020204" pitchFamily="34" charset="0"/>
                <a:cs typeface="Helvetica" panose="020B0604020202020204" pitchFamily="34" charset="0"/>
              </a:rPr>
              <a:t>uccess</a:t>
            </a:r>
          </a:p>
          <a:p>
            <a:r>
              <a:rPr lang="en-US" sz="3200" cap="none" dirty="0">
                <a:latin typeface="Helvetica" panose="020B0604020202020204" pitchFamily="34" charset="0"/>
                <a:cs typeface="Helvetica" panose="020B0604020202020204" pitchFamily="34" charset="0"/>
              </a:rPr>
              <a:t>CASAS GOALS </a:t>
            </a:r>
            <a:r>
              <a:rPr lang="en-US" sz="3200" u="sng" cap="none" dirty="0">
                <a:latin typeface="Helvetica" panose="020B0604020202020204" pitchFamily="34" charset="0"/>
                <a:cs typeface="Helvetica" panose="020B0604020202020204" pitchFamily="34" charset="0"/>
              </a:rPr>
              <a:t>Reading</a:t>
            </a:r>
            <a:r>
              <a:rPr lang="en-US" sz="3200" cap="none" dirty="0">
                <a:latin typeface="Helvetica" panose="020B0604020202020204" pitchFamily="34" charset="0"/>
                <a:cs typeface="Helvetica" panose="020B0604020202020204" pitchFamily="34" charset="0"/>
              </a:rPr>
              <a:t> assessment was approved for NRS reporting for 7 years beginning February 5, 2018.</a:t>
            </a:r>
          </a:p>
          <a:p>
            <a:r>
              <a:rPr lang="en-US" sz="3200" cap="none" dirty="0">
                <a:latin typeface="Helvetica" panose="020B0604020202020204" pitchFamily="34" charset="0"/>
                <a:cs typeface="Helvetica" panose="020B0604020202020204" pitchFamily="34" charset="0"/>
              </a:rPr>
              <a:t>CASAS GOALS was approved for use by programs in Minnesota in September 2018, and the scores are available in </a:t>
            </a:r>
            <a:r>
              <a:rPr lang="en-US" sz="3200" cap="none" dirty="0" err="1">
                <a:latin typeface="Helvetica" panose="020B0604020202020204" pitchFamily="34" charset="0"/>
                <a:cs typeface="Helvetica" panose="020B0604020202020204" pitchFamily="34" charset="0"/>
              </a:rPr>
              <a:t>SiD</a:t>
            </a:r>
            <a:r>
              <a:rPr lang="en-US" sz="3200" cap="none" dirty="0">
                <a:latin typeface="Helvetica" panose="020B0604020202020204" pitchFamily="34" charset="0"/>
                <a:cs typeface="Helvetica" panose="020B0604020202020204" pitchFamily="34" charset="0"/>
              </a:rPr>
              <a:t> (on </a:t>
            </a:r>
            <a:r>
              <a:rPr lang="en-US" sz="3200" cap="none" dirty="0" err="1">
                <a:latin typeface="Helvetica" panose="020B0604020202020204" pitchFamily="34" charset="0"/>
                <a:cs typeface="Helvetica" panose="020B0604020202020204" pitchFamily="34" charset="0"/>
              </a:rPr>
              <a:t>SiD</a:t>
            </a:r>
            <a:r>
              <a:rPr lang="en-US" sz="3200" cap="none" dirty="0">
                <a:latin typeface="Helvetica" panose="020B0604020202020204" pitchFamily="34" charset="0"/>
                <a:cs typeface="Helvetica" panose="020B0604020202020204" pitchFamily="34" charset="0"/>
              </a:rPr>
              <a:t> Dashboard, click on “Select Displayed Tests” to add tests to choice).</a:t>
            </a:r>
          </a:p>
          <a:p>
            <a:pPr marL="0" indent="0">
              <a:buNone/>
            </a:pPr>
            <a:endParaRPr lang="en-US" sz="3200" cap="none" dirty="0">
              <a:latin typeface="Helvetica" panose="020B0604020202020204" pitchFamily="34" charset="0"/>
              <a:cs typeface="Helvetica" panose="020B0604020202020204" pitchFamily="34" charset="0"/>
            </a:endParaRPr>
          </a:p>
          <a:p>
            <a:endParaRPr lang="en-US" sz="2600" dirty="0"/>
          </a:p>
        </p:txBody>
      </p:sp>
    </p:spTree>
    <p:extLst>
      <p:ext uri="{BB962C8B-B14F-4D97-AF65-F5344CB8AC3E}">
        <p14:creationId xmlns:p14="http://schemas.microsoft.com/office/powerpoint/2010/main" val="4272369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E1EA187-86D3-42C4-9986-78F08161F619}"/>
              </a:ext>
            </a:extLst>
          </p:cNvPr>
          <p:cNvPicPr>
            <a:picLocks noGrp="1" noChangeAspect="1"/>
          </p:cNvPicPr>
          <p:nvPr>
            <p:ph sz="quarter" idx="13"/>
          </p:nvPr>
        </p:nvPicPr>
        <p:blipFill>
          <a:blip r:embed="rId2"/>
          <a:stretch>
            <a:fillRect/>
          </a:stretch>
        </p:blipFill>
        <p:spPr>
          <a:xfrm>
            <a:off x="0" y="-94891"/>
            <a:ext cx="12192000" cy="6857999"/>
          </a:xfrm>
          <a:prstGeom prst="rect">
            <a:avLst/>
          </a:prstGeom>
        </p:spPr>
      </p:pic>
      <p:sp>
        <p:nvSpPr>
          <p:cNvPr id="5" name="Rectangle 4">
            <a:extLst>
              <a:ext uri="{FF2B5EF4-FFF2-40B4-BE49-F238E27FC236}">
                <a16:creationId xmlns:a16="http://schemas.microsoft.com/office/drawing/2014/main" id="{4F16B28C-A84C-4A65-BC4D-BDD9B92F519E}"/>
              </a:ext>
            </a:extLst>
          </p:cNvPr>
          <p:cNvSpPr/>
          <p:nvPr/>
        </p:nvSpPr>
        <p:spPr>
          <a:xfrm>
            <a:off x="2286000" y="1768416"/>
            <a:ext cx="6858000" cy="2862322"/>
          </a:xfrm>
          <a:prstGeom prst="rect">
            <a:avLst/>
          </a:prstGeom>
        </p:spPr>
        <p:txBody>
          <a:bodyPr wrap="square">
            <a:spAutoFit/>
          </a:bodyPr>
          <a:lstStyle/>
          <a:p>
            <a:r>
              <a:rPr lang="en-US" sz="3600" dirty="0">
                <a:hlinkClick r:id="rId3"/>
              </a:rPr>
              <a:t>LANGUAGE LEVEL E</a:t>
            </a:r>
            <a:r>
              <a:rPr lang="en-US" sz="3600" dirty="0"/>
              <a:t> (EASY)</a:t>
            </a:r>
          </a:p>
          <a:p>
            <a:endParaRPr lang="en-US" sz="1200" dirty="0"/>
          </a:p>
          <a:p>
            <a:r>
              <a:rPr lang="en-US" sz="3600" dirty="0">
                <a:hlinkClick r:id="rId4"/>
              </a:rPr>
              <a:t>LANGUAGE LEVEL M</a:t>
            </a:r>
            <a:r>
              <a:rPr lang="en-US" sz="3600" dirty="0"/>
              <a:t> (MEDIUM)</a:t>
            </a:r>
          </a:p>
          <a:p>
            <a:endParaRPr lang="en-US" sz="1200" dirty="0"/>
          </a:p>
          <a:p>
            <a:r>
              <a:rPr lang="en-US" sz="3600" dirty="0">
                <a:hlinkClick r:id="rId5"/>
              </a:rPr>
              <a:t>LANGUAGE LEVEL D</a:t>
            </a:r>
            <a:r>
              <a:rPr lang="en-US" sz="3600" dirty="0"/>
              <a:t> (DIFFICULT)</a:t>
            </a:r>
          </a:p>
          <a:p>
            <a:endParaRPr lang="en-US" sz="1200" dirty="0"/>
          </a:p>
          <a:p>
            <a:r>
              <a:rPr lang="en-US" sz="3600" dirty="0">
                <a:hlinkClick r:id="rId6"/>
              </a:rPr>
              <a:t>LANGUAGE LEVEL A</a:t>
            </a:r>
            <a:r>
              <a:rPr lang="en-US" sz="3600" dirty="0"/>
              <a:t> (ADVANCED)</a:t>
            </a:r>
          </a:p>
        </p:txBody>
      </p:sp>
      <p:sp>
        <p:nvSpPr>
          <p:cNvPr id="2" name="TextBox 1">
            <a:extLst>
              <a:ext uri="{FF2B5EF4-FFF2-40B4-BE49-F238E27FC236}">
                <a16:creationId xmlns:a16="http://schemas.microsoft.com/office/drawing/2014/main" id="{96C0ABA9-EC39-4A77-90BB-BFCA9C00F704}"/>
              </a:ext>
            </a:extLst>
          </p:cNvPr>
          <p:cNvSpPr txBox="1"/>
          <p:nvPr/>
        </p:nvSpPr>
        <p:spPr>
          <a:xfrm>
            <a:off x="1031358" y="5029200"/>
            <a:ext cx="9994605" cy="584775"/>
          </a:xfrm>
          <a:prstGeom prst="rect">
            <a:avLst/>
          </a:prstGeom>
          <a:noFill/>
          <a:ln w="28575">
            <a:solidFill>
              <a:schemeClr val="accent1"/>
            </a:solidFill>
          </a:ln>
        </p:spPr>
        <p:txBody>
          <a:bodyPr wrap="square" rtlCol="0">
            <a:spAutoFit/>
          </a:bodyPr>
          <a:lstStyle/>
          <a:p>
            <a:r>
              <a:rPr lang="en-US" sz="3200" b="1" dirty="0"/>
              <a:t>Activity: Look at test samples and compare to TABE 9&amp;10.</a:t>
            </a:r>
          </a:p>
        </p:txBody>
      </p:sp>
    </p:spTree>
    <p:extLst>
      <p:ext uri="{BB962C8B-B14F-4D97-AF65-F5344CB8AC3E}">
        <p14:creationId xmlns:p14="http://schemas.microsoft.com/office/powerpoint/2010/main" val="1219979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91C2-8977-4C02-AE08-8868C08FB859}"/>
              </a:ext>
            </a:extLst>
          </p:cNvPr>
          <p:cNvSpPr>
            <a:spLocks noGrp="1"/>
          </p:cNvSpPr>
          <p:nvPr>
            <p:ph type="title"/>
          </p:nvPr>
        </p:nvSpPr>
        <p:spPr>
          <a:xfrm>
            <a:off x="846083" y="1563970"/>
            <a:ext cx="2793159" cy="1600200"/>
          </a:xfrm>
        </p:spPr>
        <p:txBody>
          <a:bodyPr>
            <a:normAutofit fontScale="90000"/>
          </a:bodyPr>
          <a:lstStyle/>
          <a:p>
            <a:r>
              <a:rPr lang="en-US" sz="4000" b="1" dirty="0">
                <a:solidFill>
                  <a:schemeClr val="bg1"/>
                </a:solidFill>
              </a:rPr>
              <a:t>Hand-Scoring TABE 11&amp;12</a:t>
            </a:r>
          </a:p>
        </p:txBody>
      </p:sp>
      <p:pic>
        <p:nvPicPr>
          <p:cNvPr id="9" name="Content Placeholder 8">
            <a:extLst>
              <a:ext uri="{FF2B5EF4-FFF2-40B4-BE49-F238E27FC236}">
                <a16:creationId xmlns:a16="http://schemas.microsoft.com/office/drawing/2014/main" id="{6A23E744-69F8-49A9-82A7-F29BC526B170}"/>
              </a:ext>
            </a:extLst>
          </p:cNvPr>
          <p:cNvPicPr>
            <a:picLocks noGrp="1" noChangeAspect="1"/>
          </p:cNvPicPr>
          <p:nvPr>
            <p:ph idx="1"/>
          </p:nvPr>
        </p:nvPicPr>
        <p:blipFill>
          <a:blip r:embed="rId3"/>
          <a:stretch>
            <a:fillRect/>
          </a:stretch>
        </p:blipFill>
        <p:spPr>
          <a:xfrm>
            <a:off x="3979655" y="0"/>
            <a:ext cx="8029904" cy="6858000"/>
          </a:xfrm>
          <a:prstGeom prst="rect">
            <a:avLst/>
          </a:prstGeom>
        </p:spPr>
      </p:pic>
      <p:sp>
        <p:nvSpPr>
          <p:cNvPr id="10" name="TextBox 9">
            <a:extLst>
              <a:ext uri="{FF2B5EF4-FFF2-40B4-BE49-F238E27FC236}">
                <a16:creationId xmlns:a16="http://schemas.microsoft.com/office/drawing/2014/main" id="{14D86F75-19B1-42E6-A1C0-EFAB612E6D3E}"/>
              </a:ext>
            </a:extLst>
          </p:cNvPr>
          <p:cNvSpPr txBox="1"/>
          <p:nvPr/>
        </p:nvSpPr>
        <p:spPr>
          <a:xfrm>
            <a:off x="714704" y="3807373"/>
            <a:ext cx="3055918" cy="1569660"/>
          </a:xfrm>
          <a:prstGeom prst="rect">
            <a:avLst/>
          </a:prstGeom>
          <a:noFill/>
        </p:spPr>
        <p:txBody>
          <a:bodyPr wrap="square" rtlCol="0">
            <a:spAutoFit/>
          </a:bodyPr>
          <a:lstStyle/>
          <a:p>
            <a:r>
              <a:rPr lang="en-US" sz="2400" b="1" dirty="0">
                <a:solidFill>
                  <a:schemeClr val="bg1"/>
                </a:solidFill>
              </a:rPr>
              <a:t>*Note: Field test questions don’t count in the total score.</a:t>
            </a:r>
          </a:p>
        </p:txBody>
      </p:sp>
      <p:cxnSp>
        <p:nvCxnSpPr>
          <p:cNvPr id="12" name="Straight Arrow Connector 11">
            <a:extLst>
              <a:ext uri="{FF2B5EF4-FFF2-40B4-BE49-F238E27FC236}">
                <a16:creationId xmlns:a16="http://schemas.microsoft.com/office/drawing/2014/main" id="{38E1C42E-71EF-4AFE-9A4C-75439D7D3FC1}"/>
              </a:ext>
            </a:extLst>
          </p:cNvPr>
          <p:cNvCxnSpPr>
            <a:cxnSpLocks/>
          </p:cNvCxnSpPr>
          <p:nvPr/>
        </p:nvCxnSpPr>
        <p:spPr>
          <a:xfrm>
            <a:off x="3176201" y="4971393"/>
            <a:ext cx="1511413" cy="111409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E1F266E-3E78-46D8-9B1C-B3F550A1BC79}"/>
              </a:ext>
            </a:extLst>
          </p:cNvPr>
          <p:cNvSpPr/>
          <p:nvPr/>
        </p:nvSpPr>
        <p:spPr>
          <a:xfrm>
            <a:off x="3552498" y="1063415"/>
            <a:ext cx="8457062" cy="1300655"/>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2FCBB8-F479-43DF-9F97-B77F387DE029}"/>
              </a:ext>
            </a:extLst>
          </p:cNvPr>
          <p:cNvSpPr txBox="1"/>
          <p:nvPr/>
        </p:nvSpPr>
        <p:spPr>
          <a:xfrm>
            <a:off x="6716110" y="120151"/>
            <a:ext cx="5192111" cy="461665"/>
          </a:xfrm>
          <a:prstGeom prst="rect">
            <a:avLst/>
          </a:prstGeom>
          <a:noFill/>
        </p:spPr>
        <p:txBody>
          <a:bodyPr wrap="square" rtlCol="0">
            <a:spAutoFit/>
          </a:bodyPr>
          <a:lstStyle/>
          <a:p>
            <a:r>
              <a:rPr lang="en-US" sz="2400" b="1" dirty="0"/>
              <a:t>*Note scoring for 2-part questions</a:t>
            </a:r>
          </a:p>
        </p:txBody>
      </p:sp>
      <p:cxnSp>
        <p:nvCxnSpPr>
          <p:cNvPr id="17" name="Straight Arrow Connector 16">
            <a:extLst>
              <a:ext uri="{FF2B5EF4-FFF2-40B4-BE49-F238E27FC236}">
                <a16:creationId xmlns:a16="http://schemas.microsoft.com/office/drawing/2014/main" id="{4342CB62-54CF-497E-9C6C-67B52813C395}"/>
              </a:ext>
            </a:extLst>
          </p:cNvPr>
          <p:cNvCxnSpPr>
            <a:cxnSpLocks/>
          </p:cNvCxnSpPr>
          <p:nvPr/>
        </p:nvCxnSpPr>
        <p:spPr>
          <a:xfrm flipH="1">
            <a:off x="5144814" y="554032"/>
            <a:ext cx="1902372" cy="92682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52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C3C21B-CD9B-48AB-A8A7-15AAFD0C7733}"/>
              </a:ext>
            </a:extLst>
          </p:cNvPr>
          <p:cNvSpPr>
            <a:spLocks noGrp="1"/>
          </p:cNvSpPr>
          <p:nvPr>
            <p:ph type="sldNum" sz="quarter" idx="12"/>
          </p:nvPr>
        </p:nvSpPr>
        <p:spPr/>
        <p:txBody>
          <a:bodyPr/>
          <a:lstStyle/>
          <a:p>
            <a:fld id="{D57F1E4F-1CFF-5643-939E-217C01CDF565}" type="slidenum">
              <a:rPr lang="en-US" smtClean="0"/>
              <a:pPr/>
              <a:t>42</a:t>
            </a:fld>
            <a:endParaRPr lang="en-US" dirty="0"/>
          </a:p>
        </p:txBody>
      </p:sp>
      <p:pic>
        <p:nvPicPr>
          <p:cNvPr id="3" name="Picture 2">
            <a:extLst>
              <a:ext uri="{FF2B5EF4-FFF2-40B4-BE49-F238E27FC236}">
                <a16:creationId xmlns:a16="http://schemas.microsoft.com/office/drawing/2014/main" id="{A809927C-C14D-42B4-A900-F7D974415DA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4055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261" y="277236"/>
            <a:ext cx="8761413" cy="398208"/>
          </a:xfrm>
        </p:spPr>
        <p:txBody>
          <a:bodyPr>
            <a:normAutofit fontScale="90000"/>
          </a:bodyPr>
          <a:lstStyle/>
          <a:p>
            <a:r>
              <a:rPr lang="en-US" sz="3200" b="1" dirty="0"/>
              <a:t>TABE 11&amp;12 Scale Score and NRS Levels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92012103"/>
              </p:ext>
            </p:extLst>
          </p:nvPr>
        </p:nvGraphicFramePr>
        <p:xfrm>
          <a:off x="2276695" y="829092"/>
          <a:ext cx="7044281" cy="1845358"/>
        </p:xfrm>
        <a:graphic>
          <a:graphicData uri="http://schemas.openxmlformats.org/drawingml/2006/table">
            <a:tbl>
              <a:tblPr firstRow="1" firstCol="1" bandRow="1">
                <a:tableStyleId>{5C22544A-7EE6-4342-B048-85BDC9FD1C3A}</a:tableStyleId>
              </a:tblPr>
              <a:tblGrid>
                <a:gridCol w="1005788">
                  <a:extLst>
                    <a:ext uri="{9D8B030D-6E8A-4147-A177-3AD203B41FA5}">
                      <a16:colId xmlns:a16="http://schemas.microsoft.com/office/drawing/2014/main" val="3474814601"/>
                    </a:ext>
                  </a:extLst>
                </a:gridCol>
                <a:gridCol w="1005788">
                  <a:extLst>
                    <a:ext uri="{9D8B030D-6E8A-4147-A177-3AD203B41FA5}">
                      <a16:colId xmlns:a16="http://schemas.microsoft.com/office/drawing/2014/main" val="3191937246"/>
                    </a:ext>
                  </a:extLst>
                </a:gridCol>
                <a:gridCol w="1006541">
                  <a:extLst>
                    <a:ext uri="{9D8B030D-6E8A-4147-A177-3AD203B41FA5}">
                      <a16:colId xmlns:a16="http://schemas.microsoft.com/office/drawing/2014/main" val="3906803790"/>
                    </a:ext>
                  </a:extLst>
                </a:gridCol>
                <a:gridCol w="1006541">
                  <a:extLst>
                    <a:ext uri="{9D8B030D-6E8A-4147-A177-3AD203B41FA5}">
                      <a16:colId xmlns:a16="http://schemas.microsoft.com/office/drawing/2014/main" val="3874064345"/>
                    </a:ext>
                  </a:extLst>
                </a:gridCol>
                <a:gridCol w="1006541">
                  <a:extLst>
                    <a:ext uri="{9D8B030D-6E8A-4147-A177-3AD203B41FA5}">
                      <a16:colId xmlns:a16="http://schemas.microsoft.com/office/drawing/2014/main" val="4196944197"/>
                    </a:ext>
                  </a:extLst>
                </a:gridCol>
                <a:gridCol w="1006541">
                  <a:extLst>
                    <a:ext uri="{9D8B030D-6E8A-4147-A177-3AD203B41FA5}">
                      <a16:colId xmlns:a16="http://schemas.microsoft.com/office/drawing/2014/main" val="1943219667"/>
                    </a:ext>
                  </a:extLst>
                </a:gridCol>
                <a:gridCol w="1006541">
                  <a:extLst>
                    <a:ext uri="{9D8B030D-6E8A-4147-A177-3AD203B41FA5}">
                      <a16:colId xmlns:a16="http://schemas.microsoft.com/office/drawing/2014/main" val="2257012933"/>
                    </a:ext>
                  </a:extLst>
                </a:gridCol>
              </a:tblGrid>
              <a:tr h="283758">
                <a:tc gridSpan="7">
                  <a:txBody>
                    <a:bodyPr/>
                    <a:lstStyle/>
                    <a:p>
                      <a:pPr marL="0" marR="0" algn="ctr">
                        <a:lnSpc>
                          <a:spcPct val="107000"/>
                        </a:lnSpc>
                        <a:spcBef>
                          <a:spcPts val="0"/>
                        </a:spcBef>
                        <a:spcAft>
                          <a:spcPts val="0"/>
                        </a:spcAft>
                      </a:pPr>
                      <a:r>
                        <a:rPr lang="en-US" sz="1800" dirty="0">
                          <a:effectLst/>
                        </a:rPr>
                        <a:t>Reading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6201616"/>
                  </a:ext>
                </a:extLst>
              </a:tr>
              <a:tr h="243305">
                <a:tc>
                  <a:txBody>
                    <a:bodyPr/>
                    <a:lstStyle/>
                    <a:p>
                      <a:pPr marL="0" marR="0" algn="ctr">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NRS Level 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NRS Level 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2961150"/>
                  </a:ext>
                </a:extLst>
              </a:tr>
              <a:tr h="223077">
                <a:tc>
                  <a:txBody>
                    <a:bodyPr/>
                    <a:lstStyle/>
                    <a:p>
                      <a:pPr marL="0" marR="0" algn="ctr">
                        <a:lnSpc>
                          <a:spcPct val="107000"/>
                        </a:lnSpc>
                        <a:spcBef>
                          <a:spcPts val="0"/>
                        </a:spcBef>
                        <a:spcAft>
                          <a:spcPts val="0"/>
                        </a:spcAft>
                      </a:pPr>
                      <a:r>
                        <a:rPr lang="en-US" sz="1400" dirty="0">
                          <a:effectLst/>
                        </a:rPr>
                        <a:t>TABE 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300-441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442-541</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5084609"/>
                  </a:ext>
                </a:extLst>
              </a:tr>
              <a:tr h="223077">
                <a:tc>
                  <a:txBody>
                    <a:bodyPr/>
                    <a:lstStyle/>
                    <a:p>
                      <a:pPr marL="0" marR="0" algn="ctr">
                        <a:lnSpc>
                          <a:spcPct val="107000"/>
                        </a:lnSpc>
                        <a:spcBef>
                          <a:spcPts val="0"/>
                        </a:spcBef>
                        <a:spcAft>
                          <a:spcPts val="0"/>
                        </a:spcAft>
                      </a:pPr>
                      <a:r>
                        <a:rPr lang="en-US" sz="1400" dirty="0">
                          <a:effectLst/>
                        </a:rPr>
                        <a:t>TABE 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310-441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442-500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501-535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1223358"/>
                  </a:ext>
                </a:extLst>
              </a:tr>
              <a:tr h="223077">
                <a:tc>
                  <a:txBody>
                    <a:bodyPr/>
                    <a:lstStyle/>
                    <a:p>
                      <a:pPr marL="0" marR="0" algn="ctr">
                        <a:lnSpc>
                          <a:spcPct val="107000"/>
                        </a:lnSpc>
                        <a:spcBef>
                          <a:spcPts val="0"/>
                        </a:spcBef>
                        <a:spcAft>
                          <a:spcPts val="0"/>
                        </a:spcAft>
                      </a:pPr>
                      <a:r>
                        <a:rPr lang="en-US" sz="1400" dirty="0">
                          <a:effectLst/>
                        </a:rPr>
                        <a:t>TABE 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442-500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501-535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536-575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316073"/>
                  </a:ext>
                </a:extLst>
              </a:tr>
              <a:tr h="223077">
                <a:tc>
                  <a:txBody>
                    <a:bodyPr/>
                    <a:lstStyle/>
                    <a:p>
                      <a:pPr marL="0" marR="0" algn="ctr">
                        <a:lnSpc>
                          <a:spcPct val="107000"/>
                        </a:lnSpc>
                        <a:spcBef>
                          <a:spcPts val="0"/>
                        </a:spcBef>
                        <a:spcAft>
                          <a:spcPts val="0"/>
                        </a:spcAft>
                      </a:pPr>
                      <a:r>
                        <a:rPr lang="en-US" sz="1400" dirty="0">
                          <a:effectLst/>
                        </a:rPr>
                        <a:t>TABE 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501-535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536-575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576-616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5610647"/>
                  </a:ext>
                </a:extLst>
              </a:tr>
              <a:tr h="223077">
                <a:tc>
                  <a:txBody>
                    <a:bodyPr/>
                    <a:lstStyle/>
                    <a:p>
                      <a:pPr marL="0" marR="0" algn="ctr">
                        <a:lnSpc>
                          <a:spcPct val="107000"/>
                        </a:lnSpc>
                        <a:spcBef>
                          <a:spcPts val="0"/>
                        </a:spcBef>
                        <a:spcAft>
                          <a:spcPts val="0"/>
                        </a:spcAft>
                      </a:pPr>
                      <a:r>
                        <a:rPr lang="en-US" sz="1400" dirty="0">
                          <a:effectLst/>
                        </a:rPr>
                        <a:t>TABE 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536-575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576-616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617-800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0946192"/>
                  </a:ext>
                </a:extLst>
              </a:tr>
            </a:tbl>
          </a:graphicData>
        </a:graphic>
      </p:graphicFrame>
      <p:sp>
        <p:nvSpPr>
          <p:cNvPr id="4" name="Slide Number Placeholder 3"/>
          <p:cNvSpPr>
            <a:spLocks noGrp="1"/>
          </p:cNvSpPr>
          <p:nvPr>
            <p:ph type="sldNum" sz="quarter" idx="12"/>
          </p:nvPr>
        </p:nvSpPr>
        <p:spPr>
          <a:xfrm>
            <a:off x="11150433" y="6269275"/>
            <a:ext cx="764215" cy="365125"/>
          </a:xfrm>
        </p:spPr>
        <p:txBody>
          <a:bodyPr/>
          <a:lstStyle/>
          <a:p>
            <a:fld id="{D57F1E4F-1CFF-5643-939E-217C01CDF565}" type="slidenum">
              <a:rPr lang="en-US" smtClean="0"/>
              <a:pPr/>
              <a:t>43</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558280118"/>
              </p:ext>
            </p:extLst>
          </p:nvPr>
        </p:nvGraphicFramePr>
        <p:xfrm>
          <a:off x="2275645" y="2720569"/>
          <a:ext cx="7044279" cy="1845358"/>
        </p:xfrm>
        <a:graphic>
          <a:graphicData uri="http://schemas.openxmlformats.org/drawingml/2006/table">
            <a:tbl>
              <a:tblPr firstRow="1" firstCol="1" bandRow="1">
                <a:tableStyleId>{5C22544A-7EE6-4342-B048-85BDC9FD1C3A}</a:tableStyleId>
              </a:tblPr>
              <a:tblGrid>
                <a:gridCol w="1005787">
                  <a:extLst>
                    <a:ext uri="{9D8B030D-6E8A-4147-A177-3AD203B41FA5}">
                      <a16:colId xmlns:a16="http://schemas.microsoft.com/office/drawing/2014/main" val="2545217356"/>
                    </a:ext>
                  </a:extLst>
                </a:gridCol>
                <a:gridCol w="1005787">
                  <a:extLst>
                    <a:ext uri="{9D8B030D-6E8A-4147-A177-3AD203B41FA5}">
                      <a16:colId xmlns:a16="http://schemas.microsoft.com/office/drawing/2014/main" val="693439616"/>
                    </a:ext>
                  </a:extLst>
                </a:gridCol>
                <a:gridCol w="1006541">
                  <a:extLst>
                    <a:ext uri="{9D8B030D-6E8A-4147-A177-3AD203B41FA5}">
                      <a16:colId xmlns:a16="http://schemas.microsoft.com/office/drawing/2014/main" val="816983854"/>
                    </a:ext>
                  </a:extLst>
                </a:gridCol>
                <a:gridCol w="1006541">
                  <a:extLst>
                    <a:ext uri="{9D8B030D-6E8A-4147-A177-3AD203B41FA5}">
                      <a16:colId xmlns:a16="http://schemas.microsoft.com/office/drawing/2014/main" val="2540231328"/>
                    </a:ext>
                  </a:extLst>
                </a:gridCol>
                <a:gridCol w="1006541">
                  <a:extLst>
                    <a:ext uri="{9D8B030D-6E8A-4147-A177-3AD203B41FA5}">
                      <a16:colId xmlns:a16="http://schemas.microsoft.com/office/drawing/2014/main" val="1047233272"/>
                    </a:ext>
                  </a:extLst>
                </a:gridCol>
                <a:gridCol w="1006541">
                  <a:extLst>
                    <a:ext uri="{9D8B030D-6E8A-4147-A177-3AD203B41FA5}">
                      <a16:colId xmlns:a16="http://schemas.microsoft.com/office/drawing/2014/main" val="4051998698"/>
                    </a:ext>
                  </a:extLst>
                </a:gridCol>
                <a:gridCol w="1006541">
                  <a:extLst>
                    <a:ext uri="{9D8B030D-6E8A-4147-A177-3AD203B41FA5}">
                      <a16:colId xmlns:a16="http://schemas.microsoft.com/office/drawing/2014/main" val="1440255250"/>
                    </a:ext>
                  </a:extLst>
                </a:gridCol>
              </a:tblGrid>
              <a:tr h="283758">
                <a:tc gridSpan="7">
                  <a:txBody>
                    <a:bodyPr/>
                    <a:lstStyle/>
                    <a:p>
                      <a:pPr marL="0" marR="0" algn="ctr">
                        <a:lnSpc>
                          <a:spcPct val="107000"/>
                        </a:lnSpc>
                        <a:spcBef>
                          <a:spcPts val="0"/>
                        </a:spcBef>
                        <a:spcAft>
                          <a:spcPts val="0"/>
                        </a:spcAft>
                        <a:tabLst>
                          <a:tab pos="5538788" algn="l"/>
                        </a:tabLst>
                      </a:pPr>
                      <a:r>
                        <a:rPr lang="en-US" sz="1800" dirty="0">
                          <a:effectLst/>
                        </a:rPr>
                        <a:t>Mathematics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91765056"/>
                  </a:ext>
                </a:extLst>
              </a:tr>
              <a:tr h="243304">
                <a:tc>
                  <a:txBody>
                    <a:bodyPr/>
                    <a:lstStyle/>
                    <a:p>
                      <a:pPr marL="0" marR="0" algn="ctr">
                        <a:lnSpc>
                          <a:spcPct val="107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NRS Level 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9718562"/>
                  </a:ext>
                </a:extLst>
              </a:tr>
              <a:tr h="223077">
                <a:tc>
                  <a:txBody>
                    <a:bodyPr/>
                    <a:lstStyle/>
                    <a:p>
                      <a:pPr marL="0" marR="0" algn="ctr">
                        <a:lnSpc>
                          <a:spcPct val="107000"/>
                        </a:lnSpc>
                        <a:spcBef>
                          <a:spcPts val="0"/>
                        </a:spcBef>
                        <a:spcAft>
                          <a:spcPts val="0"/>
                        </a:spcAft>
                      </a:pPr>
                      <a:r>
                        <a:rPr lang="en-US" sz="1400" dirty="0">
                          <a:effectLst/>
                        </a:rPr>
                        <a:t>TABE 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300-448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448-485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9905360"/>
                  </a:ext>
                </a:extLst>
              </a:tr>
              <a:tr h="223077">
                <a:tc>
                  <a:txBody>
                    <a:bodyPr/>
                    <a:lstStyle/>
                    <a:p>
                      <a:pPr marL="0" marR="0" algn="ctr">
                        <a:lnSpc>
                          <a:spcPct val="107000"/>
                        </a:lnSpc>
                        <a:spcBef>
                          <a:spcPts val="0"/>
                        </a:spcBef>
                        <a:spcAft>
                          <a:spcPts val="0"/>
                        </a:spcAft>
                      </a:pPr>
                      <a:r>
                        <a:rPr lang="en-US" sz="1400" dirty="0">
                          <a:effectLst/>
                        </a:rPr>
                        <a:t>TABE 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310-448</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449-495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496-536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7403802"/>
                  </a:ext>
                </a:extLst>
              </a:tr>
              <a:tr h="223077">
                <a:tc>
                  <a:txBody>
                    <a:bodyPr/>
                    <a:lstStyle/>
                    <a:p>
                      <a:pPr marL="0" marR="0" algn="ctr">
                        <a:lnSpc>
                          <a:spcPct val="107000"/>
                        </a:lnSpc>
                        <a:spcBef>
                          <a:spcPts val="0"/>
                        </a:spcBef>
                        <a:spcAft>
                          <a:spcPts val="0"/>
                        </a:spcAft>
                      </a:pPr>
                      <a:r>
                        <a:rPr lang="en-US" sz="1400" dirty="0">
                          <a:effectLst/>
                        </a:rPr>
                        <a:t>TABE 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454-495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496-536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537-595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9518053"/>
                  </a:ext>
                </a:extLst>
              </a:tr>
              <a:tr h="223077">
                <a:tc>
                  <a:txBody>
                    <a:bodyPr/>
                    <a:lstStyle/>
                    <a:p>
                      <a:pPr marL="0" marR="0" algn="ctr">
                        <a:lnSpc>
                          <a:spcPct val="107000"/>
                        </a:lnSpc>
                        <a:spcBef>
                          <a:spcPts val="0"/>
                        </a:spcBef>
                        <a:spcAft>
                          <a:spcPts val="0"/>
                        </a:spcAft>
                      </a:pPr>
                      <a:r>
                        <a:rPr lang="en-US" sz="1400" dirty="0">
                          <a:effectLst/>
                        </a:rPr>
                        <a:t>TABE 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501-536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537-595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596-656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6552952"/>
                  </a:ext>
                </a:extLst>
              </a:tr>
              <a:tr h="223077">
                <a:tc>
                  <a:txBody>
                    <a:bodyPr/>
                    <a:lstStyle/>
                    <a:p>
                      <a:pPr marL="0" marR="0" algn="ctr">
                        <a:lnSpc>
                          <a:spcPct val="107000"/>
                        </a:lnSpc>
                        <a:spcBef>
                          <a:spcPts val="0"/>
                        </a:spcBef>
                        <a:spcAft>
                          <a:spcPts val="0"/>
                        </a:spcAft>
                      </a:pPr>
                      <a:r>
                        <a:rPr lang="en-US" sz="1400" dirty="0">
                          <a:effectLst/>
                        </a:rPr>
                        <a:t>TABE 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537-595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596-656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657-800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651287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918793646"/>
              </p:ext>
            </p:extLst>
          </p:nvPr>
        </p:nvGraphicFramePr>
        <p:xfrm>
          <a:off x="2275645" y="4612046"/>
          <a:ext cx="7044279" cy="1856372"/>
        </p:xfrm>
        <a:graphic>
          <a:graphicData uri="http://schemas.openxmlformats.org/drawingml/2006/table">
            <a:tbl>
              <a:tblPr firstRow="1" firstCol="1" bandRow="1">
                <a:tableStyleId>{5C22544A-7EE6-4342-B048-85BDC9FD1C3A}</a:tableStyleId>
              </a:tblPr>
              <a:tblGrid>
                <a:gridCol w="1005787">
                  <a:extLst>
                    <a:ext uri="{9D8B030D-6E8A-4147-A177-3AD203B41FA5}">
                      <a16:colId xmlns:a16="http://schemas.microsoft.com/office/drawing/2014/main" val="1658162775"/>
                    </a:ext>
                  </a:extLst>
                </a:gridCol>
                <a:gridCol w="1005787">
                  <a:extLst>
                    <a:ext uri="{9D8B030D-6E8A-4147-A177-3AD203B41FA5}">
                      <a16:colId xmlns:a16="http://schemas.microsoft.com/office/drawing/2014/main" val="163496052"/>
                    </a:ext>
                  </a:extLst>
                </a:gridCol>
                <a:gridCol w="1006541">
                  <a:extLst>
                    <a:ext uri="{9D8B030D-6E8A-4147-A177-3AD203B41FA5}">
                      <a16:colId xmlns:a16="http://schemas.microsoft.com/office/drawing/2014/main" val="3506123394"/>
                    </a:ext>
                  </a:extLst>
                </a:gridCol>
                <a:gridCol w="1006541">
                  <a:extLst>
                    <a:ext uri="{9D8B030D-6E8A-4147-A177-3AD203B41FA5}">
                      <a16:colId xmlns:a16="http://schemas.microsoft.com/office/drawing/2014/main" val="1248732127"/>
                    </a:ext>
                  </a:extLst>
                </a:gridCol>
                <a:gridCol w="1006541">
                  <a:extLst>
                    <a:ext uri="{9D8B030D-6E8A-4147-A177-3AD203B41FA5}">
                      <a16:colId xmlns:a16="http://schemas.microsoft.com/office/drawing/2014/main" val="4182059568"/>
                    </a:ext>
                  </a:extLst>
                </a:gridCol>
                <a:gridCol w="1006541">
                  <a:extLst>
                    <a:ext uri="{9D8B030D-6E8A-4147-A177-3AD203B41FA5}">
                      <a16:colId xmlns:a16="http://schemas.microsoft.com/office/drawing/2014/main" val="3845457072"/>
                    </a:ext>
                  </a:extLst>
                </a:gridCol>
                <a:gridCol w="1006541">
                  <a:extLst>
                    <a:ext uri="{9D8B030D-6E8A-4147-A177-3AD203B41FA5}">
                      <a16:colId xmlns:a16="http://schemas.microsoft.com/office/drawing/2014/main" val="3406630615"/>
                    </a:ext>
                  </a:extLst>
                </a:gridCol>
              </a:tblGrid>
              <a:tr h="285992">
                <a:tc gridSpan="7">
                  <a:txBody>
                    <a:bodyPr/>
                    <a:lstStyle/>
                    <a:p>
                      <a:pPr marL="0" marR="0" algn="ctr">
                        <a:lnSpc>
                          <a:spcPct val="107000"/>
                        </a:lnSpc>
                        <a:spcBef>
                          <a:spcPts val="0"/>
                        </a:spcBef>
                        <a:spcAft>
                          <a:spcPts val="0"/>
                        </a:spcAft>
                      </a:pPr>
                      <a:r>
                        <a:rPr lang="en-US" sz="1800" dirty="0">
                          <a:effectLst/>
                        </a:rPr>
                        <a:t>Language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2495050"/>
                  </a:ext>
                </a:extLst>
              </a:tr>
              <a:tr h="245220">
                <a:tc>
                  <a:txBody>
                    <a:bodyPr/>
                    <a:lstStyle/>
                    <a:p>
                      <a:pPr marL="0" marR="0" algn="ctr">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NRS Level 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NRS Level 5</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NRS Level 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5376753"/>
                  </a:ext>
                </a:extLst>
              </a:tr>
              <a:tr h="224833">
                <a:tc>
                  <a:txBody>
                    <a:bodyPr/>
                    <a:lstStyle/>
                    <a:p>
                      <a:pPr marL="0" marR="0" algn="ctr">
                        <a:lnSpc>
                          <a:spcPct val="107000"/>
                        </a:lnSpc>
                        <a:spcBef>
                          <a:spcPts val="0"/>
                        </a:spcBef>
                        <a:spcAft>
                          <a:spcPts val="0"/>
                        </a:spcAft>
                      </a:pPr>
                      <a:r>
                        <a:rPr lang="en-US" sz="1400" dirty="0">
                          <a:effectLst/>
                        </a:rPr>
                        <a:t>TABE 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300-457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458-510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4010586"/>
                  </a:ext>
                </a:extLst>
              </a:tr>
              <a:tr h="224833">
                <a:tc>
                  <a:txBody>
                    <a:bodyPr/>
                    <a:lstStyle/>
                    <a:p>
                      <a:pPr marL="0" marR="0" algn="ctr">
                        <a:lnSpc>
                          <a:spcPct val="107000"/>
                        </a:lnSpc>
                        <a:spcBef>
                          <a:spcPts val="0"/>
                        </a:spcBef>
                        <a:spcAft>
                          <a:spcPts val="0"/>
                        </a:spcAft>
                      </a:pPr>
                      <a:r>
                        <a:rPr lang="en-US" sz="1400">
                          <a:effectLst/>
                        </a:rPr>
                        <a:t>TABE 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310-457</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458-510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511-546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7381378"/>
                  </a:ext>
                </a:extLst>
              </a:tr>
              <a:tr h="224833">
                <a:tc>
                  <a:txBody>
                    <a:bodyPr/>
                    <a:lstStyle/>
                    <a:p>
                      <a:pPr marL="0" marR="0" algn="ctr">
                        <a:lnSpc>
                          <a:spcPct val="107000"/>
                        </a:lnSpc>
                        <a:spcBef>
                          <a:spcPts val="0"/>
                        </a:spcBef>
                        <a:spcAft>
                          <a:spcPts val="0"/>
                        </a:spcAft>
                      </a:pPr>
                      <a:r>
                        <a:rPr lang="en-US" sz="1400" dirty="0">
                          <a:effectLst/>
                        </a:rPr>
                        <a:t>TABE 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459-510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511-546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547-583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5048215"/>
                  </a:ext>
                </a:extLst>
              </a:tr>
              <a:tr h="224833">
                <a:tc>
                  <a:txBody>
                    <a:bodyPr/>
                    <a:lstStyle/>
                    <a:p>
                      <a:pPr marL="0" marR="0" algn="ctr">
                        <a:lnSpc>
                          <a:spcPct val="107000"/>
                        </a:lnSpc>
                        <a:spcBef>
                          <a:spcPts val="0"/>
                        </a:spcBef>
                        <a:spcAft>
                          <a:spcPts val="0"/>
                        </a:spcAft>
                      </a:pPr>
                      <a:r>
                        <a:rPr lang="en-US" sz="1400" dirty="0">
                          <a:effectLst/>
                        </a:rPr>
                        <a:t>TABE 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513-546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547-583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584-630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n/a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0253770"/>
                  </a:ext>
                </a:extLst>
              </a:tr>
              <a:tr h="224833">
                <a:tc>
                  <a:txBody>
                    <a:bodyPr/>
                    <a:lstStyle/>
                    <a:p>
                      <a:pPr marL="0" marR="0" algn="ctr">
                        <a:lnSpc>
                          <a:spcPct val="107000"/>
                        </a:lnSpc>
                        <a:spcBef>
                          <a:spcPts val="0"/>
                        </a:spcBef>
                        <a:spcAft>
                          <a:spcPts val="0"/>
                        </a:spcAft>
                      </a:pPr>
                      <a:r>
                        <a:rPr lang="en-US" sz="1400" dirty="0">
                          <a:effectLst/>
                        </a:rPr>
                        <a:t>TABE 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n/a</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549-583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effectLst/>
                        </a:rPr>
                        <a:t>584-630</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dirty="0">
                          <a:effectLst/>
                        </a:rPr>
                        <a:t>531-800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5908196"/>
                  </a:ext>
                </a:extLst>
              </a:tr>
            </a:tbl>
          </a:graphicData>
        </a:graphic>
      </p:graphicFrame>
      <p:sp>
        <p:nvSpPr>
          <p:cNvPr id="8" name="TextBox 7"/>
          <p:cNvSpPr txBox="1"/>
          <p:nvPr/>
        </p:nvSpPr>
        <p:spPr>
          <a:xfrm>
            <a:off x="100182" y="2857720"/>
            <a:ext cx="1681316" cy="1754326"/>
          </a:xfrm>
          <a:prstGeom prst="rect">
            <a:avLst/>
          </a:prstGeom>
          <a:noFill/>
        </p:spPr>
        <p:txBody>
          <a:bodyPr wrap="square" rtlCol="0">
            <a:spAutoFit/>
          </a:bodyPr>
          <a:lstStyle/>
          <a:p>
            <a:r>
              <a:rPr lang="en-US" b="1" dirty="0"/>
              <a:t>The scores on these charts reflect the valid scores found in </a:t>
            </a:r>
            <a:r>
              <a:rPr lang="en-US" b="1" dirty="0" err="1"/>
              <a:t>SiD</a:t>
            </a:r>
            <a:r>
              <a:rPr lang="en-US" b="1" dirty="0"/>
              <a:t>.</a:t>
            </a:r>
          </a:p>
        </p:txBody>
      </p:sp>
      <p:sp>
        <p:nvSpPr>
          <p:cNvPr id="9" name="Left Brace 8"/>
          <p:cNvSpPr/>
          <p:nvPr/>
        </p:nvSpPr>
        <p:spPr>
          <a:xfrm>
            <a:off x="1466225" y="997342"/>
            <a:ext cx="737419" cy="545449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9834836" y="2857720"/>
            <a:ext cx="1867595" cy="2308324"/>
          </a:xfrm>
          <a:prstGeom prst="rect">
            <a:avLst/>
          </a:prstGeom>
          <a:noFill/>
        </p:spPr>
        <p:txBody>
          <a:bodyPr wrap="square" rtlCol="0">
            <a:spAutoFit/>
          </a:bodyPr>
          <a:lstStyle/>
          <a:p>
            <a:r>
              <a:rPr lang="en-US" b="1" dirty="0"/>
              <a:t>**Note: n/a is denoted for those NRS levels that are higher or lower than allowed for a given TABE level.</a:t>
            </a:r>
          </a:p>
        </p:txBody>
      </p:sp>
    </p:spTree>
    <p:extLst>
      <p:ext uri="{BB962C8B-B14F-4D97-AF65-F5344CB8AC3E}">
        <p14:creationId xmlns:p14="http://schemas.microsoft.com/office/powerpoint/2010/main" val="1466546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C593-4077-4812-AB58-346B1BCCE880}"/>
              </a:ext>
            </a:extLst>
          </p:cNvPr>
          <p:cNvSpPr>
            <a:spLocks noGrp="1"/>
          </p:cNvSpPr>
          <p:nvPr>
            <p:ph type="title"/>
          </p:nvPr>
        </p:nvSpPr>
        <p:spPr>
          <a:xfrm>
            <a:off x="1644998" y="150665"/>
            <a:ext cx="8761413" cy="560379"/>
          </a:xfrm>
        </p:spPr>
        <p:txBody>
          <a:bodyPr>
            <a:normAutofit fontScale="90000"/>
          </a:bodyPr>
          <a:lstStyle/>
          <a:p>
            <a:r>
              <a:rPr lang="en-US" sz="4000" b="1" dirty="0"/>
              <a:t>TABE 11 &amp; 12 Grade Ranges</a:t>
            </a:r>
          </a:p>
        </p:txBody>
      </p:sp>
      <p:sp>
        <p:nvSpPr>
          <p:cNvPr id="4" name="Content Placeholder 3">
            <a:extLst>
              <a:ext uri="{FF2B5EF4-FFF2-40B4-BE49-F238E27FC236}">
                <a16:creationId xmlns:a16="http://schemas.microsoft.com/office/drawing/2014/main" id="{1F2D67C4-B3CE-4857-8DB6-00D7742038BD}"/>
              </a:ext>
            </a:extLst>
          </p:cNvPr>
          <p:cNvSpPr>
            <a:spLocks noGrp="1"/>
          </p:cNvSpPr>
          <p:nvPr>
            <p:ph sz="half" idx="1"/>
          </p:nvPr>
        </p:nvSpPr>
        <p:spPr>
          <a:xfrm>
            <a:off x="8573413" y="1851260"/>
            <a:ext cx="3408885" cy="4397140"/>
          </a:xfrm>
        </p:spPr>
        <p:txBody>
          <a:bodyPr>
            <a:normAutofit fontScale="85000" lnSpcReduction="10000"/>
          </a:bodyPr>
          <a:lstStyle/>
          <a:p>
            <a:r>
              <a:rPr lang="en-US" sz="2400" cap="none" dirty="0">
                <a:latin typeface="Arial" panose="020B0604020202020204" pitchFamily="34" charset="0"/>
                <a:cs typeface="Arial" panose="020B0604020202020204" pitchFamily="34" charset="0"/>
              </a:rPr>
              <a:t>To help programs transition from grade equivalents to scale scores, DRC has provided these grade range tables.</a:t>
            </a:r>
          </a:p>
          <a:p>
            <a:r>
              <a:rPr lang="en-US" sz="2400" cap="none" dirty="0">
                <a:latin typeface="Arial" panose="020B0604020202020204" pitchFamily="34" charset="0"/>
                <a:cs typeface="Arial" panose="020B0604020202020204" pitchFamily="34" charset="0"/>
              </a:rPr>
              <a:t>This information is intended to help programs that have used grade equivalents to identify the appropriate scale score ranges.</a:t>
            </a:r>
          </a:p>
        </p:txBody>
      </p:sp>
      <p:sp>
        <p:nvSpPr>
          <p:cNvPr id="11" name="Slide Number Placeholder 10">
            <a:extLst>
              <a:ext uri="{FF2B5EF4-FFF2-40B4-BE49-F238E27FC236}">
                <a16:creationId xmlns:a16="http://schemas.microsoft.com/office/drawing/2014/main" id="{685CFF4D-D78E-471B-9B6C-79519368C475}"/>
              </a:ext>
            </a:extLst>
          </p:cNvPr>
          <p:cNvSpPr>
            <a:spLocks noGrp="1"/>
          </p:cNvSpPr>
          <p:nvPr>
            <p:ph type="sldNum" sz="quarter" idx="12"/>
          </p:nvPr>
        </p:nvSpPr>
        <p:spPr>
          <a:xfrm>
            <a:off x="11150433" y="6351448"/>
            <a:ext cx="764215" cy="365125"/>
          </a:xfrm>
        </p:spPr>
        <p:txBody>
          <a:bodyPr/>
          <a:lstStyle/>
          <a:p>
            <a:fld id="{D57F1E4F-1CFF-5643-939E-217C01CDF565}" type="slidenum">
              <a:rPr lang="en-US" smtClean="0"/>
              <a:pPr/>
              <a:t>44</a:t>
            </a:fld>
            <a:endParaRPr lang="en-US" dirty="0"/>
          </a:p>
        </p:txBody>
      </p:sp>
      <p:graphicFrame>
        <p:nvGraphicFramePr>
          <p:cNvPr id="3" name="Table 2">
            <a:extLst>
              <a:ext uri="{FF2B5EF4-FFF2-40B4-BE49-F238E27FC236}">
                <a16:creationId xmlns:a16="http://schemas.microsoft.com/office/drawing/2014/main" id="{7A19F191-9D2A-4E2C-92F1-B395F73858CB}"/>
              </a:ext>
            </a:extLst>
          </p:cNvPr>
          <p:cNvGraphicFramePr>
            <a:graphicFrameLocks noGrp="1"/>
          </p:cNvGraphicFramePr>
          <p:nvPr>
            <p:extLst>
              <p:ext uri="{D42A27DB-BD31-4B8C-83A1-F6EECF244321}">
                <p14:modId xmlns:p14="http://schemas.microsoft.com/office/powerpoint/2010/main" val="3877843577"/>
              </p:ext>
            </p:extLst>
          </p:nvPr>
        </p:nvGraphicFramePr>
        <p:xfrm>
          <a:off x="493986" y="711046"/>
          <a:ext cx="7867288" cy="6119190"/>
        </p:xfrm>
        <a:graphic>
          <a:graphicData uri="http://schemas.openxmlformats.org/drawingml/2006/table">
            <a:tbl>
              <a:tblPr firstRow="1" bandRow="1">
                <a:tableStyleId>{69012ECD-51FC-41F1-AA8D-1B2483CD663E}</a:tableStyleId>
              </a:tblPr>
              <a:tblGrid>
                <a:gridCol w="1966821">
                  <a:extLst>
                    <a:ext uri="{9D8B030D-6E8A-4147-A177-3AD203B41FA5}">
                      <a16:colId xmlns:a16="http://schemas.microsoft.com/office/drawing/2014/main" val="3359762649"/>
                    </a:ext>
                  </a:extLst>
                </a:gridCol>
                <a:gridCol w="1966821">
                  <a:extLst>
                    <a:ext uri="{9D8B030D-6E8A-4147-A177-3AD203B41FA5}">
                      <a16:colId xmlns:a16="http://schemas.microsoft.com/office/drawing/2014/main" val="3244184863"/>
                    </a:ext>
                  </a:extLst>
                </a:gridCol>
                <a:gridCol w="1493703">
                  <a:extLst>
                    <a:ext uri="{9D8B030D-6E8A-4147-A177-3AD203B41FA5}">
                      <a16:colId xmlns:a16="http://schemas.microsoft.com/office/drawing/2014/main" val="2443562308"/>
                    </a:ext>
                  </a:extLst>
                </a:gridCol>
                <a:gridCol w="2439943">
                  <a:extLst>
                    <a:ext uri="{9D8B030D-6E8A-4147-A177-3AD203B41FA5}">
                      <a16:colId xmlns:a16="http://schemas.microsoft.com/office/drawing/2014/main" val="639048491"/>
                    </a:ext>
                  </a:extLst>
                </a:gridCol>
              </a:tblGrid>
              <a:tr h="420290">
                <a:tc gridSpan="4">
                  <a:txBody>
                    <a:bodyPr/>
                    <a:lstStyle/>
                    <a:p>
                      <a:pPr algn="ctr"/>
                      <a:r>
                        <a:rPr lang="en-US" sz="2000" dirty="0"/>
                        <a:t>READING</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3043760393"/>
                  </a:ext>
                </a:extLst>
              </a:tr>
              <a:tr h="375595">
                <a:tc>
                  <a:txBody>
                    <a:bodyPr/>
                    <a:lstStyle/>
                    <a:p>
                      <a:pPr algn="ctr"/>
                      <a:r>
                        <a:rPr lang="en-US" b="1" dirty="0">
                          <a:solidFill>
                            <a:schemeClr val="tx1"/>
                          </a:solidFill>
                        </a:rPr>
                        <a:t>NRS Level</a:t>
                      </a:r>
                    </a:p>
                  </a:txBody>
                  <a:tcPr>
                    <a:lnB w="12700" cap="flat" cmpd="sng" algn="ctr">
                      <a:solidFill>
                        <a:schemeClr val="tx1"/>
                      </a:solidFill>
                      <a:prstDash val="solid"/>
                      <a:round/>
                      <a:headEnd type="none" w="med" len="med"/>
                      <a:tailEnd type="none" w="med" len="med"/>
                    </a:lnB>
                  </a:tcPr>
                </a:tc>
                <a:tc>
                  <a:txBody>
                    <a:bodyPr/>
                    <a:lstStyle/>
                    <a:p>
                      <a:pPr algn="ctr"/>
                      <a:r>
                        <a:rPr lang="en-US" b="1" dirty="0">
                          <a:solidFill>
                            <a:schemeClr val="tx1"/>
                          </a:solidFill>
                        </a:rPr>
                        <a:t>Grade Range Guideline</a:t>
                      </a:r>
                    </a:p>
                  </a:txBody>
                  <a:tcPr>
                    <a:lnB w="12700" cap="flat" cmpd="sng" algn="ctr">
                      <a:solidFill>
                        <a:schemeClr val="tx1"/>
                      </a:solidFill>
                      <a:prstDash val="solid"/>
                      <a:round/>
                      <a:headEnd type="none" w="med" len="med"/>
                      <a:tailEnd type="none" w="med" len="med"/>
                    </a:lnB>
                  </a:tcPr>
                </a:tc>
                <a:tc>
                  <a:txBody>
                    <a:bodyPr/>
                    <a:lstStyle/>
                    <a:p>
                      <a:pPr algn="ctr"/>
                      <a:r>
                        <a:rPr lang="en-US" b="1" dirty="0">
                          <a:solidFill>
                            <a:schemeClr val="tx1"/>
                          </a:solidFill>
                        </a:rPr>
                        <a:t>Grade</a:t>
                      </a:r>
                    </a:p>
                  </a:txBody>
                  <a:tcPr>
                    <a:lnB w="12700" cap="flat" cmpd="sng" algn="ctr">
                      <a:solidFill>
                        <a:schemeClr val="tx1"/>
                      </a:solidFill>
                      <a:prstDash val="solid"/>
                      <a:round/>
                      <a:headEnd type="none" w="med" len="med"/>
                      <a:tailEnd type="none" w="med" len="med"/>
                    </a:lnB>
                  </a:tcPr>
                </a:tc>
                <a:tc>
                  <a:txBody>
                    <a:bodyPr/>
                    <a:lstStyle/>
                    <a:p>
                      <a:pPr algn="ctr"/>
                      <a:r>
                        <a:rPr lang="en-US" b="1" dirty="0">
                          <a:solidFill>
                            <a:schemeClr val="tx1"/>
                          </a:solidFill>
                        </a:rPr>
                        <a:t>Scale Score Range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9028423"/>
                  </a:ext>
                </a:extLst>
              </a:tr>
              <a:tr h="389140">
                <a:tc rowSpan="2">
                  <a:txBody>
                    <a:bodyPr/>
                    <a:lstStyle/>
                    <a:p>
                      <a:pPr algn="ctr"/>
                      <a:r>
                        <a:rPr lang="en-US"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b="1" dirty="0"/>
                        <a:t>K-1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300-371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3169206"/>
                  </a:ext>
                </a:extLst>
              </a:tr>
              <a:tr h="389140">
                <a:tc vMerge="1">
                  <a:txBody>
                    <a:bodyPr/>
                    <a:lstStyle/>
                    <a:p>
                      <a:endParaRPr lang="en-US" dirty="0"/>
                    </a:p>
                  </a:txBody>
                  <a:tcPr/>
                </a:tc>
                <a:tc vMerge="1">
                  <a:txBody>
                    <a:bodyPr/>
                    <a:lstStyle/>
                    <a:p>
                      <a:endParaRPr lang="en-US" dirty="0"/>
                    </a:p>
                  </a:txBody>
                  <a:tcPr/>
                </a:tc>
                <a:tc>
                  <a:txBody>
                    <a:bodyPr/>
                    <a:lstStyle/>
                    <a:p>
                      <a:pPr algn="ctr"/>
                      <a:r>
                        <a:rPr lang="en-US" b="1"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372-441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5169797"/>
                  </a:ext>
                </a:extLst>
              </a:tr>
              <a:tr h="389140">
                <a:tc rowSpan="2">
                  <a:txBody>
                    <a:bodyPr/>
                    <a:lstStyle/>
                    <a:p>
                      <a:pPr algn="ctr"/>
                      <a:r>
                        <a:rPr lang="en-US"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b="1" dirty="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442-471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8642499"/>
                  </a:ext>
                </a:extLst>
              </a:tr>
              <a:tr h="389140">
                <a:tc vMerge="1">
                  <a:txBody>
                    <a:bodyPr/>
                    <a:lstStyle/>
                    <a:p>
                      <a:endParaRPr lang="en-US" dirty="0"/>
                    </a:p>
                  </a:txBody>
                  <a:tcPr/>
                </a:tc>
                <a:tc vMerge="1">
                  <a:txBody>
                    <a:bodyPr/>
                    <a:lstStyle/>
                    <a:p>
                      <a:endParaRPr lang="en-US" dirty="0"/>
                    </a:p>
                  </a:txBody>
                  <a:tcPr/>
                </a:tc>
                <a:tc>
                  <a:txBody>
                    <a:bodyPr/>
                    <a:lstStyle/>
                    <a:p>
                      <a:pPr algn="ctr"/>
                      <a:r>
                        <a:rPr lang="en-US"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472-500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6850869"/>
                  </a:ext>
                </a:extLst>
              </a:tr>
              <a:tr h="389140">
                <a:tc rowSpan="2">
                  <a:txBody>
                    <a:bodyPr/>
                    <a:lstStyle/>
                    <a:p>
                      <a:pPr algn="ctr"/>
                      <a:r>
                        <a:rPr lang="en-US" b="1"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b="1" dirty="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501-518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9225402"/>
                  </a:ext>
                </a:extLst>
              </a:tr>
              <a:tr h="389140">
                <a:tc vMerge="1">
                  <a:txBody>
                    <a:bodyPr/>
                    <a:lstStyle/>
                    <a:p>
                      <a:endParaRPr lang="en-US" dirty="0"/>
                    </a:p>
                  </a:txBody>
                  <a:tcPr/>
                </a:tc>
                <a:tc vMerge="1">
                  <a:txBody>
                    <a:bodyPr/>
                    <a:lstStyle/>
                    <a:p>
                      <a:endParaRPr lang="en-US" dirty="0"/>
                    </a:p>
                  </a:txBody>
                  <a:tcPr/>
                </a:tc>
                <a:tc>
                  <a:txBody>
                    <a:bodyPr/>
                    <a:lstStyle/>
                    <a:p>
                      <a:pPr algn="ctr"/>
                      <a:r>
                        <a:rPr lang="en-US" b="1"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519-535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1219859"/>
                  </a:ext>
                </a:extLst>
              </a:tr>
              <a:tr h="389140">
                <a:tc rowSpan="3">
                  <a:txBody>
                    <a:bodyPr/>
                    <a:lstStyle/>
                    <a:p>
                      <a:pPr algn="ctr"/>
                      <a:r>
                        <a:rPr lang="en-US" b="1"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b="1" dirty="0"/>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536-549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5472902"/>
                  </a:ext>
                </a:extLst>
              </a:tr>
              <a:tr h="389140">
                <a:tc vMerge="1">
                  <a:txBody>
                    <a:bodyPr/>
                    <a:lstStyle/>
                    <a:p>
                      <a:endParaRPr lang="en-US" dirty="0"/>
                    </a:p>
                  </a:txBody>
                  <a:tcPr/>
                </a:tc>
                <a:tc vMerge="1">
                  <a:txBody>
                    <a:bodyPr/>
                    <a:lstStyle/>
                    <a:p>
                      <a:endParaRPr lang="en-US" dirty="0"/>
                    </a:p>
                  </a:txBody>
                  <a:tcPr/>
                </a:tc>
                <a:tc>
                  <a:txBody>
                    <a:bodyPr/>
                    <a:lstStyle/>
                    <a:p>
                      <a:pPr algn="ctr"/>
                      <a:r>
                        <a:rPr lang="en-US" b="1"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550-562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8607764"/>
                  </a:ext>
                </a:extLst>
              </a:tr>
              <a:tr h="389140">
                <a:tc vMerge="1">
                  <a:txBody>
                    <a:bodyPr/>
                    <a:lstStyle/>
                    <a:p>
                      <a:endParaRPr lang="en-US" dirty="0"/>
                    </a:p>
                  </a:txBody>
                  <a:tcPr/>
                </a:tc>
                <a:tc vMerge="1">
                  <a:txBody>
                    <a:bodyPr/>
                    <a:lstStyle/>
                    <a:p>
                      <a:endParaRPr lang="en-US" dirty="0"/>
                    </a:p>
                  </a:txBody>
                  <a:tcPr/>
                </a:tc>
                <a:tc>
                  <a:txBody>
                    <a:bodyPr/>
                    <a:lstStyle/>
                    <a:p>
                      <a:pPr algn="ctr"/>
                      <a:r>
                        <a:rPr lang="en-US" b="1"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563-575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4680052"/>
                  </a:ext>
                </a:extLst>
              </a:tr>
              <a:tr h="389140">
                <a:tc rowSpan="2">
                  <a:txBody>
                    <a:bodyPr/>
                    <a:lstStyle/>
                    <a:p>
                      <a:pPr algn="ctr"/>
                      <a:r>
                        <a:rPr lang="en-US" b="1"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b="1" dirty="0"/>
                        <a:t>9-10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576-596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160827"/>
                  </a:ext>
                </a:extLst>
              </a:tr>
              <a:tr h="389140">
                <a:tc vMerge="1">
                  <a:txBody>
                    <a:bodyPr/>
                    <a:lstStyle/>
                    <a:p>
                      <a:endParaRPr lang="en-US" dirty="0"/>
                    </a:p>
                  </a:txBody>
                  <a:tcPr/>
                </a:tc>
                <a:tc vMerge="1">
                  <a:txBody>
                    <a:bodyPr/>
                    <a:lstStyle/>
                    <a:p>
                      <a:endParaRPr lang="en-US" dirty="0"/>
                    </a:p>
                  </a:txBody>
                  <a:tcPr/>
                </a:tc>
                <a:tc>
                  <a:txBody>
                    <a:bodyPr/>
                    <a:lstStyle/>
                    <a:p>
                      <a:pPr algn="ctr"/>
                      <a:r>
                        <a:rPr lang="en-US" b="1"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597-616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0153313"/>
                  </a:ext>
                </a:extLst>
              </a:tr>
              <a:tr h="389140">
                <a:tc rowSpan="2">
                  <a:txBody>
                    <a:bodyPr/>
                    <a:lstStyle/>
                    <a:p>
                      <a:pPr algn="ctr"/>
                      <a:r>
                        <a:rPr lang="en-US" b="1"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b="1" dirty="0"/>
                        <a:t>11-12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617-709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0321472"/>
                  </a:ext>
                </a:extLst>
              </a:tr>
              <a:tr h="389140">
                <a:tc vMerge="1">
                  <a:txBody>
                    <a:bodyPr/>
                    <a:lstStyle/>
                    <a:p>
                      <a:endParaRPr lang="en-US" dirty="0"/>
                    </a:p>
                  </a:txBody>
                  <a:tcPr/>
                </a:tc>
                <a:tc vMerge="1">
                  <a:txBody>
                    <a:bodyPr/>
                    <a:lstStyle/>
                    <a:p>
                      <a:endParaRPr lang="en-US" dirty="0"/>
                    </a:p>
                  </a:txBody>
                  <a:tcPr/>
                </a:tc>
                <a:tc>
                  <a:txBody>
                    <a:bodyPr/>
                    <a:lstStyle/>
                    <a:p>
                      <a:pPr algn="ctr"/>
                      <a:r>
                        <a:rPr lang="en-US" b="1"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710-800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072971"/>
                  </a:ext>
                </a:extLst>
              </a:tr>
            </a:tbl>
          </a:graphicData>
        </a:graphic>
      </p:graphicFrame>
    </p:spTree>
    <p:extLst>
      <p:ext uri="{BB962C8B-B14F-4D97-AF65-F5344CB8AC3E}">
        <p14:creationId xmlns:p14="http://schemas.microsoft.com/office/powerpoint/2010/main" val="1704899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1" y="-18891"/>
            <a:ext cx="12192001" cy="6876891"/>
          </a:xfrm>
          <a:prstGeom prst="rect">
            <a:avLst/>
          </a:prstGeom>
        </p:spPr>
      </p:pic>
      <p:pic>
        <p:nvPicPr>
          <p:cNvPr id="6" name="Content Placeholder 3"/>
          <p:cNvPicPr>
            <a:picLocks noChangeAspect="1"/>
          </p:cNvPicPr>
          <p:nvPr/>
        </p:nvPicPr>
        <p:blipFill>
          <a:blip r:embed="rId3"/>
          <a:stretch>
            <a:fillRect/>
          </a:stretch>
        </p:blipFill>
        <p:spPr>
          <a:xfrm>
            <a:off x="649805" y="2147542"/>
            <a:ext cx="10892390" cy="2562915"/>
          </a:xfrm>
          <a:prstGeom prst="rect">
            <a:avLst/>
          </a:prstGeom>
        </p:spPr>
      </p:pic>
      <p:sp>
        <p:nvSpPr>
          <p:cNvPr id="2" name="TextBox 1"/>
          <p:cNvSpPr txBox="1"/>
          <p:nvPr/>
        </p:nvSpPr>
        <p:spPr>
          <a:xfrm>
            <a:off x="3385456" y="440346"/>
            <a:ext cx="5421086" cy="523220"/>
          </a:xfrm>
          <a:prstGeom prst="rect">
            <a:avLst/>
          </a:prstGeom>
          <a:solidFill>
            <a:schemeClr val="bg1"/>
          </a:solidFill>
        </p:spPr>
        <p:txBody>
          <a:bodyPr wrap="square" rtlCol="0">
            <a:spAutoFit/>
          </a:bodyPr>
          <a:lstStyle/>
          <a:p>
            <a:r>
              <a:rPr lang="en-US" sz="2700" b="1" dirty="0">
                <a:solidFill>
                  <a:schemeClr val="bg2">
                    <a:lumMod val="50000"/>
                  </a:schemeClr>
                </a:solidFill>
                <a:latin typeface="Times New Roman" panose="02020603050405020304" pitchFamily="18" charset="0"/>
                <a:cs typeface="Times New Roman" panose="02020603050405020304" pitchFamily="18" charset="0"/>
              </a:rPr>
              <a:t>NRS Level Scale Score Ranges</a:t>
            </a:r>
          </a:p>
        </p:txBody>
      </p:sp>
    </p:spTree>
    <p:extLst>
      <p:ext uri="{BB962C8B-B14F-4D97-AF65-F5344CB8AC3E}">
        <p14:creationId xmlns:p14="http://schemas.microsoft.com/office/powerpoint/2010/main" val="2838677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DC6B-D6DC-433F-AF36-0F74BB4B9CC4}"/>
              </a:ext>
            </a:extLst>
          </p:cNvPr>
          <p:cNvSpPr>
            <a:spLocks noGrp="1"/>
          </p:cNvSpPr>
          <p:nvPr>
            <p:ph type="title"/>
          </p:nvPr>
        </p:nvSpPr>
        <p:spPr>
          <a:xfrm>
            <a:off x="913774" y="268711"/>
            <a:ext cx="10364451" cy="1368703"/>
          </a:xfrm>
        </p:spPr>
        <p:txBody>
          <a:bodyPr/>
          <a:lstStyle/>
          <a:p>
            <a:r>
              <a:rPr lang="en-US" dirty="0">
                <a:solidFill>
                  <a:prstClr val="black"/>
                </a:solidFill>
              </a:rPr>
              <a:t>Assessment policy</a:t>
            </a:r>
            <a:br>
              <a:rPr lang="en-US" dirty="0">
                <a:solidFill>
                  <a:prstClr val="black"/>
                </a:solidFill>
              </a:rPr>
            </a:br>
            <a:r>
              <a:rPr lang="en-US" sz="2000" cap="none" dirty="0">
                <a:solidFill>
                  <a:prstClr val="black"/>
                </a:solidFill>
                <a:latin typeface="Calibri" panose="020F0502020204030204" pitchFamily="34" charset="0"/>
                <a:cs typeface="Calibri" panose="020F0502020204030204" pitchFamily="34" charset="0"/>
              </a:rPr>
              <a:t>http://www.mnabe.org/sites/default/files/mnabe_assessment_policy_2018-19_revised_9-25-18.docx </a:t>
            </a:r>
            <a:endParaRPr lang="en-US" dirty="0"/>
          </a:p>
        </p:txBody>
      </p:sp>
      <p:sp>
        <p:nvSpPr>
          <p:cNvPr id="3" name="Content Placeholder 2">
            <a:extLst>
              <a:ext uri="{FF2B5EF4-FFF2-40B4-BE49-F238E27FC236}">
                <a16:creationId xmlns:a16="http://schemas.microsoft.com/office/drawing/2014/main" id="{F125DB4B-C476-420E-9F6E-D6A4097ED3E1}"/>
              </a:ext>
            </a:extLst>
          </p:cNvPr>
          <p:cNvSpPr>
            <a:spLocks noGrp="1"/>
          </p:cNvSpPr>
          <p:nvPr>
            <p:ph sz="quarter" idx="13"/>
          </p:nvPr>
        </p:nvSpPr>
        <p:spPr>
          <a:xfrm>
            <a:off x="913774" y="1637414"/>
            <a:ext cx="10363826" cy="4153786"/>
          </a:xfrm>
        </p:spPr>
        <p:txBody>
          <a:bodyPr/>
          <a:lstStyle/>
          <a:p>
            <a:pPr marL="0">
              <a:lnSpc>
                <a:spcPct val="112000"/>
              </a:lnSpc>
            </a:pPr>
            <a:r>
              <a:rPr lang="en-US" b="1" i="1" dirty="0">
                <a:latin typeface="Calibri" panose="020F0502020204030204" pitchFamily="34" charset="0"/>
                <a:ea typeface="Times New Roman" panose="02020603050405020304" pitchFamily="18" charset="0"/>
                <a:cs typeface="Times New Roman" panose="02020603050405020304" pitchFamily="18" charset="0"/>
              </a:rPr>
              <a:t>For Levels:  ABE 1-6</a:t>
            </a: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dirty="0"/>
          </a:p>
        </p:txBody>
      </p:sp>
      <p:graphicFrame>
        <p:nvGraphicFramePr>
          <p:cNvPr id="4" name="Table 3">
            <a:extLst>
              <a:ext uri="{FF2B5EF4-FFF2-40B4-BE49-F238E27FC236}">
                <a16:creationId xmlns:a16="http://schemas.microsoft.com/office/drawing/2014/main" id="{37E13F73-D6C6-4DD0-9DD5-2D7B7E6CAD27}"/>
              </a:ext>
            </a:extLst>
          </p:cNvPr>
          <p:cNvGraphicFramePr>
            <a:graphicFrameLocks noGrp="1"/>
          </p:cNvGraphicFramePr>
          <p:nvPr>
            <p:extLst>
              <p:ext uri="{D42A27DB-BD31-4B8C-83A1-F6EECF244321}">
                <p14:modId xmlns:p14="http://schemas.microsoft.com/office/powerpoint/2010/main" val="2283393471"/>
              </p:ext>
            </p:extLst>
          </p:nvPr>
        </p:nvGraphicFramePr>
        <p:xfrm>
          <a:off x="913774" y="2153982"/>
          <a:ext cx="10363826" cy="3637218"/>
        </p:xfrm>
        <a:graphic>
          <a:graphicData uri="http://schemas.openxmlformats.org/drawingml/2006/table">
            <a:tbl>
              <a:tblPr firstRow="1" firstCol="1" bandRow="1"/>
              <a:tblGrid>
                <a:gridCol w="3435091">
                  <a:extLst>
                    <a:ext uri="{9D8B030D-6E8A-4147-A177-3AD203B41FA5}">
                      <a16:colId xmlns:a16="http://schemas.microsoft.com/office/drawing/2014/main" val="4091931036"/>
                    </a:ext>
                  </a:extLst>
                </a:gridCol>
                <a:gridCol w="2634871">
                  <a:extLst>
                    <a:ext uri="{9D8B030D-6E8A-4147-A177-3AD203B41FA5}">
                      <a16:colId xmlns:a16="http://schemas.microsoft.com/office/drawing/2014/main" val="1142500322"/>
                    </a:ext>
                  </a:extLst>
                </a:gridCol>
                <a:gridCol w="2146932">
                  <a:extLst>
                    <a:ext uri="{9D8B030D-6E8A-4147-A177-3AD203B41FA5}">
                      <a16:colId xmlns:a16="http://schemas.microsoft.com/office/drawing/2014/main" val="2314777335"/>
                    </a:ext>
                  </a:extLst>
                </a:gridCol>
                <a:gridCol w="2146932">
                  <a:extLst>
                    <a:ext uri="{9D8B030D-6E8A-4147-A177-3AD203B41FA5}">
                      <a16:colId xmlns:a16="http://schemas.microsoft.com/office/drawing/2014/main" val="2688953222"/>
                    </a:ext>
                  </a:extLst>
                </a:gridCol>
              </a:tblGrid>
              <a:tr h="0">
                <a:tc>
                  <a:txBody>
                    <a:bodyPr/>
                    <a:lstStyle/>
                    <a:p>
                      <a:pPr marL="0" marR="0">
                        <a:lnSpc>
                          <a:spcPct val="112000"/>
                        </a:lnSpc>
                        <a:spcBef>
                          <a:spcPts val="0"/>
                        </a:spcBef>
                        <a:spcAft>
                          <a:spcPts val="0"/>
                        </a:spcAft>
                      </a:pPr>
                      <a:r>
                        <a:rPr lang="en-US" sz="18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Name/Series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tc>
                  <a:txBody>
                    <a:bodyPr/>
                    <a:lstStyle/>
                    <a:p>
                      <a:pPr marL="0" marR="0">
                        <a:lnSpc>
                          <a:spcPct val="112000"/>
                        </a:lnSpc>
                        <a:spcBef>
                          <a:spcPts val="0"/>
                        </a:spcBef>
                        <a:spcAft>
                          <a:spcPts val="0"/>
                        </a:spcAft>
                      </a:pPr>
                      <a:r>
                        <a:rPr lang="en-US" sz="18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Content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tc>
                  <a:txBody>
                    <a:bodyPr/>
                    <a:lstStyle/>
                    <a:p>
                      <a:pPr marL="0" marR="0">
                        <a:lnSpc>
                          <a:spcPct val="112000"/>
                        </a:lnSpc>
                        <a:spcBef>
                          <a:spcPts val="0"/>
                        </a:spcBef>
                        <a:spcAft>
                          <a:spcPts val="0"/>
                        </a:spcAft>
                      </a:pPr>
                      <a:r>
                        <a:rPr lang="en-US" sz="18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Format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tc>
                  <a:txBody>
                    <a:bodyPr/>
                    <a:lstStyle/>
                    <a:p>
                      <a:pPr marL="0" marR="0">
                        <a:lnSpc>
                          <a:spcPct val="112000"/>
                        </a:lnSpc>
                        <a:spcBef>
                          <a:spcPts val="0"/>
                        </a:spcBef>
                        <a:spcAft>
                          <a:spcPts val="0"/>
                        </a:spcAft>
                      </a:pPr>
                      <a:r>
                        <a:rPr lang="en-US" sz="1800" b="1" i="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Forms/Levels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93C40"/>
                    </a:solidFill>
                  </a:tcPr>
                </a:tc>
                <a:extLst>
                  <a:ext uri="{0D108BD9-81ED-4DB2-BD59-A6C34878D82A}">
                    <a16:rowId xmlns:a16="http://schemas.microsoft.com/office/drawing/2014/main" val="3233910871"/>
                  </a:ext>
                </a:extLst>
              </a:tr>
              <a:tr h="0">
                <a:tc>
                  <a:txBody>
                    <a:bodyPr/>
                    <a:lstStyle/>
                    <a:p>
                      <a:pPr marL="0" marR="0">
                        <a:lnSpc>
                          <a:spcPct val="112000"/>
                        </a:lnSpc>
                        <a:spcBef>
                          <a:spcPts val="0"/>
                        </a:spcBef>
                        <a:spcAft>
                          <a:spcPts val="0"/>
                        </a:spcAft>
                      </a:pPr>
                      <a:r>
                        <a:rPr lang="en-US" sz="1800" b="1">
                          <a:effectLst/>
                          <a:latin typeface="Calibri" panose="020F0502020204030204" pitchFamily="34" charset="0"/>
                          <a:ea typeface="Times New Roman" panose="02020603050405020304" pitchFamily="18" charset="0"/>
                          <a:cs typeface="Arial" panose="020B0604020202020204" pitchFamily="34" charset="0"/>
                        </a:rPr>
                        <a:t>9 and 10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Survey and Complete Battery versions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2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Arial" panose="020B0604020202020204" pitchFamily="34" charset="0"/>
                        </a:rPr>
                        <a:t>Reading**</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2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Arial" panose="020B0604020202020204" pitchFamily="34" charset="0"/>
                        </a:rPr>
                        <a:t>Complete Math** (2 tests:  Math Computation and Applied Mathematics)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2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Arial" panose="020B0604020202020204" pitchFamily="34" charset="0"/>
                        </a:rPr>
                        <a:t>Language**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Computer-based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Paper-based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L:  Literacy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E:  Easy</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M:  Medium</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D:  Difficult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A:  Advanced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098679"/>
                  </a:ext>
                </a:extLst>
              </a:tr>
              <a:tr h="0">
                <a:tc>
                  <a:txBody>
                    <a:bodyPr/>
                    <a:lstStyle/>
                    <a:p>
                      <a:pPr marL="0" marR="0">
                        <a:lnSpc>
                          <a:spcPct val="112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Arial" panose="020B0604020202020204" pitchFamily="34" charset="0"/>
                        </a:rPr>
                        <a:t>11 and 12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i="1" dirty="0">
                          <a:effectLst/>
                          <a:latin typeface="Calibri" panose="020F0502020204030204" pitchFamily="34" charset="0"/>
                          <a:ea typeface="Times New Roman" panose="02020603050405020304" pitchFamily="18" charset="0"/>
                          <a:cs typeface="Arial" panose="020B0604020202020204" pitchFamily="34" charset="0"/>
                        </a:rPr>
                        <a:t>(New for 2018)</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2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Arial" panose="020B0604020202020204" pitchFamily="34" charset="0"/>
                        </a:rPr>
                        <a:t>Reading</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2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Arial" panose="020B0604020202020204" pitchFamily="34" charset="0"/>
                        </a:rPr>
                        <a:t>Math</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2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cs typeface="Arial" panose="020B0604020202020204" pitchFamily="34" charset="0"/>
                        </a:rPr>
                        <a:t>Language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Computer-based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a:effectLst/>
                          <a:latin typeface="Calibri" panose="020F0502020204030204" pitchFamily="34" charset="0"/>
                          <a:ea typeface="Times New Roman" panose="02020603050405020304" pitchFamily="18" charset="0"/>
                          <a:cs typeface="Arial" panose="020B0604020202020204" pitchFamily="34" charset="0"/>
                        </a:rPr>
                        <a:t>Paper-based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2000"/>
                        </a:lnSpc>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L:  Literacy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E:  Easy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M:  Medium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D:  Difficult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2000"/>
                        </a:lnSpc>
                        <a:spcBef>
                          <a:spcPts val="0"/>
                        </a:spcBef>
                        <a:spcAft>
                          <a:spcPts val="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A:  Advanced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6953437"/>
                  </a:ext>
                </a:extLst>
              </a:tr>
            </a:tbl>
          </a:graphicData>
        </a:graphic>
      </p:graphicFrame>
      <p:sp>
        <p:nvSpPr>
          <p:cNvPr id="5" name="Rectangle 4">
            <a:extLst>
              <a:ext uri="{FF2B5EF4-FFF2-40B4-BE49-F238E27FC236}">
                <a16:creationId xmlns:a16="http://schemas.microsoft.com/office/drawing/2014/main" id="{1453CB92-92C5-411E-87C2-650B5350DC32}"/>
              </a:ext>
            </a:extLst>
          </p:cNvPr>
          <p:cNvSpPr/>
          <p:nvPr/>
        </p:nvSpPr>
        <p:spPr>
          <a:xfrm>
            <a:off x="913774" y="5868145"/>
            <a:ext cx="10363826" cy="831894"/>
          </a:xfrm>
          <a:prstGeom prst="rect">
            <a:avLst/>
          </a:prstGeom>
        </p:spPr>
        <p:txBody>
          <a:bodyPr wrap="square">
            <a:spAutoFit/>
          </a:bodyPr>
          <a:lstStyle/>
          <a:p>
            <a:pPr>
              <a:lnSpc>
                <a:spcPct val="140000"/>
              </a:lnSpc>
              <a:tabLst>
                <a:tab pos="6400800" algn="r"/>
                <a:tab pos="228600" algn="l"/>
                <a:tab pos="6400800" algn="r"/>
              </a:tabLst>
            </a:pPr>
            <a:r>
              <a:rPr lang="en-US" i="1" dirty="0">
                <a:latin typeface="Calibri" panose="020F0502020204030204" pitchFamily="34" charset="0"/>
                <a:ea typeface="Times New Roman" panose="02020603050405020304" pitchFamily="18" charset="0"/>
                <a:cs typeface="Arial" panose="020B0604020202020204" pitchFamily="34" charset="0"/>
              </a:rPr>
              <a:t>**Approved by OCTAE and the Minnesota Department of Education for NRS purposes for ABE Levels through June 30, 2019</a:t>
            </a:r>
            <a:r>
              <a:rPr lang="en-US" sz="1100" i="1" dirty="0">
                <a:latin typeface="Calibri" panose="020F0502020204030204" pitchFamily="34" charset="0"/>
                <a:ea typeface="Times New Roman" panose="02020603050405020304" pitchFamily="18" charset="0"/>
                <a:cs typeface="Arial" panose="020B0604020202020204" pitchFamily="34" charset="0"/>
              </a:rPr>
              <a:t>.</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7669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B272-EA2A-4FFE-8CB4-EFAAE39B27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DEB8EB2-6924-476F-9A92-237FD97550AB}"/>
              </a:ext>
            </a:extLst>
          </p:cNvPr>
          <p:cNvPicPr>
            <a:picLocks noGrp="1" noChangeAspect="1"/>
          </p:cNvPicPr>
          <p:nvPr>
            <p:ph sz="quarter" idx="13"/>
          </p:nvPr>
        </p:nvPicPr>
        <p:blipFill>
          <a:blip r:embed="rId2"/>
          <a:stretch>
            <a:fillRect/>
          </a:stretch>
        </p:blipFill>
        <p:spPr>
          <a:xfrm>
            <a:off x="0" y="0"/>
            <a:ext cx="12276403" cy="6876725"/>
          </a:xfrm>
        </p:spPr>
      </p:pic>
      <p:sp>
        <p:nvSpPr>
          <p:cNvPr id="6" name="TextBox 5">
            <a:extLst>
              <a:ext uri="{FF2B5EF4-FFF2-40B4-BE49-F238E27FC236}">
                <a16:creationId xmlns:a16="http://schemas.microsoft.com/office/drawing/2014/main" id="{FF6EC05E-D4B4-4D24-8428-DC07E8E274E6}"/>
              </a:ext>
            </a:extLst>
          </p:cNvPr>
          <p:cNvSpPr txBox="1"/>
          <p:nvPr/>
        </p:nvSpPr>
        <p:spPr>
          <a:xfrm>
            <a:off x="551145" y="413359"/>
            <a:ext cx="7979080" cy="707886"/>
          </a:xfrm>
          <a:prstGeom prst="rect">
            <a:avLst/>
          </a:prstGeom>
          <a:noFill/>
        </p:spPr>
        <p:txBody>
          <a:bodyPr wrap="square" rtlCol="0">
            <a:spAutoFit/>
          </a:bodyPr>
          <a:lstStyle/>
          <a:p>
            <a:r>
              <a:rPr lang="en-US" sz="4000" b="1" dirty="0"/>
              <a:t>Purchasing TABE 11&amp;12</a:t>
            </a:r>
          </a:p>
        </p:txBody>
      </p:sp>
      <p:graphicFrame>
        <p:nvGraphicFramePr>
          <p:cNvPr id="7" name="Content Placeholder 11">
            <a:extLst>
              <a:ext uri="{FF2B5EF4-FFF2-40B4-BE49-F238E27FC236}">
                <a16:creationId xmlns:a16="http://schemas.microsoft.com/office/drawing/2014/main" id="{B10C34AE-7897-41D1-ADF9-EE0DF727CBE7}"/>
              </a:ext>
            </a:extLst>
          </p:cNvPr>
          <p:cNvGraphicFramePr>
            <a:graphicFrameLocks/>
          </p:cNvGraphicFramePr>
          <p:nvPr>
            <p:extLst>
              <p:ext uri="{D42A27DB-BD31-4B8C-83A1-F6EECF244321}">
                <p14:modId xmlns:p14="http://schemas.microsoft.com/office/powerpoint/2010/main" val="4186309698"/>
              </p:ext>
            </p:extLst>
          </p:nvPr>
        </p:nvGraphicFramePr>
        <p:xfrm>
          <a:off x="388883" y="1820737"/>
          <a:ext cx="5339256" cy="4254243"/>
        </p:xfrm>
        <a:graphic>
          <a:graphicData uri="http://schemas.openxmlformats.org/drawingml/2006/table">
            <a:tbl>
              <a:tblPr firstRow="1" bandRow="1">
                <a:tableStyleId>{5C22544A-7EE6-4342-B048-85BDC9FD1C3A}</a:tableStyleId>
              </a:tblPr>
              <a:tblGrid>
                <a:gridCol w="2669628">
                  <a:extLst>
                    <a:ext uri="{9D8B030D-6E8A-4147-A177-3AD203B41FA5}">
                      <a16:colId xmlns:a16="http://schemas.microsoft.com/office/drawing/2014/main" val="126441915"/>
                    </a:ext>
                  </a:extLst>
                </a:gridCol>
                <a:gridCol w="2669628">
                  <a:extLst>
                    <a:ext uri="{9D8B030D-6E8A-4147-A177-3AD203B41FA5}">
                      <a16:colId xmlns:a16="http://schemas.microsoft.com/office/drawing/2014/main" val="621520200"/>
                    </a:ext>
                  </a:extLst>
                </a:gridCol>
              </a:tblGrid>
              <a:tr h="607749">
                <a:tc>
                  <a:txBody>
                    <a:bodyPr/>
                    <a:lstStyle/>
                    <a:p>
                      <a:r>
                        <a:rPr lang="en-US" sz="2400" dirty="0"/>
                        <a:t>Item</a:t>
                      </a:r>
                    </a:p>
                  </a:txBody>
                  <a:tcPr/>
                </a:tc>
                <a:tc>
                  <a:txBody>
                    <a:bodyPr/>
                    <a:lstStyle/>
                    <a:p>
                      <a:r>
                        <a:rPr lang="en-US" sz="2400" dirty="0"/>
                        <a:t>Price Each</a:t>
                      </a:r>
                    </a:p>
                  </a:txBody>
                  <a:tcPr/>
                </a:tc>
                <a:extLst>
                  <a:ext uri="{0D108BD9-81ED-4DB2-BD59-A6C34878D82A}">
                    <a16:rowId xmlns:a16="http://schemas.microsoft.com/office/drawing/2014/main" val="2824620368"/>
                  </a:ext>
                </a:extLst>
              </a:tr>
              <a:tr h="607749">
                <a:tc>
                  <a:txBody>
                    <a:bodyPr/>
                    <a:lstStyle/>
                    <a:p>
                      <a:r>
                        <a:rPr lang="en-US" sz="2400" dirty="0"/>
                        <a:t>500 – 1,500</a:t>
                      </a:r>
                    </a:p>
                  </a:txBody>
                  <a:tcPr/>
                </a:tc>
                <a:tc>
                  <a:txBody>
                    <a:bodyPr/>
                    <a:lstStyle/>
                    <a:p>
                      <a:r>
                        <a:rPr lang="en-US" sz="2400" dirty="0"/>
                        <a:t>3.40</a:t>
                      </a:r>
                    </a:p>
                  </a:txBody>
                  <a:tcPr/>
                </a:tc>
                <a:extLst>
                  <a:ext uri="{0D108BD9-81ED-4DB2-BD59-A6C34878D82A}">
                    <a16:rowId xmlns:a16="http://schemas.microsoft.com/office/drawing/2014/main" val="433598023"/>
                  </a:ext>
                </a:extLst>
              </a:tr>
              <a:tr h="607749">
                <a:tc>
                  <a:txBody>
                    <a:bodyPr/>
                    <a:lstStyle/>
                    <a:p>
                      <a:r>
                        <a:rPr lang="en-US" sz="2400" dirty="0"/>
                        <a:t>1501 – 3,000</a:t>
                      </a:r>
                    </a:p>
                  </a:txBody>
                  <a:tcPr/>
                </a:tc>
                <a:tc>
                  <a:txBody>
                    <a:bodyPr/>
                    <a:lstStyle/>
                    <a:p>
                      <a:r>
                        <a:rPr lang="en-US" sz="2400" dirty="0"/>
                        <a:t>3.20</a:t>
                      </a:r>
                    </a:p>
                  </a:txBody>
                  <a:tcPr/>
                </a:tc>
                <a:extLst>
                  <a:ext uri="{0D108BD9-81ED-4DB2-BD59-A6C34878D82A}">
                    <a16:rowId xmlns:a16="http://schemas.microsoft.com/office/drawing/2014/main" val="581301495"/>
                  </a:ext>
                </a:extLst>
              </a:tr>
              <a:tr h="607749">
                <a:tc>
                  <a:txBody>
                    <a:bodyPr/>
                    <a:lstStyle/>
                    <a:p>
                      <a:r>
                        <a:rPr lang="en-US" sz="2400" dirty="0"/>
                        <a:t>3,001 – 6,000</a:t>
                      </a:r>
                    </a:p>
                  </a:txBody>
                  <a:tcPr/>
                </a:tc>
                <a:tc>
                  <a:txBody>
                    <a:bodyPr/>
                    <a:lstStyle/>
                    <a:p>
                      <a:r>
                        <a:rPr lang="en-US" sz="2400" dirty="0"/>
                        <a:t>2.87</a:t>
                      </a:r>
                    </a:p>
                  </a:txBody>
                  <a:tcPr/>
                </a:tc>
                <a:extLst>
                  <a:ext uri="{0D108BD9-81ED-4DB2-BD59-A6C34878D82A}">
                    <a16:rowId xmlns:a16="http://schemas.microsoft.com/office/drawing/2014/main" val="1793913990"/>
                  </a:ext>
                </a:extLst>
              </a:tr>
              <a:tr h="607749">
                <a:tc>
                  <a:txBody>
                    <a:bodyPr/>
                    <a:lstStyle/>
                    <a:p>
                      <a:r>
                        <a:rPr lang="en-US" sz="2400" dirty="0"/>
                        <a:t>6,001 – 10,000</a:t>
                      </a:r>
                    </a:p>
                  </a:txBody>
                  <a:tcPr/>
                </a:tc>
                <a:tc>
                  <a:txBody>
                    <a:bodyPr/>
                    <a:lstStyle/>
                    <a:p>
                      <a:r>
                        <a:rPr lang="en-US" sz="2400" dirty="0"/>
                        <a:t>2.57</a:t>
                      </a:r>
                    </a:p>
                  </a:txBody>
                  <a:tcPr/>
                </a:tc>
                <a:extLst>
                  <a:ext uri="{0D108BD9-81ED-4DB2-BD59-A6C34878D82A}">
                    <a16:rowId xmlns:a16="http://schemas.microsoft.com/office/drawing/2014/main" val="1374758406"/>
                  </a:ext>
                </a:extLst>
              </a:tr>
              <a:tr h="607749">
                <a:tc>
                  <a:txBody>
                    <a:bodyPr/>
                    <a:lstStyle/>
                    <a:p>
                      <a:r>
                        <a:rPr lang="en-US" sz="2400" dirty="0"/>
                        <a:t>10,001 – 30,000</a:t>
                      </a:r>
                    </a:p>
                  </a:txBody>
                  <a:tcPr/>
                </a:tc>
                <a:tc>
                  <a:txBody>
                    <a:bodyPr/>
                    <a:lstStyle/>
                    <a:p>
                      <a:r>
                        <a:rPr lang="en-US" sz="2400" dirty="0"/>
                        <a:t>2.32</a:t>
                      </a:r>
                    </a:p>
                  </a:txBody>
                  <a:tcPr/>
                </a:tc>
                <a:extLst>
                  <a:ext uri="{0D108BD9-81ED-4DB2-BD59-A6C34878D82A}">
                    <a16:rowId xmlns:a16="http://schemas.microsoft.com/office/drawing/2014/main" val="114393847"/>
                  </a:ext>
                </a:extLst>
              </a:tr>
              <a:tr h="607749">
                <a:tc>
                  <a:txBody>
                    <a:bodyPr/>
                    <a:lstStyle/>
                    <a:p>
                      <a:r>
                        <a:rPr lang="en-US" sz="2400" dirty="0"/>
                        <a:t>30,000+</a:t>
                      </a:r>
                    </a:p>
                  </a:txBody>
                  <a:tcPr/>
                </a:tc>
                <a:tc>
                  <a:txBody>
                    <a:bodyPr/>
                    <a:lstStyle/>
                    <a:p>
                      <a:r>
                        <a:rPr lang="en-US" sz="2400" dirty="0"/>
                        <a:t>2.17</a:t>
                      </a:r>
                    </a:p>
                  </a:txBody>
                  <a:tcPr/>
                </a:tc>
                <a:extLst>
                  <a:ext uri="{0D108BD9-81ED-4DB2-BD59-A6C34878D82A}">
                    <a16:rowId xmlns:a16="http://schemas.microsoft.com/office/drawing/2014/main" val="4187517640"/>
                  </a:ext>
                </a:extLst>
              </a:tr>
            </a:tbl>
          </a:graphicData>
        </a:graphic>
      </p:graphicFrame>
      <p:graphicFrame>
        <p:nvGraphicFramePr>
          <p:cNvPr id="8" name="Content Placeholder 10">
            <a:extLst>
              <a:ext uri="{FF2B5EF4-FFF2-40B4-BE49-F238E27FC236}">
                <a16:creationId xmlns:a16="http://schemas.microsoft.com/office/drawing/2014/main" id="{CF69B10F-4FE2-43D7-A968-517C9BC5C7DC}"/>
              </a:ext>
            </a:extLst>
          </p:cNvPr>
          <p:cNvGraphicFramePr>
            <a:graphicFrameLocks/>
          </p:cNvGraphicFramePr>
          <p:nvPr>
            <p:extLst>
              <p:ext uri="{D42A27DB-BD31-4B8C-83A1-F6EECF244321}">
                <p14:modId xmlns:p14="http://schemas.microsoft.com/office/powerpoint/2010/main" val="1360178234"/>
              </p:ext>
            </p:extLst>
          </p:nvPr>
        </p:nvGraphicFramePr>
        <p:xfrm>
          <a:off x="6138200" y="1820737"/>
          <a:ext cx="5822571" cy="4254242"/>
        </p:xfrm>
        <a:graphic>
          <a:graphicData uri="http://schemas.openxmlformats.org/drawingml/2006/table">
            <a:tbl>
              <a:tblPr firstRow="1" bandRow="1">
                <a:tableStyleId>{5C22544A-7EE6-4342-B048-85BDC9FD1C3A}</a:tableStyleId>
              </a:tblPr>
              <a:tblGrid>
                <a:gridCol w="3263523">
                  <a:extLst>
                    <a:ext uri="{9D8B030D-6E8A-4147-A177-3AD203B41FA5}">
                      <a16:colId xmlns:a16="http://schemas.microsoft.com/office/drawing/2014/main" val="1049104508"/>
                    </a:ext>
                  </a:extLst>
                </a:gridCol>
                <a:gridCol w="2559048">
                  <a:extLst>
                    <a:ext uri="{9D8B030D-6E8A-4147-A177-3AD203B41FA5}">
                      <a16:colId xmlns:a16="http://schemas.microsoft.com/office/drawing/2014/main" val="2462974224"/>
                    </a:ext>
                  </a:extLst>
                </a:gridCol>
              </a:tblGrid>
              <a:tr h="487535">
                <a:tc>
                  <a:txBody>
                    <a:bodyPr/>
                    <a:lstStyle/>
                    <a:p>
                      <a:r>
                        <a:rPr lang="en-US" sz="2400" dirty="0"/>
                        <a:t>Item</a:t>
                      </a:r>
                    </a:p>
                  </a:txBody>
                  <a:tcPr/>
                </a:tc>
                <a:tc>
                  <a:txBody>
                    <a:bodyPr/>
                    <a:lstStyle/>
                    <a:p>
                      <a:r>
                        <a:rPr lang="en-US" sz="2400" dirty="0"/>
                        <a:t>Price Each</a:t>
                      </a:r>
                    </a:p>
                  </a:txBody>
                  <a:tcPr/>
                </a:tc>
                <a:extLst>
                  <a:ext uri="{0D108BD9-81ED-4DB2-BD59-A6C34878D82A}">
                    <a16:rowId xmlns:a16="http://schemas.microsoft.com/office/drawing/2014/main" val="3870457255"/>
                  </a:ext>
                </a:extLst>
              </a:tr>
              <a:tr h="487535">
                <a:tc>
                  <a:txBody>
                    <a:bodyPr/>
                    <a:lstStyle/>
                    <a:p>
                      <a:r>
                        <a:rPr lang="en-US" sz="2400" dirty="0"/>
                        <a:t>Test Adm Manual</a:t>
                      </a:r>
                    </a:p>
                  </a:txBody>
                  <a:tcPr/>
                </a:tc>
                <a:tc>
                  <a:txBody>
                    <a:bodyPr/>
                    <a:lstStyle/>
                    <a:p>
                      <a:r>
                        <a:rPr lang="en-US" sz="2400" dirty="0"/>
                        <a:t>25.00</a:t>
                      </a:r>
                    </a:p>
                  </a:txBody>
                  <a:tcPr/>
                </a:tc>
                <a:extLst>
                  <a:ext uri="{0D108BD9-81ED-4DB2-BD59-A6C34878D82A}">
                    <a16:rowId xmlns:a16="http://schemas.microsoft.com/office/drawing/2014/main" val="1492865994"/>
                  </a:ext>
                </a:extLst>
              </a:tr>
              <a:tr h="487535">
                <a:tc>
                  <a:txBody>
                    <a:bodyPr/>
                    <a:lstStyle/>
                    <a:p>
                      <a:r>
                        <a:rPr lang="en-US" sz="2400" dirty="0"/>
                        <a:t>Test Directions (11&amp;12)</a:t>
                      </a:r>
                    </a:p>
                  </a:txBody>
                  <a:tcPr/>
                </a:tc>
                <a:tc>
                  <a:txBody>
                    <a:bodyPr/>
                    <a:lstStyle/>
                    <a:p>
                      <a:r>
                        <a:rPr lang="en-US" sz="2400" dirty="0"/>
                        <a:t>32.50</a:t>
                      </a:r>
                    </a:p>
                  </a:txBody>
                  <a:tcPr/>
                </a:tc>
                <a:extLst>
                  <a:ext uri="{0D108BD9-81ED-4DB2-BD59-A6C34878D82A}">
                    <a16:rowId xmlns:a16="http://schemas.microsoft.com/office/drawing/2014/main" val="168156233"/>
                  </a:ext>
                </a:extLst>
              </a:tr>
              <a:tr h="487535">
                <a:tc>
                  <a:txBody>
                    <a:bodyPr/>
                    <a:lstStyle/>
                    <a:p>
                      <a:r>
                        <a:rPr lang="en-US" sz="2400" dirty="0"/>
                        <a:t>Scoring Guide</a:t>
                      </a:r>
                    </a:p>
                  </a:txBody>
                  <a:tcPr/>
                </a:tc>
                <a:tc>
                  <a:txBody>
                    <a:bodyPr/>
                    <a:lstStyle/>
                    <a:p>
                      <a:r>
                        <a:rPr lang="en-US" sz="2400" dirty="0"/>
                        <a:t>30.50</a:t>
                      </a:r>
                    </a:p>
                  </a:txBody>
                  <a:tcPr/>
                </a:tc>
                <a:extLst>
                  <a:ext uri="{0D108BD9-81ED-4DB2-BD59-A6C34878D82A}">
                    <a16:rowId xmlns:a16="http://schemas.microsoft.com/office/drawing/2014/main" val="629253296"/>
                  </a:ext>
                </a:extLst>
              </a:tr>
              <a:tr h="487535">
                <a:tc>
                  <a:txBody>
                    <a:bodyPr/>
                    <a:lstStyle/>
                    <a:p>
                      <a:r>
                        <a:rPr lang="en-US" sz="2400" dirty="0"/>
                        <a:t>Locator Test Booklets</a:t>
                      </a:r>
                    </a:p>
                  </a:txBody>
                  <a:tcPr/>
                </a:tc>
                <a:tc>
                  <a:txBody>
                    <a:bodyPr/>
                    <a:lstStyle/>
                    <a:p>
                      <a:r>
                        <a:rPr lang="en-US" sz="2400" dirty="0"/>
                        <a:t>86.50/25</a:t>
                      </a:r>
                    </a:p>
                  </a:txBody>
                  <a:tcPr/>
                </a:tc>
                <a:extLst>
                  <a:ext uri="{0D108BD9-81ED-4DB2-BD59-A6C34878D82A}">
                    <a16:rowId xmlns:a16="http://schemas.microsoft.com/office/drawing/2014/main" val="2697095406"/>
                  </a:ext>
                </a:extLst>
              </a:tr>
              <a:tr h="8414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Form L Consumable Answer Booklets</a:t>
                      </a:r>
                    </a:p>
                  </a:txBody>
                  <a:tcPr/>
                </a:tc>
                <a:tc>
                  <a:txBody>
                    <a:bodyPr/>
                    <a:lstStyle/>
                    <a:p>
                      <a:r>
                        <a:rPr lang="en-US" sz="2400" dirty="0"/>
                        <a:t>156.00/25</a:t>
                      </a:r>
                    </a:p>
                  </a:txBody>
                  <a:tcPr/>
                </a:tc>
                <a:extLst>
                  <a:ext uri="{0D108BD9-81ED-4DB2-BD59-A6C34878D82A}">
                    <a16:rowId xmlns:a16="http://schemas.microsoft.com/office/drawing/2014/main" val="4137801715"/>
                  </a:ext>
                </a:extLst>
              </a:tr>
              <a:tr h="4875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Test Booklets (E,M,D,A)</a:t>
                      </a:r>
                    </a:p>
                  </a:txBody>
                  <a:tcPr/>
                </a:tc>
                <a:tc>
                  <a:txBody>
                    <a:bodyPr/>
                    <a:lstStyle/>
                    <a:p>
                      <a:r>
                        <a:rPr lang="en-US" sz="2400" dirty="0"/>
                        <a:t>156.00/25</a:t>
                      </a:r>
                    </a:p>
                  </a:txBody>
                  <a:tcPr/>
                </a:tc>
                <a:extLst>
                  <a:ext uri="{0D108BD9-81ED-4DB2-BD59-A6C34878D82A}">
                    <a16:rowId xmlns:a16="http://schemas.microsoft.com/office/drawing/2014/main" val="1021705893"/>
                  </a:ext>
                </a:extLst>
              </a:tr>
              <a:tr h="4875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Answer Booklets</a:t>
                      </a:r>
                    </a:p>
                  </a:txBody>
                  <a:tcPr/>
                </a:tc>
                <a:tc>
                  <a:txBody>
                    <a:bodyPr/>
                    <a:lstStyle/>
                    <a:p>
                      <a:r>
                        <a:rPr lang="en-US" sz="2400" dirty="0"/>
                        <a:t>24.00/25</a:t>
                      </a:r>
                    </a:p>
                  </a:txBody>
                  <a:tcPr/>
                </a:tc>
                <a:extLst>
                  <a:ext uri="{0D108BD9-81ED-4DB2-BD59-A6C34878D82A}">
                    <a16:rowId xmlns:a16="http://schemas.microsoft.com/office/drawing/2014/main" val="3627439278"/>
                  </a:ext>
                </a:extLst>
              </a:tr>
            </a:tbl>
          </a:graphicData>
        </a:graphic>
      </p:graphicFrame>
      <p:sp>
        <p:nvSpPr>
          <p:cNvPr id="9" name="TextBox 8">
            <a:extLst>
              <a:ext uri="{FF2B5EF4-FFF2-40B4-BE49-F238E27FC236}">
                <a16:creationId xmlns:a16="http://schemas.microsoft.com/office/drawing/2014/main" id="{F4D384F6-8856-4FD6-AEAD-DBD58223A7F0}"/>
              </a:ext>
            </a:extLst>
          </p:cNvPr>
          <p:cNvSpPr txBox="1"/>
          <p:nvPr/>
        </p:nvSpPr>
        <p:spPr>
          <a:xfrm>
            <a:off x="958947" y="1272994"/>
            <a:ext cx="4627661" cy="523220"/>
          </a:xfrm>
          <a:prstGeom prst="rect">
            <a:avLst/>
          </a:prstGeom>
          <a:noFill/>
        </p:spPr>
        <p:txBody>
          <a:bodyPr wrap="square" rtlCol="0">
            <a:spAutoFit/>
          </a:bodyPr>
          <a:lstStyle/>
          <a:p>
            <a:r>
              <a:rPr lang="en-US" sz="2800" b="1" dirty="0"/>
              <a:t>TABE 11&amp;12 Online Testing</a:t>
            </a:r>
          </a:p>
        </p:txBody>
      </p:sp>
      <p:sp>
        <p:nvSpPr>
          <p:cNvPr id="10" name="TextBox 9">
            <a:extLst>
              <a:ext uri="{FF2B5EF4-FFF2-40B4-BE49-F238E27FC236}">
                <a16:creationId xmlns:a16="http://schemas.microsoft.com/office/drawing/2014/main" id="{44B57669-2419-46BA-ACEA-85886AF136A7}"/>
              </a:ext>
            </a:extLst>
          </p:cNvPr>
          <p:cNvSpPr txBox="1"/>
          <p:nvPr/>
        </p:nvSpPr>
        <p:spPr>
          <a:xfrm>
            <a:off x="6461603" y="1297517"/>
            <a:ext cx="5179253" cy="523220"/>
          </a:xfrm>
          <a:prstGeom prst="rect">
            <a:avLst/>
          </a:prstGeom>
          <a:noFill/>
        </p:spPr>
        <p:txBody>
          <a:bodyPr wrap="square" rtlCol="0">
            <a:spAutoFit/>
          </a:bodyPr>
          <a:lstStyle/>
          <a:p>
            <a:r>
              <a:rPr lang="en-US" sz="2800" b="1" dirty="0"/>
              <a:t>TABE 11&amp;12 Paper-Based Testing</a:t>
            </a:r>
          </a:p>
        </p:txBody>
      </p:sp>
    </p:spTree>
    <p:extLst>
      <p:ext uri="{BB962C8B-B14F-4D97-AF65-F5344CB8AC3E}">
        <p14:creationId xmlns:p14="http://schemas.microsoft.com/office/powerpoint/2010/main" val="4072333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0" y="-18891"/>
            <a:ext cx="12192000" cy="6876891"/>
          </a:xfrm>
          <a:prstGeom prst="rect">
            <a:avLst/>
          </a:prstGeom>
        </p:spPr>
      </p:pic>
      <p:sp>
        <p:nvSpPr>
          <p:cNvPr id="5" name="TextBox 4"/>
          <p:cNvSpPr txBox="1"/>
          <p:nvPr/>
        </p:nvSpPr>
        <p:spPr>
          <a:xfrm>
            <a:off x="2227942" y="1447800"/>
            <a:ext cx="8089900" cy="4893647"/>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Now available at </a:t>
            </a:r>
            <a:r>
              <a:rPr lang="en-US" sz="2400" dirty="0">
                <a:solidFill>
                  <a:schemeClr val="bg2">
                    <a:lumMod val="50000"/>
                  </a:schemeClr>
                </a:solidFill>
                <a:latin typeface="Helvetica" panose="020B0604020202020204" pitchFamily="34" charset="0"/>
                <a:cs typeface="Helvetica" panose="020B0604020202020204" pitchFamily="34" charset="0"/>
                <a:hlinkClick r:id="rId3"/>
              </a:rPr>
              <a:t>tabetest.com</a:t>
            </a:r>
            <a:r>
              <a:rPr lang="en-US" sz="2400" dirty="0">
                <a:latin typeface="Helvetica" panose="020B0604020202020204" pitchFamily="34" charset="0"/>
                <a:cs typeface="Helvetica" panose="020B0604020202020204" pitchFamily="34" charset="0"/>
              </a:rPr>
              <a:t> </a:t>
            </a:r>
          </a:p>
          <a:p>
            <a:pPr marL="285750" indent="-285750">
              <a:buFont typeface="Wingdings" panose="05000000000000000000" pitchFamily="2" charset="2"/>
              <a:buChar char="§"/>
            </a:pPr>
            <a:r>
              <a:rPr lang="en-US" sz="2400" dirty="0">
                <a:latin typeface="Helvetica" panose="020B0604020202020204" pitchFamily="34" charset="0"/>
                <a:cs typeface="Helvetica" panose="020B0604020202020204" pitchFamily="34" charset="0"/>
              </a:rPr>
              <a:t>TABE 11&amp;12 Blueprints</a:t>
            </a:r>
          </a:p>
          <a:p>
            <a:pPr marL="342900"/>
            <a:r>
              <a:rPr lang="en-US" sz="2400" dirty="0">
                <a:latin typeface="Helvetica" panose="020B0604020202020204" pitchFamily="34" charset="0"/>
                <a:cs typeface="Helvetica" panose="020B0604020202020204" pitchFamily="34" charset="0"/>
                <a:hlinkClick r:id="rId4"/>
              </a:rPr>
              <a:t>www.tabetest.com/resources-2/testing-information/blue-prints</a:t>
            </a:r>
            <a:endParaRPr lang="en-US" sz="2400" dirty="0">
              <a:latin typeface="Helvetica" panose="020B0604020202020204" pitchFamily="34" charset="0"/>
              <a:cs typeface="Helvetica" panose="020B0604020202020204" pitchFamily="34" charset="0"/>
            </a:endParaRPr>
          </a:p>
          <a:p>
            <a:pPr marL="285750" indent="-285750">
              <a:buFont typeface="Wingdings" panose="05000000000000000000" pitchFamily="2" charset="2"/>
              <a:buChar char="§"/>
            </a:pPr>
            <a:r>
              <a:rPr lang="en-US" sz="2400" dirty="0">
                <a:latin typeface="Helvetica" panose="020B0604020202020204" pitchFamily="34" charset="0"/>
                <a:cs typeface="Helvetica" panose="020B0604020202020204" pitchFamily="34" charset="0"/>
              </a:rPr>
              <a:t>TABE 11&amp;12 Sample Test Items</a:t>
            </a:r>
          </a:p>
          <a:p>
            <a:pPr marL="342900"/>
            <a:r>
              <a:rPr lang="en-US" sz="2400" dirty="0">
                <a:latin typeface="Helvetica" panose="020B0604020202020204" pitchFamily="34" charset="0"/>
                <a:cs typeface="Helvetica" panose="020B0604020202020204" pitchFamily="34" charset="0"/>
                <a:hlinkClick r:id="rId5"/>
              </a:rPr>
              <a:t>www.tabetest.com/resources-2/testing-information/tabe-1112-practice</a:t>
            </a:r>
            <a:endParaRPr lang="en-US" sz="2400" dirty="0">
              <a:latin typeface="Helvetica" panose="020B0604020202020204" pitchFamily="34" charset="0"/>
              <a:cs typeface="Helvetica" panose="020B0604020202020204" pitchFamily="34" charset="0"/>
            </a:endParaRPr>
          </a:p>
          <a:p>
            <a:pPr marL="285750" indent="-285750">
              <a:buFont typeface="Wingdings" panose="05000000000000000000" pitchFamily="2" charset="2"/>
              <a:buChar char="§"/>
            </a:pPr>
            <a:r>
              <a:rPr lang="en-US" sz="2400" dirty="0">
                <a:latin typeface="Helvetica" panose="020B0604020202020204" pitchFamily="34" charset="0"/>
                <a:cs typeface="Helvetica" panose="020B0604020202020204" pitchFamily="34" charset="0"/>
              </a:rPr>
              <a:t>TABE 11&amp;12 Online Tools Training</a:t>
            </a:r>
          </a:p>
          <a:p>
            <a:pPr marL="347663"/>
            <a:r>
              <a:rPr lang="en-US" sz="2400" dirty="0">
                <a:latin typeface="Helvetica" panose="020B0604020202020204" pitchFamily="34" charset="0"/>
                <a:cs typeface="Helvetica" panose="020B0604020202020204" pitchFamily="34" charset="0"/>
                <a:hlinkClick r:id="rId6"/>
              </a:rPr>
              <a:t>www.tabetest.com/resources-2/testing-information/online-tools-training</a:t>
            </a:r>
            <a:endParaRPr lang="en-US" sz="2400" dirty="0">
              <a:latin typeface="Helvetica" panose="020B0604020202020204" pitchFamily="34" charset="0"/>
              <a:cs typeface="Helvetica" panose="020B0604020202020204" pitchFamily="34" charset="0"/>
            </a:endParaRPr>
          </a:p>
          <a:p>
            <a:pPr marL="347663" indent="-347663">
              <a:buFont typeface="Wingdings" panose="05000000000000000000" pitchFamily="2" charset="2"/>
              <a:buChar char="§"/>
            </a:pPr>
            <a:r>
              <a:rPr lang="en-US" sz="2400" dirty="0">
                <a:latin typeface="Helvetica" panose="020B0604020202020204" pitchFamily="34" charset="0"/>
                <a:cs typeface="Helvetica" panose="020B0604020202020204" pitchFamily="34" charset="0"/>
              </a:rPr>
              <a:t>TABE 11&amp;12 Objective Structure</a:t>
            </a:r>
          </a:p>
          <a:p>
            <a:pPr marL="347663"/>
            <a:r>
              <a:rPr lang="en-US" sz="2400" dirty="0">
                <a:latin typeface="Helvetica" panose="020B0604020202020204" pitchFamily="34" charset="0"/>
                <a:cs typeface="Helvetica" panose="020B0604020202020204" pitchFamily="34" charset="0"/>
                <a:hlinkClick r:id="rId7"/>
              </a:rPr>
              <a:t>http://www.tabetest.com/PDFs/TABE_11_12_Objective_Structure_07_12_17.pdf</a:t>
            </a:r>
            <a:r>
              <a:rPr lang="en-US" sz="2400" dirty="0">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3610174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5BE1-346A-41E9-B397-13776B5B793E}"/>
              </a:ext>
            </a:extLst>
          </p:cNvPr>
          <p:cNvSpPr>
            <a:spLocks noGrp="1"/>
          </p:cNvSpPr>
          <p:nvPr>
            <p:ph type="title"/>
          </p:nvPr>
        </p:nvSpPr>
        <p:spPr>
          <a:xfrm>
            <a:off x="913775" y="301914"/>
            <a:ext cx="10364451" cy="615372"/>
          </a:xfrm>
        </p:spPr>
        <p:txBody>
          <a:bodyPr>
            <a:normAutofit fontScale="90000"/>
          </a:bodyPr>
          <a:lstStyle/>
          <a:p>
            <a:r>
              <a:rPr lang="en-US" sz="4000" b="1" dirty="0"/>
              <a:t>Training Options</a:t>
            </a:r>
          </a:p>
        </p:txBody>
      </p:sp>
      <p:sp>
        <p:nvSpPr>
          <p:cNvPr id="3" name="Content Placeholder 2">
            <a:extLst>
              <a:ext uri="{FF2B5EF4-FFF2-40B4-BE49-F238E27FC236}">
                <a16:creationId xmlns:a16="http://schemas.microsoft.com/office/drawing/2014/main" id="{BFB0A7DB-FB95-4A89-B9C9-79ABE7A273DE}"/>
              </a:ext>
            </a:extLst>
          </p:cNvPr>
          <p:cNvSpPr>
            <a:spLocks noGrp="1"/>
          </p:cNvSpPr>
          <p:nvPr>
            <p:ph sz="half" idx="1"/>
          </p:nvPr>
        </p:nvSpPr>
        <p:spPr>
          <a:xfrm>
            <a:off x="424403" y="1057619"/>
            <a:ext cx="11343194" cy="4929131"/>
          </a:xfrm>
        </p:spPr>
        <p:txBody>
          <a:bodyPr>
            <a:noAutofit/>
          </a:bodyPr>
          <a:lstStyle/>
          <a:p>
            <a:r>
              <a:rPr lang="en-US" sz="2800" b="1" cap="none" dirty="0">
                <a:solidFill>
                  <a:schemeClr val="tx1"/>
                </a:solidFill>
                <a:latin typeface="Helvetica" panose="020B0604020202020204" pitchFamily="34" charset="0"/>
                <a:cs typeface="Helvetica" panose="020B0604020202020204" pitchFamily="34" charset="0"/>
              </a:rPr>
              <a:t>Face-to-face with state certified trainer (summer institute, support staff conference, regionals)</a:t>
            </a:r>
          </a:p>
          <a:p>
            <a:r>
              <a:rPr lang="en-US" sz="2800" b="1" cap="none" dirty="0">
                <a:solidFill>
                  <a:schemeClr val="tx1"/>
                </a:solidFill>
                <a:latin typeface="Helvetica" panose="020B0604020202020204" pitchFamily="34" charset="0"/>
                <a:cs typeface="Helvetica" panose="020B0604020202020204" pitchFamily="34" charset="0"/>
              </a:rPr>
              <a:t>Local trainings by request (</a:t>
            </a:r>
            <a:r>
              <a:rPr lang="en-US" sz="2800" b="1" u="sng" cap="none" dirty="0">
                <a:solidFill>
                  <a:schemeClr val="tx1"/>
                </a:solidFill>
                <a:latin typeface="Helvetica" panose="020B0604020202020204" pitchFamily="34" charset="0"/>
                <a:cs typeface="Helvetica" panose="020B0604020202020204" pitchFamily="34" charset="0"/>
              </a:rPr>
              <a:t>martha.olsen@gmail.com</a:t>
            </a:r>
            <a:r>
              <a:rPr lang="en-US" sz="2800" b="1" cap="none" dirty="0">
                <a:solidFill>
                  <a:schemeClr val="tx1"/>
                </a:solidFill>
                <a:latin typeface="Helvetica" panose="020B0604020202020204" pitchFamily="34" charset="0"/>
                <a:cs typeface="Helvetica" panose="020B0604020202020204" pitchFamily="34" charset="0"/>
              </a:rPr>
              <a:t>) – need 8 to 10 participants to schedule</a:t>
            </a:r>
          </a:p>
          <a:p>
            <a:r>
              <a:rPr lang="en-US" sz="2800" b="1" cap="none" dirty="0">
                <a:solidFill>
                  <a:schemeClr val="tx1"/>
                </a:solidFill>
                <a:latin typeface="Helvetica" panose="020B0604020202020204" pitchFamily="34" charset="0"/>
                <a:cs typeface="Helvetica" panose="020B0604020202020204" pitchFamily="34" charset="0"/>
              </a:rPr>
              <a:t>Online at </a:t>
            </a:r>
            <a:r>
              <a:rPr lang="en-US" sz="2800" b="1" u="sng" cap="none" dirty="0">
                <a:solidFill>
                  <a:schemeClr val="tx1"/>
                </a:solidFill>
                <a:latin typeface="Helvetica" panose="020B0604020202020204" pitchFamily="34" charset="0"/>
                <a:cs typeface="Helvetica" panose="020B0604020202020204" pitchFamily="34" charset="0"/>
              </a:rPr>
              <a:t>https://www.brainshark.com/drc/TABE11_12CertificationPartI</a:t>
            </a:r>
            <a:r>
              <a:rPr lang="en-US" sz="2800" b="1" cap="none" dirty="0">
                <a:solidFill>
                  <a:schemeClr val="tx1"/>
                </a:solidFill>
                <a:latin typeface="Helvetica" panose="020B0604020202020204" pitchFamily="34" charset="0"/>
                <a:cs typeface="Helvetica" panose="020B0604020202020204" pitchFamily="34" charset="0"/>
              </a:rPr>
              <a:t> </a:t>
            </a:r>
          </a:p>
          <a:p>
            <a:r>
              <a:rPr lang="en-US" sz="2800" b="1" cap="none" dirty="0">
                <a:solidFill>
                  <a:schemeClr val="tx1"/>
                </a:solidFill>
                <a:latin typeface="Helvetica" panose="020B0604020202020204" pitchFamily="34" charset="0"/>
                <a:cs typeface="Helvetica" panose="020B0604020202020204" pitchFamily="34" charset="0"/>
              </a:rPr>
              <a:t>Online at </a:t>
            </a:r>
            <a:r>
              <a:rPr lang="en-US" sz="2800" b="1" u="sng" cap="none" dirty="0">
                <a:solidFill>
                  <a:schemeClr val="tx1"/>
                </a:solidFill>
                <a:latin typeface="Helvetica" panose="020B0604020202020204" pitchFamily="34" charset="0"/>
                <a:cs typeface="Helvetica" panose="020B0604020202020204" pitchFamily="34" charset="0"/>
              </a:rPr>
              <a:t>https://www.brainshark.com/drc/TABE11_12CertificationPartII</a:t>
            </a:r>
          </a:p>
          <a:p>
            <a:pPr marL="400050" lvl="1" indent="0">
              <a:buNone/>
            </a:pPr>
            <a:r>
              <a:rPr lang="en-US" sz="2800" b="1" cap="none" dirty="0">
                <a:latin typeface="Helvetica" panose="020B0604020202020204" pitchFamily="34" charset="0"/>
                <a:cs typeface="Helvetica" panose="020B0604020202020204" pitchFamily="34" charset="0"/>
              </a:rPr>
              <a:t>(Password for both parts is </a:t>
            </a:r>
            <a:r>
              <a:rPr lang="en-US" sz="2800" b="1" cap="none" dirty="0" err="1">
                <a:latin typeface="Helvetica" panose="020B0604020202020204" pitchFamily="34" charset="0"/>
                <a:cs typeface="Helvetica" panose="020B0604020202020204" pitchFamily="34" charset="0"/>
              </a:rPr>
              <a:t>tabecertdrc</a:t>
            </a:r>
            <a:r>
              <a:rPr lang="en-US" sz="2800" b="1" cap="none" dirty="0">
                <a:latin typeface="Helvetica" panose="020B0604020202020204" pitchFamily="34" charset="0"/>
                <a:cs typeface="Helvetica" panose="020B0604020202020204" pitchFamily="34" charset="0"/>
              </a:rPr>
              <a:t>)</a:t>
            </a:r>
          </a:p>
        </p:txBody>
      </p:sp>
      <p:sp>
        <p:nvSpPr>
          <p:cNvPr id="5" name="Slide Number Placeholder 4">
            <a:extLst>
              <a:ext uri="{FF2B5EF4-FFF2-40B4-BE49-F238E27FC236}">
                <a16:creationId xmlns:a16="http://schemas.microsoft.com/office/drawing/2014/main" id="{EF07E8AE-425F-4413-83D7-633999B89A29}"/>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3871867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313" y="0"/>
            <a:ext cx="12192000" cy="6859363"/>
          </a:xfrm>
          <a:prstGeom prst="rect">
            <a:avLst/>
          </a:prstGeom>
        </p:spPr>
      </p:pic>
      <p:sp>
        <p:nvSpPr>
          <p:cNvPr id="5" name="TextBox 4"/>
          <p:cNvSpPr txBox="1"/>
          <p:nvPr/>
        </p:nvSpPr>
        <p:spPr>
          <a:xfrm>
            <a:off x="282635" y="-57846"/>
            <a:ext cx="8915400" cy="1200329"/>
          </a:xfrm>
          <a:prstGeom prst="rect">
            <a:avLst/>
          </a:prstGeom>
          <a:noFill/>
        </p:spPr>
        <p:txBody>
          <a:bodyPr wrap="square" rtlCol="0">
            <a:spAutoFit/>
          </a:bodyPr>
          <a:lstStyle/>
          <a:p>
            <a:r>
              <a:rPr lang="en-US" sz="3600" b="1" dirty="0">
                <a:latin typeface="Helvetica" panose="020B0604020202020204" pitchFamily="34" charset="0"/>
                <a:cs typeface="Helvetica" panose="020B0604020202020204" pitchFamily="34" charset="0"/>
              </a:rPr>
              <a:t>What do we know about the CASAS GOALS Reading assessment?</a:t>
            </a:r>
          </a:p>
        </p:txBody>
      </p:sp>
      <p:sp>
        <p:nvSpPr>
          <p:cNvPr id="6" name="Text Placeholder 2"/>
          <p:cNvSpPr txBox="1">
            <a:spLocks/>
          </p:cNvSpPr>
          <p:nvPr/>
        </p:nvSpPr>
        <p:spPr>
          <a:xfrm>
            <a:off x="407296" y="1359598"/>
            <a:ext cx="11376782" cy="4138804"/>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200" cap="none" dirty="0">
                <a:latin typeface="Helvetica" panose="020B0604020202020204" pitchFamily="34" charset="0"/>
                <a:cs typeface="Helvetica" panose="020B0604020202020204" pitchFamily="34" charset="0"/>
              </a:rPr>
              <a:t>The assessment is designed to assess the </a:t>
            </a:r>
            <a:r>
              <a:rPr lang="en-US" sz="3200" b="1" cap="none" dirty="0">
                <a:latin typeface="Helvetica" panose="020B0604020202020204" pitchFamily="34" charset="0"/>
                <a:cs typeface="Helvetica" panose="020B0604020202020204" pitchFamily="34" charset="0"/>
              </a:rPr>
              <a:t>Reading</a:t>
            </a:r>
            <a:r>
              <a:rPr lang="en-US" sz="3200" cap="none" dirty="0">
                <a:latin typeface="Helvetica" panose="020B0604020202020204" pitchFamily="34" charset="0"/>
                <a:cs typeface="Helvetica" panose="020B0604020202020204" pitchFamily="34" charset="0"/>
              </a:rPr>
              <a:t> skills of </a:t>
            </a:r>
            <a:r>
              <a:rPr lang="en-US" sz="3200" b="1" cap="none" dirty="0">
                <a:latin typeface="Helvetica" panose="020B0604020202020204" pitchFamily="34" charset="0"/>
                <a:cs typeface="Helvetica" panose="020B0604020202020204" pitchFamily="34" charset="0"/>
              </a:rPr>
              <a:t>Adult Basic Education (ABE) </a:t>
            </a:r>
            <a:r>
              <a:rPr lang="en-US" sz="3200" cap="none" dirty="0">
                <a:latin typeface="Helvetica" panose="020B0604020202020204" pitchFamily="34" charset="0"/>
                <a:cs typeface="Helvetica" panose="020B0604020202020204" pitchFamily="34" charset="0"/>
              </a:rPr>
              <a:t>and </a:t>
            </a:r>
            <a:r>
              <a:rPr lang="en-US" sz="3200" b="1" cap="none" dirty="0">
                <a:latin typeface="Helvetica" panose="020B0604020202020204" pitchFamily="34" charset="0"/>
                <a:cs typeface="Helvetica" panose="020B0604020202020204" pitchFamily="34" charset="0"/>
              </a:rPr>
              <a:t>Adult Secondary Education (ASE)</a:t>
            </a:r>
            <a:r>
              <a:rPr lang="en-US" sz="3200" cap="none" dirty="0">
                <a:latin typeface="Helvetica" panose="020B0604020202020204" pitchFamily="34" charset="0"/>
                <a:cs typeface="Helvetica" panose="020B0604020202020204" pitchFamily="34" charset="0"/>
              </a:rPr>
              <a:t> learners.</a:t>
            </a:r>
          </a:p>
          <a:p>
            <a:r>
              <a:rPr lang="en-US" sz="3200" cap="none" dirty="0">
                <a:latin typeface="Helvetica" panose="020B0604020202020204" pitchFamily="34" charset="0"/>
                <a:cs typeface="Helvetica" panose="020B0604020202020204" pitchFamily="34" charset="0"/>
              </a:rPr>
              <a:t>The test items are aligned to the College and Career Readiness Standards (CCRS) and the new NRS ABE/ASE level descriptors.</a:t>
            </a:r>
          </a:p>
          <a:p>
            <a:r>
              <a:rPr lang="en-US" sz="3200" cap="none" dirty="0">
                <a:latin typeface="Helvetica" panose="020B0604020202020204" pitchFamily="34" charset="0"/>
                <a:cs typeface="Helvetica" panose="020B0604020202020204" pitchFamily="34" charset="0"/>
              </a:rPr>
              <a:t>The new CASAS tests are available in both paper and </a:t>
            </a:r>
            <a:r>
              <a:rPr lang="en-US" sz="3200" cap="none" dirty="0" err="1">
                <a:latin typeface="Helvetica" panose="020B0604020202020204" pitchFamily="34" charset="0"/>
                <a:cs typeface="Helvetica" panose="020B0604020202020204" pitchFamily="34" charset="0"/>
              </a:rPr>
              <a:t>eTesting</a:t>
            </a:r>
            <a:r>
              <a:rPr lang="en-US" sz="3200" cap="none" dirty="0">
                <a:latin typeface="Helvetica" panose="020B0604020202020204" pitchFamily="34" charset="0"/>
                <a:cs typeface="Helvetica" panose="020B0604020202020204" pitchFamily="34" charset="0"/>
              </a:rPr>
              <a:t> versions.</a:t>
            </a:r>
          </a:p>
          <a:p>
            <a:endParaRPr lang="en-US" dirty="0"/>
          </a:p>
        </p:txBody>
      </p:sp>
    </p:spTree>
    <p:extLst>
      <p:ext uri="{BB962C8B-B14F-4D97-AF65-F5344CB8AC3E}">
        <p14:creationId xmlns:p14="http://schemas.microsoft.com/office/powerpoint/2010/main" val="3750075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0"/>
            <a:ext cx="10364451" cy="814191"/>
          </a:xfrm>
        </p:spPr>
        <p:txBody>
          <a:bodyPr>
            <a:normAutofit/>
          </a:bodyPr>
          <a:lstStyle/>
          <a:p>
            <a:r>
              <a:rPr lang="en-US" sz="4000" b="1" dirty="0"/>
              <a:t>Transitioning to TABE 11&amp;12</a:t>
            </a:r>
          </a:p>
        </p:txBody>
      </p:sp>
      <p:sp>
        <p:nvSpPr>
          <p:cNvPr id="3" name="Content Placeholder 2"/>
          <p:cNvSpPr>
            <a:spLocks noGrp="1"/>
          </p:cNvSpPr>
          <p:nvPr>
            <p:ph sz="quarter" idx="13"/>
          </p:nvPr>
        </p:nvSpPr>
        <p:spPr>
          <a:xfrm>
            <a:off x="914399" y="814191"/>
            <a:ext cx="10833315" cy="5361138"/>
          </a:xfrm>
        </p:spPr>
        <p:txBody>
          <a:bodyPr>
            <a:noAutofit/>
          </a:bodyPr>
          <a:lstStyle/>
          <a:p>
            <a:r>
              <a:rPr lang="en-US" sz="2600" b="1" cap="none" dirty="0"/>
              <a:t>Programs have until June 30, 2019 to complete transition for ABE learners</a:t>
            </a:r>
          </a:p>
          <a:p>
            <a:r>
              <a:rPr lang="en-US" sz="2600" b="1" cap="none" dirty="0"/>
              <a:t>Prior to administering TABE 11&amp;12, test proctors should:</a:t>
            </a:r>
          </a:p>
          <a:p>
            <a:pPr lvl="1">
              <a:buFont typeface="Wingdings" panose="05000000000000000000" pitchFamily="2" charset="2"/>
              <a:buChar char="ü"/>
            </a:pPr>
            <a:r>
              <a:rPr lang="en-US" sz="2600" cap="none" dirty="0"/>
              <a:t>Read through the test administration manual</a:t>
            </a:r>
          </a:p>
          <a:p>
            <a:pPr lvl="1">
              <a:buFont typeface="Wingdings" panose="05000000000000000000" pitchFamily="2" charset="2"/>
              <a:buChar char="ü"/>
            </a:pPr>
            <a:r>
              <a:rPr lang="en-US" sz="2600" cap="none" dirty="0"/>
              <a:t>Read through the test directions for TABE 11 &amp; 12</a:t>
            </a:r>
          </a:p>
          <a:p>
            <a:pPr lvl="1">
              <a:buFont typeface="Wingdings" panose="05000000000000000000" pitchFamily="2" charset="2"/>
              <a:buChar char="ü"/>
            </a:pPr>
            <a:r>
              <a:rPr lang="en-US" sz="2600" cap="none" dirty="0"/>
              <a:t>Note the new maximum allowable testing times</a:t>
            </a:r>
          </a:p>
          <a:p>
            <a:pPr lvl="1">
              <a:buFont typeface="Wingdings" panose="05000000000000000000" pitchFamily="2" charset="2"/>
              <a:buChar char="ü"/>
            </a:pPr>
            <a:r>
              <a:rPr lang="en-US" sz="2600" cap="none" dirty="0"/>
              <a:t>If hand-scoring, read through Answer Key to understand nuances</a:t>
            </a:r>
          </a:p>
          <a:p>
            <a:pPr lvl="1">
              <a:buFont typeface="Wingdings" panose="05000000000000000000" pitchFamily="2" charset="2"/>
              <a:buChar char="ü"/>
            </a:pPr>
            <a:r>
              <a:rPr lang="en-US" sz="2600" cap="none" dirty="0"/>
              <a:t>Become familiar with the TABE 11&amp;12 scoring guide</a:t>
            </a:r>
          </a:p>
          <a:p>
            <a:r>
              <a:rPr lang="en-US" sz="2600" b="1" cap="none" dirty="0"/>
              <a:t>Returning students with a current 9&amp;10 pretest </a:t>
            </a:r>
            <a:r>
              <a:rPr lang="en-US" sz="2600" cap="none" dirty="0"/>
              <a:t>– at 40 hours, posttest with 9&amp;10, and then give the 11&amp;12 locator and pretest as soon as possible (TABE 11&amp;12 is a new test, no need to wait 40 hours.)</a:t>
            </a:r>
          </a:p>
          <a:p>
            <a:r>
              <a:rPr lang="en-US" sz="2600" b="1" cap="none" dirty="0"/>
              <a:t>New students </a:t>
            </a:r>
            <a:r>
              <a:rPr lang="en-US" sz="2600" cap="none" dirty="0"/>
              <a:t>– 11&amp;12 locator and pretest</a:t>
            </a:r>
            <a:endParaRPr lang="en-US" sz="2600" b="1" cap="none" dirty="0"/>
          </a:p>
        </p:txBody>
      </p:sp>
    </p:spTree>
    <p:extLst>
      <p:ext uri="{BB962C8B-B14F-4D97-AF65-F5344CB8AC3E}">
        <p14:creationId xmlns:p14="http://schemas.microsoft.com/office/powerpoint/2010/main" val="1801713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886" y="1517419"/>
            <a:ext cx="10364451" cy="1596177"/>
          </a:xfrm>
        </p:spPr>
        <p:txBody>
          <a:bodyPr/>
          <a:lstStyle/>
          <a:p>
            <a:r>
              <a:rPr lang="en-US" b="1" dirty="0"/>
              <a:t>QUESTIONS about TABE 11&amp;12?</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858360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AD3A-87D3-4A2C-B161-154FC137EE51}"/>
              </a:ext>
            </a:extLst>
          </p:cNvPr>
          <p:cNvSpPr>
            <a:spLocks noGrp="1"/>
          </p:cNvSpPr>
          <p:nvPr>
            <p:ph type="title"/>
          </p:nvPr>
        </p:nvSpPr>
        <p:spPr>
          <a:xfrm>
            <a:off x="913772" y="193119"/>
            <a:ext cx="10364451" cy="731818"/>
          </a:xfrm>
        </p:spPr>
        <p:txBody>
          <a:bodyPr/>
          <a:lstStyle/>
          <a:p>
            <a:r>
              <a:rPr lang="en-US" b="1" dirty="0"/>
              <a:t>TABE ONLINE PLATFORM – tabetest.com</a:t>
            </a:r>
          </a:p>
        </p:txBody>
      </p:sp>
      <p:sp>
        <p:nvSpPr>
          <p:cNvPr id="3" name="Content Placeholder 2">
            <a:extLst>
              <a:ext uri="{FF2B5EF4-FFF2-40B4-BE49-F238E27FC236}">
                <a16:creationId xmlns:a16="http://schemas.microsoft.com/office/drawing/2014/main" id="{CF76E9F8-A99E-46F5-B0FD-0B6997F3719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90BB808-4893-46CF-B715-DE5C94EFE905}"/>
              </a:ext>
            </a:extLst>
          </p:cNvPr>
          <p:cNvSpPr>
            <a:spLocks noGrp="1"/>
          </p:cNvSpPr>
          <p:nvPr>
            <p:ph sz="half" idx="2"/>
          </p:nvPr>
        </p:nvSpPr>
        <p:spPr/>
        <p:txBody>
          <a:bodyPr/>
          <a:lstStyle/>
          <a:p>
            <a:endParaRPr lang="en-US" dirty="0"/>
          </a:p>
        </p:txBody>
      </p:sp>
      <p:pic>
        <p:nvPicPr>
          <p:cNvPr id="6" name="Picture 5">
            <a:extLst>
              <a:ext uri="{FF2B5EF4-FFF2-40B4-BE49-F238E27FC236}">
                <a16:creationId xmlns:a16="http://schemas.microsoft.com/office/drawing/2014/main" id="{7511A0A8-6C03-4CB2-B65F-32B231C3C607}"/>
              </a:ext>
            </a:extLst>
          </p:cNvPr>
          <p:cNvPicPr>
            <a:picLocks noChangeAspect="1"/>
          </p:cNvPicPr>
          <p:nvPr/>
        </p:nvPicPr>
        <p:blipFill>
          <a:blip r:embed="rId2"/>
          <a:stretch>
            <a:fillRect/>
          </a:stretch>
        </p:blipFill>
        <p:spPr>
          <a:xfrm>
            <a:off x="1520109" y="838199"/>
            <a:ext cx="9151779" cy="5954543"/>
          </a:xfrm>
          <a:prstGeom prst="rect">
            <a:avLst/>
          </a:prstGeom>
        </p:spPr>
      </p:pic>
      <p:cxnSp>
        <p:nvCxnSpPr>
          <p:cNvPr id="8" name="Straight Arrow Connector 7">
            <a:extLst>
              <a:ext uri="{FF2B5EF4-FFF2-40B4-BE49-F238E27FC236}">
                <a16:creationId xmlns:a16="http://schemas.microsoft.com/office/drawing/2014/main" id="{B9CF733D-3F98-43E5-A10B-70CEF2CBB0BE}"/>
              </a:ext>
            </a:extLst>
          </p:cNvPr>
          <p:cNvCxnSpPr/>
          <p:nvPr/>
        </p:nvCxnSpPr>
        <p:spPr>
          <a:xfrm>
            <a:off x="5695720" y="3701667"/>
            <a:ext cx="1795750" cy="104660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13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2C04-98E9-477F-B134-1953A0C0B53E}"/>
              </a:ext>
            </a:extLst>
          </p:cNvPr>
          <p:cNvSpPr>
            <a:spLocks noGrp="1"/>
          </p:cNvSpPr>
          <p:nvPr>
            <p:ph type="title"/>
          </p:nvPr>
        </p:nvSpPr>
        <p:spPr>
          <a:xfrm>
            <a:off x="913774" y="125221"/>
            <a:ext cx="10364451" cy="712978"/>
          </a:xfrm>
        </p:spPr>
        <p:txBody>
          <a:bodyPr/>
          <a:lstStyle/>
          <a:p>
            <a:r>
              <a:rPr lang="en-US" b="1" dirty="0"/>
              <a:t>ONLINE TOOLS TRAINING</a:t>
            </a:r>
          </a:p>
        </p:txBody>
      </p:sp>
      <p:sp>
        <p:nvSpPr>
          <p:cNvPr id="3" name="Content Placeholder 2">
            <a:extLst>
              <a:ext uri="{FF2B5EF4-FFF2-40B4-BE49-F238E27FC236}">
                <a16:creationId xmlns:a16="http://schemas.microsoft.com/office/drawing/2014/main" id="{8FE39548-50CE-4DD9-B2BB-D6DE24A6CCD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742012B-FD31-49D1-AE57-0C7F52CD4225}"/>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98EEE757-1D2C-486B-8C17-1FBEDA60DB2E}"/>
              </a:ext>
            </a:extLst>
          </p:cNvPr>
          <p:cNvPicPr>
            <a:picLocks noChangeAspect="1"/>
          </p:cNvPicPr>
          <p:nvPr/>
        </p:nvPicPr>
        <p:blipFill>
          <a:blip r:embed="rId2"/>
          <a:stretch>
            <a:fillRect/>
          </a:stretch>
        </p:blipFill>
        <p:spPr>
          <a:xfrm>
            <a:off x="1397433" y="729983"/>
            <a:ext cx="9397134" cy="6128017"/>
          </a:xfrm>
          <a:prstGeom prst="rect">
            <a:avLst/>
          </a:prstGeom>
        </p:spPr>
      </p:pic>
      <p:cxnSp>
        <p:nvCxnSpPr>
          <p:cNvPr id="7" name="Straight Arrow Connector 6">
            <a:extLst>
              <a:ext uri="{FF2B5EF4-FFF2-40B4-BE49-F238E27FC236}">
                <a16:creationId xmlns:a16="http://schemas.microsoft.com/office/drawing/2014/main" id="{FCB28459-5293-4287-92FA-36061E3C4268}"/>
              </a:ext>
            </a:extLst>
          </p:cNvPr>
          <p:cNvCxnSpPr/>
          <p:nvPr/>
        </p:nvCxnSpPr>
        <p:spPr>
          <a:xfrm>
            <a:off x="2037347" y="5261811"/>
            <a:ext cx="930442" cy="131545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86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A9D8-5746-4D08-97CF-4D8A35D4A0D7}"/>
              </a:ext>
            </a:extLst>
          </p:cNvPr>
          <p:cNvSpPr>
            <a:spLocks noGrp="1"/>
          </p:cNvSpPr>
          <p:nvPr>
            <p:ph type="title"/>
          </p:nvPr>
        </p:nvSpPr>
        <p:spPr>
          <a:xfrm>
            <a:off x="2505769" y="160337"/>
            <a:ext cx="6316662" cy="817125"/>
          </a:xfrm>
        </p:spPr>
        <p:txBody>
          <a:bodyPr/>
          <a:lstStyle/>
          <a:p>
            <a:r>
              <a:rPr lang="en-US" b="1" dirty="0"/>
              <a:t>TABE Online Platform</a:t>
            </a:r>
          </a:p>
        </p:txBody>
      </p:sp>
      <p:grpSp>
        <p:nvGrpSpPr>
          <p:cNvPr id="4" name="Group 3">
            <a:extLst>
              <a:ext uri="{FF2B5EF4-FFF2-40B4-BE49-F238E27FC236}">
                <a16:creationId xmlns:a16="http://schemas.microsoft.com/office/drawing/2014/main" id="{6AA75141-4256-4A4F-B233-CD50AF66332D}"/>
              </a:ext>
            </a:extLst>
          </p:cNvPr>
          <p:cNvGrpSpPr/>
          <p:nvPr/>
        </p:nvGrpSpPr>
        <p:grpSpPr>
          <a:xfrm>
            <a:off x="1739462" y="872360"/>
            <a:ext cx="8713075" cy="5707116"/>
            <a:chOff x="1828800" y="1676400"/>
            <a:chExt cx="6747088" cy="5010061"/>
          </a:xfrm>
        </p:grpSpPr>
        <p:pic>
          <p:nvPicPr>
            <p:cNvPr id="5" name="Picture 4" descr="Screen Clipping">
              <a:hlinkClick r:id="rId2"/>
              <a:extLst>
                <a:ext uri="{FF2B5EF4-FFF2-40B4-BE49-F238E27FC236}">
                  <a16:creationId xmlns:a16="http://schemas.microsoft.com/office/drawing/2014/main" id="{DA8C84A0-3BDD-4C22-BA75-EDA84B821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676400"/>
              <a:ext cx="6747088" cy="5010061"/>
            </a:xfrm>
            <a:prstGeom prst="rect">
              <a:avLst/>
            </a:prstGeom>
            <a:ln>
              <a:noFill/>
            </a:ln>
            <a:effectLst>
              <a:outerShdw blurRad="292100" dist="139700" dir="2700000" algn="tl" rotWithShape="0">
                <a:srgbClr val="333333">
                  <a:alpha val="65000"/>
                </a:srgbClr>
              </a:outerShdw>
            </a:effectLst>
          </p:spPr>
        </p:pic>
        <p:pic>
          <p:nvPicPr>
            <p:cNvPr id="6" name="Picture 5" descr="Screen Clipping">
              <a:extLst>
                <a:ext uri="{FF2B5EF4-FFF2-40B4-BE49-F238E27FC236}">
                  <a16:creationId xmlns:a16="http://schemas.microsoft.com/office/drawing/2014/main" id="{E5FAEE3E-18A7-4DD5-B48F-7F4EEABAE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23" y="5562600"/>
              <a:ext cx="1028753" cy="298465"/>
            </a:xfrm>
            <a:prstGeom prst="rect">
              <a:avLst/>
            </a:prstGeom>
          </p:spPr>
        </p:pic>
        <p:pic>
          <p:nvPicPr>
            <p:cNvPr id="7" name="Picture 6" descr="Screen Clipping">
              <a:extLst>
                <a:ext uri="{FF2B5EF4-FFF2-40B4-BE49-F238E27FC236}">
                  <a16:creationId xmlns:a16="http://schemas.microsoft.com/office/drawing/2014/main" id="{97F11805-69AF-4426-A81D-2253C06F3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562599"/>
              <a:ext cx="1028753" cy="298465"/>
            </a:xfrm>
            <a:prstGeom prst="rect">
              <a:avLst/>
            </a:prstGeom>
          </p:spPr>
        </p:pic>
      </p:grpSp>
    </p:spTree>
    <p:extLst>
      <p:ext uri="{BB962C8B-B14F-4D97-AF65-F5344CB8AC3E}">
        <p14:creationId xmlns:p14="http://schemas.microsoft.com/office/powerpoint/2010/main" val="18306008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2" y="0"/>
            <a:ext cx="6316662" cy="1143000"/>
          </a:xfrm>
        </p:spPr>
        <p:txBody>
          <a:bodyPr/>
          <a:lstStyle/>
          <a:p>
            <a:r>
              <a:rPr lang="en-US" b="1" dirty="0"/>
              <a:t>Examinee Confirmation</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648" y="790035"/>
            <a:ext cx="8334703" cy="5887672"/>
          </a:xfrm>
          <a:prstGeom prst="rect">
            <a:avLst/>
          </a:prstGeom>
          <a:ln>
            <a:noFill/>
          </a:ln>
          <a:effectLst>
            <a:outerShdw blurRad="292100" dist="139700" dir="2700000" algn="tl" rotWithShape="0">
              <a:srgbClr val="333333">
                <a:alpha val="65000"/>
              </a:srgbClr>
            </a:outerShdw>
          </a:effectLst>
        </p:spPr>
      </p:pic>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55</a:t>
            </a:fld>
            <a:endParaRPr lang="en-US" dirty="0">
              <a:solidFill>
                <a:srgbClr val="000000"/>
              </a:solidFill>
            </a:endParaRPr>
          </a:p>
        </p:txBody>
      </p:sp>
    </p:spTree>
    <p:extLst>
      <p:ext uri="{BB962C8B-B14F-4D97-AF65-F5344CB8AC3E}">
        <p14:creationId xmlns:p14="http://schemas.microsoft.com/office/powerpoint/2010/main" val="1056226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11BE-B6E5-4C8A-9021-3A9C219250E5}"/>
              </a:ext>
            </a:extLst>
          </p:cNvPr>
          <p:cNvSpPr>
            <a:spLocks noGrp="1"/>
          </p:cNvSpPr>
          <p:nvPr>
            <p:ph type="title"/>
          </p:nvPr>
        </p:nvSpPr>
        <p:spPr>
          <a:xfrm>
            <a:off x="2283655" y="160337"/>
            <a:ext cx="8260520" cy="638449"/>
          </a:xfrm>
        </p:spPr>
        <p:txBody>
          <a:bodyPr/>
          <a:lstStyle/>
          <a:p>
            <a:r>
              <a:rPr lang="en-US" b="1" dirty="0"/>
              <a:t>TABE Online Practice Portion </a:t>
            </a:r>
          </a:p>
        </p:txBody>
      </p:sp>
      <p:sp>
        <p:nvSpPr>
          <p:cNvPr id="3" name="Content Placeholder 2">
            <a:extLst>
              <a:ext uri="{FF2B5EF4-FFF2-40B4-BE49-F238E27FC236}">
                <a16:creationId xmlns:a16="http://schemas.microsoft.com/office/drawing/2014/main" id="{954BF7D7-41A4-4596-9FAC-B43775303D6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F6E9122-547C-4D6C-B3EC-4B2A1E367FE9}"/>
              </a:ext>
            </a:extLst>
          </p:cNvPr>
          <p:cNvPicPr>
            <a:picLocks noChangeAspect="1"/>
          </p:cNvPicPr>
          <p:nvPr/>
        </p:nvPicPr>
        <p:blipFill rotWithShape="1">
          <a:blip r:embed="rId2"/>
          <a:srcRect l="15612" t="6386" r="9084" b="5578"/>
          <a:stretch/>
        </p:blipFill>
        <p:spPr>
          <a:xfrm>
            <a:off x="1213547" y="704193"/>
            <a:ext cx="9982420" cy="5993470"/>
          </a:xfrm>
          <a:prstGeom prst="rect">
            <a:avLst/>
          </a:prstGeom>
        </p:spPr>
      </p:pic>
    </p:spTree>
    <p:extLst>
      <p:ext uri="{BB962C8B-B14F-4D97-AF65-F5344CB8AC3E}">
        <p14:creationId xmlns:p14="http://schemas.microsoft.com/office/powerpoint/2010/main" val="4122667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7669" y="182693"/>
            <a:ext cx="6316662" cy="628526"/>
          </a:xfrm>
        </p:spPr>
        <p:txBody>
          <a:bodyPr/>
          <a:lstStyle/>
          <a:p>
            <a:r>
              <a:rPr lang="en-US" b="1" dirty="0"/>
              <a:t>Testing Interface</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004" y="811219"/>
            <a:ext cx="9357991" cy="5969039"/>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57</a:t>
            </a:fld>
            <a:endParaRPr lang="en-US" dirty="0">
              <a:solidFill>
                <a:srgbClr val="000000"/>
              </a:solidFill>
            </a:endParaRPr>
          </a:p>
        </p:txBody>
      </p:sp>
    </p:spTree>
    <p:extLst>
      <p:ext uri="{BB962C8B-B14F-4D97-AF65-F5344CB8AC3E}">
        <p14:creationId xmlns:p14="http://schemas.microsoft.com/office/powerpoint/2010/main" val="34687873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7566" y="137873"/>
            <a:ext cx="8656868" cy="760686"/>
          </a:xfrm>
        </p:spPr>
        <p:txBody>
          <a:bodyPr/>
          <a:lstStyle/>
          <a:p>
            <a:r>
              <a:rPr lang="en-US" b="1" dirty="0"/>
              <a:t>Technology-Enhanced Items</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667" y="898559"/>
            <a:ext cx="9116666" cy="5714343"/>
          </a:xfrm>
          <a:prstGeom prst="rect">
            <a:avLst/>
          </a:prstGeom>
          <a:ln>
            <a:solidFill>
              <a:schemeClr val="tx1"/>
            </a:solidFill>
          </a:ln>
          <a:effectLst>
            <a:outerShdw blurRad="292100" dist="139700" dir="2700000" algn="tl" rotWithShape="0">
              <a:srgbClr val="333333">
                <a:alpha val="65000"/>
              </a:srgbClr>
            </a:outerShdw>
          </a:effectLst>
        </p:spPr>
      </p:pic>
      <p:sp>
        <p:nvSpPr>
          <p:cNvPr id="7" name="Title 1"/>
          <p:cNvSpPr txBox="1">
            <a:spLocks/>
          </p:cNvSpPr>
          <p:nvPr/>
        </p:nvSpPr>
        <p:spPr>
          <a:xfrm>
            <a:off x="4587105" y="3865179"/>
            <a:ext cx="5518367" cy="439230"/>
          </a:xfrm>
          <a:prstGeom prst="rect">
            <a:avLst/>
          </a:prstGeom>
          <a:noFill/>
          <a:ln>
            <a:noFill/>
          </a:ln>
        </p:spPr>
        <p:txBody>
          <a:bodyPr/>
          <a:lstStyle>
            <a:defPPr>
              <a:defRPr lang="en-US"/>
            </a:defPPr>
            <a:lvl1pPr eaLnBrk="0" hangingPunct="0">
              <a:defRPr sz="1600" kern="0">
                <a:solidFill>
                  <a:srgbClr val="022F65"/>
                </a:solidFill>
                <a:latin typeface="Garamond" pitchFamily="18" charset="0"/>
                <a:ea typeface="+mj-ea"/>
                <a:cs typeface="+mj-cs"/>
              </a:defRPr>
            </a:lvl1pPr>
            <a:lvl2pPr algn="ctr" eaLnBrk="0" hangingPunct="0">
              <a:defRPr sz="4400">
                <a:solidFill>
                  <a:schemeClr val="tx2"/>
                </a:solidFill>
                <a:latin typeface="Arial" charset="0"/>
              </a:defRPr>
            </a:lvl2pPr>
            <a:lvl3pPr algn="ctr" eaLnBrk="0" hangingPunct="0">
              <a:defRPr sz="4400">
                <a:solidFill>
                  <a:schemeClr val="tx2"/>
                </a:solidFill>
                <a:latin typeface="Arial" charset="0"/>
              </a:defRPr>
            </a:lvl3pPr>
            <a:lvl4pPr algn="ctr" eaLnBrk="0" hangingPunct="0">
              <a:defRPr sz="4400">
                <a:solidFill>
                  <a:schemeClr val="tx2"/>
                </a:solidFill>
                <a:latin typeface="Arial" charset="0"/>
              </a:defRPr>
            </a:lvl4pPr>
            <a:lvl5pPr algn="ctr" eaLnBrk="0" hangingPunct="0">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r>
              <a:rPr lang="en-US" sz="2400" b="1" dirty="0"/>
              <a:t>Drag and Drop</a:t>
            </a:r>
          </a:p>
        </p:txBody>
      </p:sp>
      <p:sp>
        <p:nvSpPr>
          <p:cNvPr id="8"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58</a:t>
            </a:fld>
            <a:endParaRPr lang="en-US" dirty="0">
              <a:solidFill>
                <a:srgbClr val="000000"/>
              </a:solidFill>
            </a:endParaRPr>
          </a:p>
        </p:txBody>
      </p:sp>
      <p:cxnSp>
        <p:nvCxnSpPr>
          <p:cNvPr id="5" name="Straight Arrow Connector 4">
            <a:extLst>
              <a:ext uri="{FF2B5EF4-FFF2-40B4-BE49-F238E27FC236}">
                <a16:creationId xmlns:a16="http://schemas.microsoft.com/office/drawing/2014/main" id="{3BD50DB7-280A-44D8-9C21-69D88EEDE087}"/>
              </a:ext>
            </a:extLst>
          </p:cNvPr>
          <p:cNvCxnSpPr/>
          <p:nvPr/>
        </p:nvCxnSpPr>
        <p:spPr>
          <a:xfrm flipH="1">
            <a:off x="3752193" y="4109545"/>
            <a:ext cx="2554014" cy="5570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15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p:cNvSpPr txBox="1">
            <a:spLocks/>
          </p:cNvSpPr>
          <p:nvPr/>
        </p:nvSpPr>
        <p:spPr>
          <a:xfrm>
            <a:off x="346621" y="1098608"/>
            <a:ext cx="5150796" cy="410247"/>
          </a:xfrm>
          <a:prstGeom prst="rect">
            <a:avLst/>
          </a:prstGeom>
          <a:noFill/>
          <a:ln>
            <a:noFill/>
          </a:ln>
        </p:spPr>
        <p:txBody>
          <a:bodyPr/>
          <a:lstStyle>
            <a:defPPr>
              <a:defRPr lang="en-US"/>
            </a:defPPr>
            <a:lvl1pPr eaLnBrk="0" hangingPunct="0">
              <a:defRPr sz="1600" kern="0">
                <a:solidFill>
                  <a:srgbClr val="022F65"/>
                </a:solidFill>
                <a:latin typeface="Garamond" pitchFamily="18" charset="0"/>
                <a:ea typeface="+mj-ea"/>
                <a:cs typeface="+mj-cs"/>
              </a:defRPr>
            </a:lvl1pPr>
            <a:lvl2pPr algn="ctr" eaLnBrk="0" hangingPunct="0">
              <a:defRPr sz="4400">
                <a:solidFill>
                  <a:schemeClr val="tx2"/>
                </a:solidFill>
                <a:latin typeface="Arial" charset="0"/>
              </a:defRPr>
            </a:lvl2pPr>
            <a:lvl3pPr algn="ctr" eaLnBrk="0" hangingPunct="0">
              <a:defRPr sz="4400">
                <a:solidFill>
                  <a:schemeClr val="tx2"/>
                </a:solidFill>
                <a:latin typeface="Arial" charset="0"/>
              </a:defRPr>
            </a:lvl3pPr>
            <a:lvl4pPr algn="ctr" eaLnBrk="0" hangingPunct="0">
              <a:defRPr sz="4400">
                <a:solidFill>
                  <a:schemeClr val="tx2"/>
                </a:solidFill>
                <a:latin typeface="Arial" charset="0"/>
              </a:defRPr>
            </a:lvl4pPr>
            <a:lvl5pPr algn="ctr" eaLnBrk="0" hangingPunct="0">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r>
              <a:rPr lang="en-US" sz="2000" b="1" dirty="0"/>
              <a:t>Part A: Answer a question about the passage</a:t>
            </a:r>
          </a:p>
        </p:txBody>
      </p:sp>
      <p:sp>
        <p:nvSpPr>
          <p:cNvPr id="8" name="Slide Number Placeholder 6"/>
          <p:cNvSpPr txBox="1">
            <a:spLocks/>
          </p:cNvSpPr>
          <p:nvPr/>
        </p:nvSpPr>
        <p:spPr>
          <a:xfrm>
            <a:off x="10010778" y="6477000"/>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59</a:t>
            </a:fld>
            <a:endParaRPr lang="en-US" dirty="0">
              <a:solidFill>
                <a:srgbClr val="000000"/>
              </a:solidFill>
            </a:endParaRPr>
          </a:p>
        </p:txBody>
      </p:sp>
      <p:pic>
        <p:nvPicPr>
          <p:cNvPr id="4" name="Picture 3"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69" y="1588214"/>
            <a:ext cx="6261979" cy="4638320"/>
          </a:xfrm>
          <a:prstGeom prst="rect">
            <a:avLst/>
          </a:prstGeom>
          <a:ln>
            <a:solidFill>
              <a:schemeClr val="tx1"/>
            </a:solidFill>
          </a:ln>
        </p:spPr>
      </p:pic>
      <p:pic>
        <p:nvPicPr>
          <p:cNvPr id="5" name="Picture 4"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9199" y="2105380"/>
            <a:ext cx="6321382" cy="4638320"/>
          </a:xfrm>
          <a:prstGeom prst="rect">
            <a:avLst/>
          </a:prstGeom>
          <a:ln>
            <a:solidFill>
              <a:schemeClr val="tx1"/>
            </a:solidFill>
          </a:ln>
        </p:spPr>
      </p:pic>
      <p:sp>
        <p:nvSpPr>
          <p:cNvPr id="9" name="Title 1"/>
          <p:cNvSpPr txBox="1">
            <a:spLocks/>
          </p:cNvSpPr>
          <p:nvPr/>
        </p:nvSpPr>
        <p:spPr>
          <a:xfrm>
            <a:off x="7423655" y="1421086"/>
            <a:ext cx="3451019" cy="540075"/>
          </a:xfrm>
          <a:prstGeom prst="rect">
            <a:avLst/>
          </a:prstGeom>
          <a:noFill/>
          <a:ln>
            <a:noFill/>
          </a:ln>
        </p:spPr>
        <p:txBody>
          <a:bodyPr/>
          <a:lstStyle>
            <a:defPPr>
              <a:defRPr lang="en-US"/>
            </a:defPPr>
            <a:lvl1pPr eaLnBrk="0" hangingPunct="0">
              <a:defRPr sz="1600" kern="0">
                <a:solidFill>
                  <a:srgbClr val="022F65"/>
                </a:solidFill>
                <a:latin typeface="Garamond" pitchFamily="18" charset="0"/>
                <a:ea typeface="+mj-ea"/>
                <a:cs typeface="+mj-cs"/>
              </a:defRPr>
            </a:lvl1pPr>
            <a:lvl2pPr algn="ctr" eaLnBrk="0" hangingPunct="0">
              <a:defRPr sz="4400">
                <a:solidFill>
                  <a:schemeClr val="tx2"/>
                </a:solidFill>
                <a:latin typeface="Arial" charset="0"/>
              </a:defRPr>
            </a:lvl2pPr>
            <a:lvl3pPr algn="ctr" eaLnBrk="0" hangingPunct="0">
              <a:defRPr sz="4400">
                <a:solidFill>
                  <a:schemeClr val="tx2"/>
                </a:solidFill>
                <a:latin typeface="Arial" charset="0"/>
              </a:defRPr>
            </a:lvl3pPr>
            <a:lvl4pPr algn="ctr" eaLnBrk="0" hangingPunct="0">
              <a:defRPr sz="4400">
                <a:solidFill>
                  <a:schemeClr val="tx2"/>
                </a:solidFill>
                <a:latin typeface="Arial" charset="0"/>
              </a:defRPr>
            </a:lvl4pPr>
            <a:lvl5pPr algn="ctr" eaLnBrk="0" hangingPunct="0">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r>
              <a:rPr lang="en-US" sz="2000" b="1" dirty="0"/>
              <a:t>Part B: Provide evidence to support your answer to Part A</a:t>
            </a:r>
          </a:p>
        </p:txBody>
      </p:sp>
      <p:sp>
        <p:nvSpPr>
          <p:cNvPr id="10" name="Title 1"/>
          <p:cNvSpPr txBox="1">
            <a:spLocks/>
          </p:cNvSpPr>
          <p:nvPr/>
        </p:nvSpPr>
        <p:spPr>
          <a:xfrm>
            <a:off x="3422109" y="536959"/>
            <a:ext cx="5347781" cy="410247"/>
          </a:xfrm>
          <a:prstGeom prst="rect">
            <a:avLst/>
          </a:prstGeom>
          <a:noFill/>
          <a:ln>
            <a:noFill/>
          </a:ln>
        </p:spPr>
        <p:txBody>
          <a:bodyPr/>
          <a:lstStyle>
            <a:defPPr>
              <a:defRPr lang="en-US"/>
            </a:defPPr>
            <a:lvl1pPr eaLnBrk="0" hangingPunct="0">
              <a:defRPr sz="1600" kern="0">
                <a:solidFill>
                  <a:srgbClr val="022F65"/>
                </a:solidFill>
                <a:latin typeface="Garamond" pitchFamily="18" charset="0"/>
                <a:ea typeface="+mj-ea"/>
                <a:cs typeface="+mj-cs"/>
              </a:defRPr>
            </a:lvl1pPr>
            <a:lvl2pPr algn="ctr" eaLnBrk="0" hangingPunct="0">
              <a:defRPr sz="4400">
                <a:solidFill>
                  <a:schemeClr val="tx2"/>
                </a:solidFill>
                <a:latin typeface="Arial" charset="0"/>
              </a:defRPr>
            </a:lvl2pPr>
            <a:lvl3pPr algn="ctr" eaLnBrk="0" hangingPunct="0">
              <a:defRPr sz="4400">
                <a:solidFill>
                  <a:schemeClr val="tx2"/>
                </a:solidFill>
                <a:latin typeface="Arial" charset="0"/>
              </a:defRPr>
            </a:lvl3pPr>
            <a:lvl4pPr algn="ctr" eaLnBrk="0" hangingPunct="0">
              <a:defRPr sz="4400">
                <a:solidFill>
                  <a:schemeClr val="tx2"/>
                </a:solidFill>
                <a:latin typeface="Arial" charset="0"/>
              </a:defRPr>
            </a:lvl4pPr>
            <a:lvl5pPr algn="ctr" eaLnBrk="0" hangingPunct="0">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r>
              <a:rPr lang="en-US" sz="2400" b="1" dirty="0"/>
              <a:t>Evidence-Based Selected Response</a:t>
            </a:r>
          </a:p>
        </p:txBody>
      </p:sp>
      <p:sp>
        <p:nvSpPr>
          <p:cNvPr id="13" name="Title 1"/>
          <p:cNvSpPr>
            <a:spLocks noGrp="1"/>
          </p:cNvSpPr>
          <p:nvPr>
            <p:ph type="ctrTitle"/>
          </p:nvPr>
        </p:nvSpPr>
        <p:spPr>
          <a:xfrm>
            <a:off x="2590088" y="63079"/>
            <a:ext cx="6733628" cy="568953"/>
          </a:xfrm>
        </p:spPr>
        <p:txBody>
          <a:bodyPr>
            <a:noAutofit/>
          </a:bodyPr>
          <a:lstStyle/>
          <a:p>
            <a:r>
              <a:rPr lang="en-US" b="1" dirty="0"/>
              <a:t>Technology-Enhanced Items</a:t>
            </a:r>
          </a:p>
        </p:txBody>
      </p:sp>
    </p:spTree>
    <p:extLst>
      <p:ext uri="{BB962C8B-B14F-4D97-AF65-F5344CB8AC3E}">
        <p14:creationId xmlns:p14="http://schemas.microsoft.com/office/powerpoint/2010/main" val="284454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454441459"/>
              </p:ext>
            </p:extLst>
          </p:nvPr>
        </p:nvGraphicFramePr>
        <p:xfrm>
          <a:off x="914400" y="2366963"/>
          <a:ext cx="10363200" cy="37084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453263404"/>
                    </a:ext>
                  </a:extLst>
                </a:gridCol>
                <a:gridCol w="5181600">
                  <a:extLst>
                    <a:ext uri="{9D8B030D-6E8A-4147-A177-3AD203B41FA5}">
                      <a16:colId xmlns:a16="http://schemas.microsoft.com/office/drawing/2014/main" val="4167474670"/>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3724444165"/>
                  </a:ext>
                </a:extLst>
              </a:tr>
            </a:tbl>
          </a:graphicData>
        </a:graphic>
      </p:graphicFrame>
      <p:pic>
        <p:nvPicPr>
          <p:cNvPr id="4" name="Picture 3"/>
          <p:cNvPicPr>
            <a:picLocks noChangeAspect="1"/>
          </p:cNvPicPr>
          <p:nvPr/>
        </p:nvPicPr>
        <p:blipFill>
          <a:blip r:embed="rId2"/>
          <a:stretch>
            <a:fillRect/>
          </a:stretch>
        </p:blipFill>
        <p:spPr>
          <a:xfrm>
            <a:off x="0" y="0"/>
            <a:ext cx="12192000" cy="6859363"/>
          </a:xfrm>
          <a:prstGeom prst="rect">
            <a:avLst/>
          </a:prstGeom>
        </p:spPr>
      </p:pic>
      <p:sp>
        <p:nvSpPr>
          <p:cNvPr id="5" name="TextBox 4"/>
          <p:cNvSpPr txBox="1"/>
          <p:nvPr/>
        </p:nvSpPr>
        <p:spPr>
          <a:xfrm>
            <a:off x="294572" y="295351"/>
            <a:ext cx="8850086" cy="646331"/>
          </a:xfrm>
          <a:prstGeom prst="rect">
            <a:avLst/>
          </a:prstGeom>
          <a:noFill/>
        </p:spPr>
        <p:txBody>
          <a:bodyPr wrap="square" rtlCol="0">
            <a:spAutoFit/>
          </a:bodyPr>
          <a:lstStyle/>
          <a:p>
            <a:r>
              <a:rPr lang="en-US" sz="3600" b="1" dirty="0">
                <a:latin typeface="Helvetica" panose="020B0604020202020204" pitchFamily="34" charset="0"/>
                <a:cs typeface="Helvetica" panose="020B0604020202020204" pitchFamily="34" charset="0"/>
              </a:rPr>
              <a:t>Test Content Areas and CCRS</a:t>
            </a:r>
          </a:p>
        </p:txBody>
      </p:sp>
      <p:sp>
        <p:nvSpPr>
          <p:cNvPr id="6" name="Text Placeholder 2"/>
          <p:cNvSpPr txBox="1">
            <a:spLocks/>
          </p:cNvSpPr>
          <p:nvPr/>
        </p:nvSpPr>
        <p:spPr>
          <a:xfrm>
            <a:off x="913773" y="1545020"/>
            <a:ext cx="10710668" cy="5054083"/>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endParaRPr lang="en-US" sz="3200" cap="none" dirty="0">
              <a:latin typeface="Helvetica" panose="020B0604020202020204" pitchFamily="34" charset="0"/>
              <a:cs typeface="Helvetica" panose="020B0604020202020204" pitchFamily="34" charset="0"/>
            </a:endParaRPr>
          </a:p>
          <a:p>
            <a:endParaRPr lang="en-US" sz="2600" dirty="0"/>
          </a:p>
        </p:txBody>
      </p:sp>
      <p:graphicFrame>
        <p:nvGraphicFramePr>
          <p:cNvPr id="8" name="Table 7"/>
          <p:cNvGraphicFramePr>
            <a:graphicFrameLocks noGrp="1"/>
          </p:cNvGraphicFramePr>
          <p:nvPr>
            <p:extLst>
              <p:ext uri="{D42A27DB-BD31-4B8C-83A1-F6EECF244321}">
                <p14:modId xmlns:p14="http://schemas.microsoft.com/office/powerpoint/2010/main" val="3399834417"/>
              </p:ext>
            </p:extLst>
          </p:nvPr>
        </p:nvGraphicFramePr>
        <p:xfrm>
          <a:off x="665682" y="1178202"/>
          <a:ext cx="11075214" cy="5577840"/>
        </p:xfrm>
        <a:graphic>
          <a:graphicData uri="http://schemas.openxmlformats.org/drawingml/2006/table">
            <a:tbl>
              <a:tblPr firstRow="1" bandRow="1">
                <a:tableStyleId>{5C22544A-7EE6-4342-B048-85BDC9FD1C3A}</a:tableStyleId>
              </a:tblPr>
              <a:tblGrid>
                <a:gridCol w="7815257">
                  <a:extLst>
                    <a:ext uri="{9D8B030D-6E8A-4147-A177-3AD203B41FA5}">
                      <a16:colId xmlns:a16="http://schemas.microsoft.com/office/drawing/2014/main" val="4013498513"/>
                    </a:ext>
                  </a:extLst>
                </a:gridCol>
                <a:gridCol w="3259957">
                  <a:extLst>
                    <a:ext uri="{9D8B030D-6E8A-4147-A177-3AD203B41FA5}">
                      <a16:colId xmlns:a16="http://schemas.microsoft.com/office/drawing/2014/main" val="546864987"/>
                    </a:ext>
                  </a:extLst>
                </a:gridCol>
              </a:tblGrid>
              <a:tr h="370840">
                <a:tc>
                  <a:txBody>
                    <a:bodyPr/>
                    <a:lstStyle/>
                    <a:p>
                      <a:r>
                        <a:rPr lang="en-US" sz="2400" dirty="0"/>
                        <a:t>CASAS Reading GOALS Content Areas</a:t>
                      </a:r>
                    </a:p>
                  </a:txBody>
                  <a:tcPr/>
                </a:tc>
                <a:tc>
                  <a:txBody>
                    <a:bodyPr/>
                    <a:lstStyle/>
                    <a:p>
                      <a:r>
                        <a:rPr lang="en-US" sz="2400" dirty="0"/>
                        <a:t>CCRS Reading Anchor*</a:t>
                      </a:r>
                    </a:p>
                  </a:txBody>
                  <a:tcPr/>
                </a:tc>
                <a:extLst>
                  <a:ext uri="{0D108BD9-81ED-4DB2-BD59-A6C34878D82A}">
                    <a16:rowId xmlns:a16="http://schemas.microsoft.com/office/drawing/2014/main" val="2873596152"/>
                  </a:ext>
                </a:extLst>
              </a:tr>
              <a:tr h="370840">
                <a:tc>
                  <a:txBody>
                    <a:bodyPr/>
                    <a:lstStyle/>
                    <a:p>
                      <a:r>
                        <a:rPr lang="en-US" sz="2800" b="1" dirty="0"/>
                        <a:t>Vocabulary</a:t>
                      </a:r>
                    </a:p>
                  </a:txBody>
                  <a:tcPr/>
                </a:tc>
                <a:tc>
                  <a:txBody>
                    <a:bodyPr/>
                    <a:lstStyle/>
                    <a:p>
                      <a:r>
                        <a:rPr lang="en-US" sz="2800" dirty="0"/>
                        <a:t>R4</a:t>
                      </a:r>
                    </a:p>
                  </a:txBody>
                  <a:tcPr/>
                </a:tc>
                <a:extLst>
                  <a:ext uri="{0D108BD9-81ED-4DB2-BD59-A6C34878D82A}">
                    <a16:rowId xmlns:a16="http://schemas.microsoft.com/office/drawing/2014/main" val="2192245041"/>
                  </a:ext>
                </a:extLst>
              </a:tr>
              <a:tr h="370840">
                <a:tc>
                  <a:txBody>
                    <a:bodyPr/>
                    <a:lstStyle/>
                    <a:p>
                      <a:r>
                        <a:rPr lang="en-US" sz="2800" b="1" dirty="0"/>
                        <a:t>Reading Comprehension Skills</a:t>
                      </a:r>
                    </a:p>
                  </a:txBody>
                  <a:tcPr/>
                </a:tc>
                <a:tc>
                  <a:txBody>
                    <a:bodyPr/>
                    <a:lstStyle/>
                    <a:p>
                      <a:r>
                        <a:rPr lang="en-US" sz="2800" dirty="0"/>
                        <a:t>R1, R2</a:t>
                      </a:r>
                    </a:p>
                  </a:txBody>
                  <a:tcPr/>
                </a:tc>
                <a:extLst>
                  <a:ext uri="{0D108BD9-81ED-4DB2-BD59-A6C34878D82A}">
                    <a16:rowId xmlns:a16="http://schemas.microsoft.com/office/drawing/2014/main" val="3874992165"/>
                  </a:ext>
                </a:extLst>
              </a:tr>
              <a:tr h="370840">
                <a:tc>
                  <a:txBody>
                    <a:bodyPr/>
                    <a:lstStyle/>
                    <a:p>
                      <a:r>
                        <a:rPr lang="en-US" sz="2800" dirty="0"/>
                        <a:t>     Locate information/detail; cite evidence</a:t>
                      </a:r>
                    </a:p>
                  </a:txBody>
                  <a:tcPr/>
                </a:tc>
                <a:tc>
                  <a:txBody>
                    <a:bodyPr/>
                    <a:lstStyle/>
                    <a:p>
                      <a:endParaRPr lang="en-US" sz="2800" dirty="0"/>
                    </a:p>
                  </a:txBody>
                  <a:tcPr/>
                </a:tc>
                <a:extLst>
                  <a:ext uri="{0D108BD9-81ED-4DB2-BD59-A6C34878D82A}">
                    <a16:rowId xmlns:a16="http://schemas.microsoft.com/office/drawing/2014/main" val="184949699"/>
                  </a:ext>
                </a:extLst>
              </a:tr>
              <a:tr h="370840">
                <a:tc>
                  <a:txBody>
                    <a:bodyPr/>
                    <a:lstStyle/>
                    <a:p>
                      <a:r>
                        <a:rPr lang="en-US" sz="2800" dirty="0"/>
                        <a:t>     Identify main idea and details</a:t>
                      </a:r>
                    </a:p>
                  </a:txBody>
                  <a:tcPr/>
                </a:tc>
                <a:tc>
                  <a:txBody>
                    <a:bodyPr/>
                    <a:lstStyle/>
                    <a:p>
                      <a:endParaRPr lang="en-US" sz="2800" dirty="0"/>
                    </a:p>
                  </a:txBody>
                  <a:tcPr/>
                </a:tc>
                <a:extLst>
                  <a:ext uri="{0D108BD9-81ED-4DB2-BD59-A6C34878D82A}">
                    <a16:rowId xmlns:a16="http://schemas.microsoft.com/office/drawing/2014/main" val="3595340881"/>
                  </a:ext>
                </a:extLst>
              </a:tr>
              <a:tr h="370840">
                <a:tc>
                  <a:txBody>
                    <a:bodyPr/>
                    <a:lstStyle/>
                    <a:p>
                      <a:r>
                        <a:rPr lang="en-US" sz="2800" b="1" dirty="0"/>
                        <a:t>Higher Order Thinking Skills</a:t>
                      </a:r>
                    </a:p>
                  </a:txBody>
                  <a:tcPr/>
                </a:tc>
                <a:tc>
                  <a:txBody>
                    <a:bodyPr/>
                    <a:lstStyle/>
                    <a:p>
                      <a:endParaRPr lang="en-US" sz="2800" dirty="0"/>
                    </a:p>
                  </a:txBody>
                  <a:tcPr/>
                </a:tc>
                <a:extLst>
                  <a:ext uri="{0D108BD9-81ED-4DB2-BD59-A6C34878D82A}">
                    <a16:rowId xmlns:a16="http://schemas.microsoft.com/office/drawing/2014/main" val="1636978562"/>
                  </a:ext>
                </a:extLst>
              </a:tr>
              <a:tr h="370840">
                <a:tc>
                  <a:txBody>
                    <a:bodyPr/>
                    <a:lstStyle/>
                    <a:p>
                      <a:r>
                        <a:rPr lang="en-US" sz="2800" dirty="0"/>
                        <a:t>     Cite evidence; infer; draw conclusions;</a:t>
                      </a:r>
                      <a:r>
                        <a:rPr lang="en-US" sz="2800" baseline="0" dirty="0"/>
                        <a:t> summarize</a:t>
                      </a:r>
                      <a:endParaRPr lang="en-US" sz="2800" dirty="0"/>
                    </a:p>
                  </a:txBody>
                  <a:tcPr/>
                </a:tc>
                <a:tc>
                  <a:txBody>
                    <a:bodyPr/>
                    <a:lstStyle/>
                    <a:p>
                      <a:r>
                        <a:rPr lang="en-US" sz="2800" dirty="0"/>
                        <a:t>R1, R2</a:t>
                      </a:r>
                    </a:p>
                  </a:txBody>
                  <a:tcPr/>
                </a:tc>
                <a:extLst>
                  <a:ext uri="{0D108BD9-81ED-4DB2-BD59-A6C34878D82A}">
                    <a16:rowId xmlns:a16="http://schemas.microsoft.com/office/drawing/2014/main" val="3642795054"/>
                  </a:ext>
                </a:extLst>
              </a:tr>
              <a:tr h="370840">
                <a:tc>
                  <a:txBody>
                    <a:bodyPr/>
                    <a:lstStyle/>
                    <a:p>
                      <a:r>
                        <a:rPr lang="en-US" sz="2800" dirty="0"/>
                        <a:t>     Text structures and features</a:t>
                      </a:r>
                    </a:p>
                  </a:txBody>
                  <a:tcPr/>
                </a:tc>
                <a:tc>
                  <a:txBody>
                    <a:bodyPr/>
                    <a:lstStyle/>
                    <a:p>
                      <a:r>
                        <a:rPr lang="en-US" sz="2800" dirty="0"/>
                        <a:t>R5</a:t>
                      </a:r>
                    </a:p>
                  </a:txBody>
                  <a:tcPr/>
                </a:tc>
                <a:extLst>
                  <a:ext uri="{0D108BD9-81ED-4DB2-BD59-A6C34878D82A}">
                    <a16:rowId xmlns:a16="http://schemas.microsoft.com/office/drawing/2014/main" val="2490942114"/>
                  </a:ext>
                </a:extLst>
              </a:tr>
              <a:tr h="370840">
                <a:tc>
                  <a:txBody>
                    <a:bodyPr/>
                    <a:lstStyle/>
                    <a:p>
                      <a:r>
                        <a:rPr lang="en-US" sz="2800" dirty="0"/>
                        <a:t>     Author’s purpose and point of view</a:t>
                      </a:r>
                    </a:p>
                  </a:txBody>
                  <a:tcPr/>
                </a:tc>
                <a:tc>
                  <a:txBody>
                    <a:bodyPr/>
                    <a:lstStyle/>
                    <a:p>
                      <a:r>
                        <a:rPr lang="en-US" sz="2800" dirty="0"/>
                        <a:t>R6</a:t>
                      </a:r>
                    </a:p>
                  </a:txBody>
                  <a:tcPr/>
                </a:tc>
                <a:extLst>
                  <a:ext uri="{0D108BD9-81ED-4DB2-BD59-A6C34878D82A}">
                    <a16:rowId xmlns:a16="http://schemas.microsoft.com/office/drawing/2014/main" val="3657246160"/>
                  </a:ext>
                </a:extLst>
              </a:tr>
              <a:tr h="370840">
                <a:tc>
                  <a:txBody>
                    <a:bodyPr/>
                    <a:lstStyle/>
                    <a:p>
                      <a:r>
                        <a:rPr lang="en-US" sz="2800" dirty="0"/>
                        <a:t>     Analyze claim/argument</a:t>
                      </a:r>
                    </a:p>
                  </a:txBody>
                  <a:tcPr/>
                </a:tc>
                <a:tc>
                  <a:txBody>
                    <a:bodyPr/>
                    <a:lstStyle/>
                    <a:p>
                      <a:r>
                        <a:rPr lang="en-US" sz="2800" dirty="0"/>
                        <a:t>R8</a:t>
                      </a:r>
                    </a:p>
                  </a:txBody>
                  <a:tcPr/>
                </a:tc>
                <a:extLst>
                  <a:ext uri="{0D108BD9-81ED-4DB2-BD59-A6C34878D82A}">
                    <a16:rowId xmlns:a16="http://schemas.microsoft.com/office/drawing/2014/main" val="2966534737"/>
                  </a:ext>
                </a:extLst>
              </a:tr>
              <a:tr h="370840">
                <a:tc gridSpan="2">
                  <a:txBody>
                    <a:bodyPr/>
                    <a:lstStyle/>
                    <a:p>
                      <a:r>
                        <a:rPr lang="en-US" sz="2400" dirty="0"/>
                        <a:t>*CCRS Reading Standards R7, R9, and R10 are measured across content areas</a:t>
                      </a:r>
                    </a:p>
                  </a:txBody>
                  <a:tcPr/>
                </a:tc>
                <a:tc hMerge="1">
                  <a:txBody>
                    <a:bodyPr/>
                    <a:lstStyle/>
                    <a:p>
                      <a:endParaRPr lang="en-US" sz="2400" dirty="0"/>
                    </a:p>
                  </a:txBody>
                  <a:tcPr/>
                </a:tc>
                <a:extLst>
                  <a:ext uri="{0D108BD9-81ED-4DB2-BD59-A6C34878D82A}">
                    <a16:rowId xmlns:a16="http://schemas.microsoft.com/office/drawing/2014/main" val="1598796227"/>
                  </a:ext>
                </a:extLst>
              </a:tr>
            </a:tbl>
          </a:graphicData>
        </a:graphic>
      </p:graphicFrame>
    </p:spTree>
    <p:extLst>
      <p:ext uri="{BB962C8B-B14F-4D97-AF65-F5344CB8AC3E}">
        <p14:creationId xmlns:p14="http://schemas.microsoft.com/office/powerpoint/2010/main" val="618795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971" y="780161"/>
            <a:ext cx="8562680" cy="5726643"/>
          </a:xfrm>
          <a:prstGeom prst="rect">
            <a:avLst/>
          </a:prstGeom>
          <a:ln>
            <a:solidFill>
              <a:schemeClr val="tx1"/>
            </a:solidFill>
          </a:ln>
          <a:effectLst/>
        </p:spPr>
      </p:pic>
      <p:sp>
        <p:nvSpPr>
          <p:cNvPr id="2" name="Title 1"/>
          <p:cNvSpPr>
            <a:spLocks noGrp="1"/>
          </p:cNvSpPr>
          <p:nvPr>
            <p:ph type="ctrTitle"/>
          </p:nvPr>
        </p:nvSpPr>
        <p:spPr>
          <a:xfrm>
            <a:off x="2937669" y="3656"/>
            <a:ext cx="6316662" cy="817185"/>
          </a:xfrm>
        </p:spPr>
        <p:txBody>
          <a:bodyPr/>
          <a:lstStyle/>
          <a:p>
            <a:r>
              <a:rPr lang="en-US" b="1" dirty="0"/>
              <a:t>Student Tools</a:t>
            </a:r>
          </a:p>
        </p:txBody>
      </p:sp>
      <p:sp>
        <p:nvSpPr>
          <p:cNvPr id="5" name="Rectangle 4"/>
          <p:cNvSpPr/>
          <p:nvPr/>
        </p:nvSpPr>
        <p:spPr bwMode="auto">
          <a:xfrm>
            <a:off x="1894015" y="1035544"/>
            <a:ext cx="1222523" cy="356111"/>
          </a:xfrm>
          <a:prstGeom prst="rect">
            <a:avLst/>
          </a:prstGeom>
          <a:no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6" name="Rectangle 5"/>
          <p:cNvSpPr/>
          <p:nvPr/>
        </p:nvSpPr>
        <p:spPr bwMode="auto">
          <a:xfrm>
            <a:off x="3446780" y="1048938"/>
            <a:ext cx="2083446" cy="368556"/>
          </a:xfrm>
          <a:prstGeom prst="rect">
            <a:avLst/>
          </a:prstGeom>
          <a:no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7" name="Rectangle 6"/>
          <p:cNvSpPr/>
          <p:nvPr/>
        </p:nvSpPr>
        <p:spPr bwMode="auto">
          <a:xfrm>
            <a:off x="8438967" y="1061383"/>
            <a:ext cx="1125445" cy="356111"/>
          </a:xfrm>
          <a:prstGeom prst="rect">
            <a:avLst/>
          </a:prstGeom>
          <a:no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8" name="Rectangle 7"/>
          <p:cNvSpPr/>
          <p:nvPr/>
        </p:nvSpPr>
        <p:spPr bwMode="auto">
          <a:xfrm>
            <a:off x="9935585" y="1082948"/>
            <a:ext cx="548066" cy="356110"/>
          </a:xfrm>
          <a:prstGeom prst="rect">
            <a:avLst/>
          </a:prstGeom>
          <a:no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9" name="Rectangle 8"/>
          <p:cNvSpPr/>
          <p:nvPr/>
        </p:nvSpPr>
        <p:spPr bwMode="auto">
          <a:xfrm>
            <a:off x="1985765" y="6032263"/>
            <a:ext cx="998317" cy="457200"/>
          </a:xfrm>
          <a:prstGeom prst="rect">
            <a:avLst/>
          </a:prstGeom>
          <a:no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10" name="Rectangle 9"/>
          <p:cNvSpPr/>
          <p:nvPr/>
        </p:nvSpPr>
        <p:spPr bwMode="auto">
          <a:xfrm>
            <a:off x="3048876" y="6025956"/>
            <a:ext cx="879219" cy="457200"/>
          </a:xfrm>
          <a:prstGeom prst="rect">
            <a:avLst/>
          </a:prstGeom>
          <a:no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11" name="Rectangle 10"/>
          <p:cNvSpPr/>
          <p:nvPr/>
        </p:nvSpPr>
        <p:spPr bwMode="auto">
          <a:xfrm>
            <a:off x="4036503" y="6034891"/>
            <a:ext cx="1003972" cy="457200"/>
          </a:xfrm>
          <a:prstGeom prst="rect">
            <a:avLst/>
          </a:prstGeom>
          <a:no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12" name="Rectangle 11"/>
          <p:cNvSpPr/>
          <p:nvPr/>
        </p:nvSpPr>
        <p:spPr bwMode="auto">
          <a:xfrm>
            <a:off x="5148884" y="6049604"/>
            <a:ext cx="994902" cy="457200"/>
          </a:xfrm>
          <a:prstGeom prst="rect">
            <a:avLst/>
          </a:prstGeom>
          <a:no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13" name="Rectangle 12"/>
          <p:cNvSpPr/>
          <p:nvPr/>
        </p:nvSpPr>
        <p:spPr bwMode="auto">
          <a:xfrm>
            <a:off x="9471856" y="6034891"/>
            <a:ext cx="998317" cy="457200"/>
          </a:xfrm>
          <a:prstGeom prst="rect">
            <a:avLst/>
          </a:prstGeom>
          <a:no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14" name="Line Callout 1 13"/>
          <p:cNvSpPr/>
          <p:nvPr/>
        </p:nvSpPr>
        <p:spPr bwMode="auto">
          <a:xfrm>
            <a:off x="1812563" y="2286003"/>
            <a:ext cx="1508760" cy="1219200"/>
          </a:xfrm>
          <a:prstGeom prst="borderCallout1">
            <a:avLst>
              <a:gd name="adj1" fmla="val 678"/>
              <a:gd name="adj2" fmla="val 50082"/>
              <a:gd name="adj3" fmla="val -68926"/>
              <a:gd name="adj4" fmla="val 50020"/>
            </a:avLst>
          </a:prstGeom>
          <a:solidFill>
            <a:srgbClr val="F58025"/>
          </a:solid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Tw Cen MT" panose="020B0602020104020603" pitchFamily="34" charset="0"/>
              </a:rPr>
              <a:t>QUICK NAVIGATION</a:t>
            </a:r>
          </a:p>
          <a:p>
            <a:pPr algn="ctr" fontAlgn="base">
              <a:spcBef>
                <a:spcPct val="0"/>
              </a:spcBef>
              <a:spcAft>
                <a:spcPct val="0"/>
              </a:spcAft>
            </a:pPr>
            <a:r>
              <a:rPr lang="en-US" sz="1400" dirty="0">
                <a:solidFill>
                  <a:schemeClr val="bg1"/>
                </a:solidFill>
                <a:latin typeface="Tw Cen MT" panose="020B0602020104020603" pitchFamily="34" charset="0"/>
              </a:rPr>
              <a:t>Move to any item or passage with one click</a:t>
            </a:r>
          </a:p>
        </p:txBody>
      </p:sp>
      <p:sp>
        <p:nvSpPr>
          <p:cNvPr id="16" name="Line Callout 1 15"/>
          <p:cNvSpPr/>
          <p:nvPr/>
        </p:nvSpPr>
        <p:spPr bwMode="auto">
          <a:xfrm>
            <a:off x="3765174" y="2249665"/>
            <a:ext cx="1508760" cy="802217"/>
          </a:xfrm>
          <a:prstGeom prst="borderCallout1">
            <a:avLst>
              <a:gd name="adj1" fmla="val 678"/>
              <a:gd name="adj2" fmla="val 50082"/>
              <a:gd name="adj3" fmla="val -100512"/>
              <a:gd name="adj4" fmla="val 50020"/>
            </a:avLst>
          </a:prstGeom>
          <a:solidFill>
            <a:srgbClr val="F58025"/>
          </a:solid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Tw Cen MT" panose="020B0602020104020603" pitchFamily="34" charset="0"/>
              </a:rPr>
              <a:t>TESTING TOOLS</a:t>
            </a:r>
          </a:p>
          <a:p>
            <a:pPr algn="ctr" fontAlgn="base">
              <a:spcBef>
                <a:spcPct val="0"/>
              </a:spcBef>
              <a:spcAft>
                <a:spcPct val="0"/>
              </a:spcAft>
            </a:pPr>
            <a:r>
              <a:rPr lang="en-US" sz="1400" dirty="0">
                <a:solidFill>
                  <a:schemeClr val="bg1"/>
                </a:solidFill>
                <a:latin typeface="Tw Cen MT" panose="020B0602020104020603" pitchFamily="34" charset="0"/>
              </a:rPr>
              <a:t>Customized by item</a:t>
            </a:r>
          </a:p>
        </p:txBody>
      </p:sp>
      <p:sp>
        <p:nvSpPr>
          <p:cNvPr id="17" name="Line Callout 1 16"/>
          <p:cNvSpPr/>
          <p:nvPr/>
        </p:nvSpPr>
        <p:spPr bwMode="auto">
          <a:xfrm>
            <a:off x="8640374" y="2044700"/>
            <a:ext cx="722630" cy="586317"/>
          </a:xfrm>
          <a:prstGeom prst="borderCallout1">
            <a:avLst>
              <a:gd name="adj1" fmla="val 678"/>
              <a:gd name="adj2" fmla="val 50082"/>
              <a:gd name="adj3" fmla="val -106359"/>
              <a:gd name="adj4" fmla="val 50459"/>
            </a:avLst>
          </a:prstGeom>
          <a:solidFill>
            <a:srgbClr val="F58025"/>
          </a:solid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Tw Cen MT" panose="020B0602020104020603" pitchFamily="34" charset="0"/>
              </a:rPr>
              <a:t>TIMER</a:t>
            </a:r>
          </a:p>
        </p:txBody>
      </p:sp>
      <p:sp>
        <p:nvSpPr>
          <p:cNvPr id="18" name="Line Callout 1 17"/>
          <p:cNvSpPr/>
          <p:nvPr/>
        </p:nvSpPr>
        <p:spPr bwMode="auto">
          <a:xfrm>
            <a:off x="9839892" y="2044700"/>
            <a:ext cx="739452" cy="586317"/>
          </a:xfrm>
          <a:prstGeom prst="borderCallout1">
            <a:avLst>
              <a:gd name="adj1" fmla="val 678"/>
              <a:gd name="adj2" fmla="val 50082"/>
              <a:gd name="adj3" fmla="val -108091"/>
              <a:gd name="adj4" fmla="val 49333"/>
            </a:avLst>
          </a:prstGeom>
          <a:solidFill>
            <a:srgbClr val="F58025"/>
          </a:solid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Tw Cen MT" panose="020B0602020104020603" pitchFamily="34" charset="0"/>
              </a:rPr>
              <a:t>HELP TOOLS</a:t>
            </a:r>
          </a:p>
        </p:txBody>
      </p:sp>
      <p:sp>
        <p:nvSpPr>
          <p:cNvPr id="19" name="Line Callout 1 18"/>
          <p:cNvSpPr/>
          <p:nvPr/>
        </p:nvSpPr>
        <p:spPr bwMode="auto">
          <a:xfrm>
            <a:off x="1985765" y="4607012"/>
            <a:ext cx="1024896" cy="797983"/>
          </a:xfrm>
          <a:prstGeom prst="borderCallout1">
            <a:avLst>
              <a:gd name="adj1" fmla="val 100157"/>
              <a:gd name="adj2" fmla="val 50924"/>
              <a:gd name="adj3" fmla="val 178219"/>
              <a:gd name="adj4" fmla="val 50750"/>
            </a:avLst>
          </a:prstGeom>
          <a:solidFill>
            <a:srgbClr val="F58025"/>
          </a:solid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Tw Cen MT" panose="020B0602020104020603" pitchFamily="34" charset="0"/>
              </a:rPr>
              <a:t>REVIEW TEST PROGRESS</a:t>
            </a:r>
          </a:p>
        </p:txBody>
      </p:sp>
      <p:sp>
        <p:nvSpPr>
          <p:cNvPr id="20" name="Line Callout 1 19"/>
          <p:cNvSpPr/>
          <p:nvPr/>
        </p:nvSpPr>
        <p:spPr bwMode="auto">
          <a:xfrm>
            <a:off x="3198229" y="4621327"/>
            <a:ext cx="668655" cy="797983"/>
          </a:xfrm>
          <a:prstGeom prst="borderCallout1">
            <a:avLst>
              <a:gd name="adj1" fmla="val 100157"/>
              <a:gd name="adj2" fmla="val 50924"/>
              <a:gd name="adj3" fmla="val 178219"/>
              <a:gd name="adj4" fmla="val 50750"/>
            </a:avLst>
          </a:prstGeom>
          <a:solidFill>
            <a:srgbClr val="F58025"/>
          </a:solid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Tw Cen MT" panose="020B0602020104020603" pitchFamily="34" charset="0"/>
              </a:rPr>
              <a:t>PAUSE TEST</a:t>
            </a:r>
          </a:p>
        </p:txBody>
      </p:sp>
      <p:sp>
        <p:nvSpPr>
          <p:cNvPr id="21" name="Line Callout 1 20"/>
          <p:cNvSpPr/>
          <p:nvPr/>
        </p:nvSpPr>
        <p:spPr bwMode="auto">
          <a:xfrm>
            <a:off x="4140300" y="4609507"/>
            <a:ext cx="758508" cy="883709"/>
          </a:xfrm>
          <a:prstGeom prst="borderCallout1">
            <a:avLst>
              <a:gd name="adj1" fmla="val 100495"/>
              <a:gd name="adj2" fmla="val 51761"/>
              <a:gd name="adj3" fmla="val 161452"/>
              <a:gd name="adj4" fmla="val 51308"/>
            </a:avLst>
          </a:prstGeom>
          <a:solidFill>
            <a:srgbClr val="F58025"/>
          </a:solid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Tw Cen MT" panose="020B0602020104020603" pitchFamily="34" charset="0"/>
              </a:rPr>
              <a:t>FLAG ITEM FOR REVIEW</a:t>
            </a:r>
          </a:p>
        </p:txBody>
      </p:sp>
      <p:sp>
        <p:nvSpPr>
          <p:cNvPr id="22" name="Line Callout 1 21"/>
          <p:cNvSpPr/>
          <p:nvPr/>
        </p:nvSpPr>
        <p:spPr bwMode="auto">
          <a:xfrm>
            <a:off x="5144142" y="4609971"/>
            <a:ext cx="1256658" cy="1199091"/>
          </a:xfrm>
          <a:prstGeom prst="borderCallout1">
            <a:avLst>
              <a:gd name="adj1" fmla="val 99789"/>
              <a:gd name="adj2" fmla="val 35638"/>
              <a:gd name="adj3" fmla="val 118757"/>
              <a:gd name="adj4" fmla="val 35322"/>
            </a:avLst>
          </a:prstGeom>
          <a:solidFill>
            <a:srgbClr val="F58025"/>
          </a:solid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Tw Cen MT" panose="020B0602020104020603" pitchFamily="34" charset="0"/>
              </a:rPr>
              <a:t>OPTIONS</a:t>
            </a:r>
          </a:p>
          <a:p>
            <a:pPr algn="ctr" fontAlgn="base">
              <a:spcBef>
                <a:spcPct val="0"/>
              </a:spcBef>
              <a:spcAft>
                <a:spcPct val="0"/>
              </a:spcAft>
            </a:pPr>
            <a:r>
              <a:rPr lang="en-US" sz="1200" dirty="0">
                <a:solidFill>
                  <a:schemeClr val="bg1"/>
                </a:solidFill>
                <a:latin typeface="Tw Cen MT" panose="020B0602020104020603" pitchFamily="34" charset="0"/>
              </a:rPr>
              <a:t>Color Choices</a:t>
            </a:r>
          </a:p>
          <a:p>
            <a:pPr algn="ctr" fontAlgn="base">
              <a:spcBef>
                <a:spcPct val="0"/>
              </a:spcBef>
              <a:spcAft>
                <a:spcPct val="0"/>
              </a:spcAft>
            </a:pPr>
            <a:r>
              <a:rPr lang="en-US" sz="1200" dirty="0">
                <a:solidFill>
                  <a:schemeClr val="bg1"/>
                </a:solidFill>
                <a:latin typeface="Tw Cen MT" panose="020B0602020104020603" pitchFamily="34" charset="0"/>
              </a:rPr>
              <a:t>Contrasting Color</a:t>
            </a:r>
          </a:p>
          <a:p>
            <a:pPr algn="ctr" fontAlgn="base">
              <a:spcBef>
                <a:spcPct val="0"/>
              </a:spcBef>
              <a:spcAft>
                <a:spcPct val="0"/>
              </a:spcAft>
            </a:pPr>
            <a:r>
              <a:rPr lang="en-US" sz="1200" dirty="0">
                <a:solidFill>
                  <a:schemeClr val="bg1"/>
                </a:solidFill>
                <a:latin typeface="Tw Cen MT" panose="020B0602020104020603" pitchFamily="34" charset="0"/>
              </a:rPr>
              <a:t>Reverse Contrast</a:t>
            </a:r>
          </a:p>
          <a:p>
            <a:pPr algn="ctr" fontAlgn="base">
              <a:spcBef>
                <a:spcPct val="0"/>
              </a:spcBef>
              <a:spcAft>
                <a:spcPct val="0"/>
              </a:spcAft>
            </a:pPr>
            <a:r>
              <a:rPr lang="en-US" sz="1200" dirty="0">
                <a:solidFill>
                  <a:schemeClr val="bg1"/>
                </a:solidFill>
                <a:latin typeface="Tw Cen MT" panose="020B0602020104020603" pitchFamily="34" charset="0"/>
              </a:rPr>
              <a:t>Masking</a:t>
            </a:r>
          </a:p>
          <a:p>
            <a:pPr algn="ctr" fontAlgn="base">
              <a:spcBef>
                <a:spcPct val="0"/>
              </a:spcBef>
              <a:spcAft>
                <a:spcPct val="0"/>
              </a:spcAft>
            </a:pPr>
            <a:r>
              <a:rPr lang="en-US" sz="1200" dirty="0">
                <a:solidFill>
                  <a:schemeClr val="bg1"/>
                </a:solidFill>
                <a:latin typeface="Tw Cen MT" panose="020B0602020104020603" pitchFamily="34" charset="0"/>
              </a:rPr>
              <a:t>Audio Settings</a:t>
            </a:r>
          </a:p>
        </p:txBody>
      </p:sp>
      <p:sp>
        <p:nvSpPr>
          <p:cNvPr id="23" name="Line Callout 1 22"/>
          <p:cNvSpPr/>
          <p:nvPr/>
        </p:nvSpPr>
        <p:spPr bwMode="auto">
          <a:xfrm>
            <a:off x="9344270" y="4609508"/>
            <a:ext cx="1216092" cy="883709"/>
          </a:xfrm>
          <a:prstGeom prst="borderCallout1">
            <a:avLst>
              <a:gd name="adj1" fmla="val 100495"/>
              <a:gd name="adj2" fmla="val 51761"/>
              <a:gd name="adj3" fmla="val 161452"/>
              <a:gd name="adj4" fmla="val 51308"/>
            </a:avLst>
          </a:prstGeom>
          <a:solidFill>
            <a:srgbClr val="F58025"/>
          </a:solidFill>
          <a:ln w="38100" cap="flat" cmpd="sng" algn="ctr">
            <a:solidFill>
              <a:srgbClr val="F5802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b="1" dirty="0">
                <a:solidFill>
                  <a:schemeClr val="bg1"/>
                </a:solidFill>
                <a:latin typeface="Tw Cen MT" panose="020B0602020104020603" pitchFamily="34" charset="0"/>
              </a:rPr>
              <a:t>BACK AND NEXT NAVIGATION</a:t>
            </a:r>
          </a:p>
        </p:txBody>
      </p:sp>
      <p:sp>
        <p:nvSpPr>
          <p:cNvPr id="24"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60</a:t>
            </a:fld>
            <a:endParaRPr lang="en-US" dirty="0">
              <a:solidFill>
                <a:srgbClr val="000000"/>
              </a:solidFill>
            </a:endParaRPr>
          </a:p>
        </p:txBody>
      </p:sp>
    </p:spTree>
    <p:extLst>
      <p:ext uri="{BB962C8B-B14F-4D97-AF65-F5344CB8AC3E}">
        <p14:creationId xmlns:p14="http://schemas.microsoft.com/office/powerpoint/2010/main" val="1021333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3774" y="235079"/>
            <a:ext cx="10364451" cy="737317"/>
          </a:xfrm>
        </p:spPr>
        <p:txBody>
          <a:bodyPr/>
          <a:lstStyle/>
          <a:p>
            <a:r>
              <a:rPr lang="en-US" b="1" dirty="0"/>
              <a:t>Student Tools (continued)</a:t>
            </a:r>
          </a:p>
        </p:txBody>
      </p:sp>
      <p:sp>
        <p:nvSpPr>
          <p:cNvPr id="24" name="Content Placeholder 2"/>
          <p:cNvSpPr txBox="1">
            <a:spLocks/>
          </p:cNvSpPr>
          <p:nvPr/>
        </p:nvSpPr>
        <p:spPr>
          <a:xfrm>
            <a:off x="5528030" y="1053612"/>
            <a:ext cx="4540880" cy="5902243"/>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Masking</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Text-to-Speech (</a:t>
            </a:r>
            <a:r>
              <a:rPr lang="en-US" sz="2800" kern="0" dirty="0">
                <a:latin typeface="Arial Narrow" panose="020B0606020202030204" pitchFamily="34" charset="0"/>
              </a:rPr>
              <a:t>English)</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Online Large Print</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Mark for Review</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Pause Test</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kern="0" dirty="0">
                <a:latin typeface="Arial Narrow" panose="020B0606020202030204" pitchFamily="34" charset="0"/>
              </a:rPr>
              <a:t>Mathematics Formula Sheet</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kern="0" dirty="0">
                <a:latin typeface="Arial Narrow" panose="020B0606020202030204" pitchFamily="34" charset="0"/>
              </a:rPr>
              <a:t>Ruler (inches and centimeter)</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kern="0" dirty="0">
                <a:latin typeface="Arial Narrow" panose="020B0606020202030204" pitchFamily="34" charset="0"/>
              </a:rPr>
              <a:t>Protractor</a:t>
            </a:r>
            <a:endParaRPr lang="en-US" sz="2800" dirty="0">
              <a:latin typeface="Arial Narrow" panose="020B0606020202030204" pitchFamily="34" charset="0"/>
            </a:endParaRPr>
          </a:p>
        </p:txBody>
      </p:sp>
      <p:sp>
        <p:nvSpPr>
          <p:cNvPr id="25" name="Content Placeholder 2"/>
          <p:cNvSpPr txBox="1">
            <a:spLocks/>
          </p:cNvSpPr>
          <p:nvPr/>
        </p:nvSpPr>
        <p:spPr>
          <a:xfrm>
            <a:off x="1576552" y="1053612"/>
            <a:ext cx="3951476" cy="5200650"/>
          </a:xfrm>
          <a:prstGeom prst="rect">
            <a:avLst/>
          </a:prstGeom>
        </p:spPr>
        <p:txBody>
          <a:bodyPr lIns="96661" tIns="48331" rIns="96661" bIns="48331">
            <a:noAutofit/>
          </a:bodyPr>
          <a:lstStyle>
            <a:lvl1pPr marL="362480" indent="-362480" algn="l" rtl="0" eaLnBrk="0" fontAlgn="base" hangingPunct="0">
              <a:spcBef>
                <a:spcPct val="20000"/>
              </a:spcBef>
              <a:spcAft>
                <a:spcPct val="0"/>
              </a:spcAft>
              <a:buChar char="•"/>
              <a:defRPr sz="3400">
                <a:solidFill>
                  <a:schemeClr val="tx1"/>
                </a:solidFill>
                <a:latin typeface="+mn-lt"/>
                <a:ea typeface="+mn-ea"/>
                <a:cs typeface="+mn-cs"/>
              </a:defRPr>
            </a:lvl1pPr>
            <a:lvl2pPr marL="785372" indent="-302066" algn="l" rtl="0" eaLnBrk="0" fontAlgn="base" hangingPunct="0">
              <a:spcBef>
                <a:spcPct val="20000"/>
              </a:spcBef>
              <a:spcAft>
                <a:spcPct val="0"/>
              </a:spcAft>
              <a:buChar char="–"/>
              <a:defRPr sz="3000">
                <a:solidFill>
                  <a:schemeClr val="tx1"/>
                </a:solidFill>
                <a:latin typeface="+mn-lt"/>
              </a:defRPr>
            </a:lvl2pPr>
            <a:lvl3pPr marL="1208265" indent="-241653" algn="l" rtl="0" eaLnBrk="0" fontAlgn="base" hangingPunct="0">
              <a:spcBef>
                <a:spcPct val="20000"/>
              </a:spcBef>
              <a:spcAft>
                <a:spcPct val="0"/>
              </a:spcAft>
              <a:buChar char="•"/>
              <a:defRPr sz="2500">
                <a:solidFill>
                  <a:schemeClr val="tx1"/>
                </a:solidFill>
                <a:latin typeface="+mn-lt"/>
              </a:defRPr>
            </a:lvl3pPr>
            <a:lvl4pPr marL="1691571" indent="-241653" algn="l" rtl="0" eaLnBrk="0" fontAlgn="base" hangingPunct="0">
              <a:spcBef>
                <a:spcPct val="20000"/>
              </a:spcBef>
              <a:spcAft>
                <a:spcPct val="0"/>
              </a:spcAft>
              <a:buChar char="–"/>
              <a:defRPr sz="2100">
                <a:solidFill>
                  <a:schemeClr val="tx1"/>
                </a:solidFill>
                <a:latin typeface="+mn-lt"/>
              </a:defRPr>
            </a:lvl4pPr>
            <a:lvl5pPr marL="2174878" indent="-241653" algn="l" rtl="0" eaLnBrk="0" fontAlgn="base" hangingPunct="0">
              <a:spcBef>
                <a:spcPct val="20000"/>
              </a:spcBef>
              <a:spcAft>
                <a:spcPct val="0"/>
              </a:spcAft>
              <a:buChar char="»"/>
              <a:defRPr sz="2100">
                <a:solidFill>
                  <a:schemeClr val="tx1"/>
                </a:solidFill>
                <a:latin typeface="+mn-lt"/>
              </a:defRPr>
            </a:lvl5pPr>
            <a:lvl6pPr marL="2658184" indent="-241653" algn="l" rtl="0" fontAlgn="base">
              <a:spcBef>
                <a:spcPct val="20000"/>
              </a:spcBef>
              <a:spcAft>
                <a:spcPct val="0"/>
              </a:spcAft>
              <a:buChar char="»"/>
              <a:defRPr sz="2100">
                <a:solidFill>
                  <a:schemeClr val="tx1"/>
                </a:solidFill>
                <a:latin typeface="+mn-lt"/>
              </a:defRPr>
            </a:lvl6pPr>
            <a:lvl7pPr marL="3141490" indent="-241653" algn="l" rtl="0" fontAlgn="base">
              <a:spcBef>
                <a:spcPct val="20000"/>
              </a:spcBef>
              <a:spcAft>
                <a:spcPct val="0"/>
              </a:spcAft>
              <a:buChar char="»"/>
              <a:defRPr sz="2100">
                <a:solidFill>
                  <a:schemeClr val="tx1"/>
                </a:solidFill>
                <a:latin typeface="+mn-lt"/>
              </a:defRPr>
            </a:lvl7pPr>
            <a:lvl8pPr marL="3624796" indent="-241653" algn="l" rtl="0" fontAlgn="base">
              <a:spcBef>
                <a:spcPct val="20000"/>
              </a:spcBef>
              <a:spcAft>
                <a:spcPct val="0"/>
              </a:spcAft>
              <a:buChar char="»"/>
              <a:defRPr sz="2100">
                <a:solidFill>
                  <a:schemeClr val="tx1"/>
                </a:solidFill>
                <a:latin typeface="+mn-lt"/>
              </a:defRPr>
            </a:lvl8pPr>
            <a:lvl9pPr marL="4108102" indent="-241653" algn="l" rtl="0" fontAlgn="base">
              <a:spcBef>
                <a:spcPct val="20000"/>
              </a:spcBef>
              <a:spcAft>
                <a:spcPct val="0"/>
              </a:spcAft>
              <a:buChar char="»"/>
              <a:defRPr sz="2100">
                <a:solidFill>
                  <a:schemeClr val="tx1"/>
                </a:solidFill>
                <a:latin typeface="+mn-lt"/>
              </a:defRPr>
            </a:lvl9pPr>
          </a:lstStyle>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Line Guide</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Highlighter</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kern="0" dirty="0">
                <a:latin typeface="Arial Narrow" panose="020B0606020202030204" pitchFamily="34" charset="0"/>
              </a:rPr>
              <a:t>Cross Off</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Magnifier/Zoom</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Sticky Notes</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Calculators</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Color Choices</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Contrasting Colors</a:t>
            </a:r>
          </a:p>
          <a:p>
            <a:pPr marL="840105" lvl="3" indent="-360045">
              <a:spcBef>
                <a:spcPct val="0"/>
              </a:spcBef>
              <a:spcAft>
                <a:spcPts val="1200"/>
              </a:spcAft>
              <a:buClr>
                <a:srgbClr val="5091CD"/>
              </a:buClr>
              <a:buSzPct val="100000"/>
              <a:buFont typeface="Wingdings" panose="05000000000000000000" pitchFamily="2" charset="2"/>
              <a:buChar char="§"/>
              <a:defRPr/>
            </a:pPr>
            <a:r>
              <a:rPr lang="en-US" sz="2800" dirty="0">
                <a:latin typeface="Arial Narrow" panose="020B0606020202030204" pitchFamily="34" charset="0"/>
              </a:rPr>
              <a:t>Reverse Contrast</a:t>
            </a: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61</a:t>
            </a:fld>
            <a:endParaRPr lang="en-US" dirty="0">
              <a:solidFill>
                <a:srgbClr val="000000"/>
              </a:solidFill>
            </a:endParaRPr>
          </a:p>
        </p:txBody>
      </p:sp>
    </p:spTree>
    <p:extLst>
      <p:ext uri="{BB962C8B-B14F-4D97-AF65-F5344CB8AC3E}">
        <p14:creationId xmlns:p14="http://schemas.microsoft.com/office/powerpoint/2010/main" val="19371012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72528"/>
            <a:ext cx="11277600" cy="521155"/>
          </a:xfrm>
        </p:spPr>
        <p:txBody>
          <a:bodyPr>
            <a:noAutofit/>
          </a:bodyPr>
          <a:lstStyle/>
          <a:p>
            <a:r>
              <a:rPr lang="en-US" sz="3200" b="1" dirty="0"/>
              <a:t>Student Tools: Highlighter, Cross Off, and Sticky Note</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793" y="986127"/>
            <a:ext cx="8275112" cy="5802090"/>
          </a:xfrm>
          <a:prstGeom prst="rect">
            <a:avLst/>
          </a:prstGeom>
          <a:ln>
            <a:solidFill>
              <a:schemeClr val="tx1"/>
            </a:solidFill>
          </a:ln>
          <a:effectLst>
            <a:outerShdw blurRad="292100" dist="139700" dir="2700000" algn="tl" rotWithShape="0">
              <a:srgbClr val="333333">
                <a:alpha val="65000"/>
              </a:srgbClr>
            </a:outerShdw>
          </a:effectLst>
        </p:spPr>
      </p:pic>
      <p:sp>
        <p:nvSpPr>
          <p:cNvPr id="24" name="Rounded Rectangle 23"/>
          <p:cNvSpPr/>
          <p:nvPr/>
        </p:nvSpPr>
        <p:spPr bwMode="auto">
          <a:xfrm>
            <a:off x="9164368" y="1844186"/>
            <a:ext cx="2151990" cy="1248103"/>
          </a:xfrm>
          <a:prstGeom prst="roundRect">
            <a:avLst/>
          </a:prstGeom>
          <a:solidFill>
            <a:srgbClr val="5091CD"/>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2000" kern="0" dirty="0">
                <a:solidFill>
                  <a:schemeClr val="bg1"/>
                </a:solidFill>
                <a:latin typeface="+mj-lt"/>
              </a:rPr>
              <a:t>Multiple tools may be used simultaneously</a:t>
            </a:r>
          </a:p>
          <a:p>
            <a:pPr fontAlgn="base">
              <a:spcBef>
                <a:spcPct val="0"/>
              </a:spcBef>
              <a:spcAft>
                <a:spcPct val="0"/>
              </a:spcAft>
            </a:pPr>
            <a:endParaRPr lang="en-US" sz="1200" b="1" dirty="0">
              <a:solidFill>
                <a:schemeClr val="tx1"/>
              </a:solidFill>
              <a:latin typeface="Calibri" panose="020F0502020204030204" pitchFamily="34" charset="0"/>
            </a:endParaRPr>
          </a:p>
        </p:txBody>
      </p:sp>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62</a:t>
            </a:fld>
            <a:endParaRPr lang="en-US" dirty="0">
              <a:solidFill>
                <a:srgbClr val="000000"/>
              </a:solidFill>
            </a:endParaRPr>
          </a:p>
        </p:txBody>
      </p:sp>
    </p:spTree>
    <p:extLst>
      <p:ext uri="{BB962C8B-B14F-4D97-AF65-F5344CB8AC3E}">
        <p14:creationId xmlns:p14="http://schemas.microsoft.com/office/powerpoint/2010/main" val="4002137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6000" y="236160"/>
            <a:ext cx="5080000" cy="457200"/>
          </a:xfrm>
        </p:spPr>
        <p:txBody>
          <a:bodyPr>
            <a:normAutofit fontScale="90000"/>
          </a:bodyPr>
          <a:lstStyle/>
          <a:p>
            <a:r>
              <a:rPr lang="en-US" b="1" dirty="0"/>
              <a:t>Magnifier</a:t>
            </a:r>
          </a:p>
        </p:txBody>
      </p:sp>
      <p:sp>
        <p:nvSpPr>
          <p:cNvPr id="7" name="Title 1"/>
          <p:cNvSpPr txBox="1">
            <a:spLocks/>
          </p:cNvSpPr>
          <p:nvPr/>
        </p:nvSpPr>
        <p:spPr>
          <a:xfrm>
            <a:off x="865664" y="990600"/>
            <a:ext cx="3711194" cy="404342"/>
          </a:xfrm>
          <a:prstGeom prst="rect">
            <a:avLst/>
          </a:prstGeom>
          <a:noFill/>
          <a:ln>
            <a:noFill/>
          </a:ln>
        </p:spPr>
        <p:txBody>
          <a:bodyPr/>
          <a:lstStyle>
            <a:defPPr>
              <a:defRPr lang="en-US"/>
            </a:defPPr>
            <a:lvl1pPr eaLnBrk="0" hangingPunct="0">
              <a:defRPr sz="1600" kern="0">
                <a:solidFill>
                  <a:srgbClr val="022F65"/>
                </a:solidFill>
                <a:latin typeface="Garamond" pitchFamily="18" charset="0"/>
                <a:ea typeface="+mj-ea"/>
                <a:cs typeface="+mj-cs"/>
              </a:defRPr>
            </a:lvl1pPr>
            <a:lvl2pPr algn="ctr" eaLnBrk="0" hangingPunct="0">
              <a:defRPr sz="4400">
                <a:solidFill>
                  <a:schemeClr val="tx2"/>
                </a:solidFill>
                <a:latin typeface="Arial" charset="0"/>
              </a:defRPr>
            </a:lvl2pPr>
            <a:lvl3pPr algn="ctr" eaLnBrk="0" hangingPunct="0">
              <a:defRPr sz="4400">
                <a:solidFill>
                  <a:schemeClr val="tx2"/>
                </a:solidFill>
                <a:latin typeface="Arial" charset="0"/>
              </a:defRPr>
            </a:lvl3pPr>
            <a:lvl4pPr algn="ctr" eaLnBrk="0" hangingPunct="0">
              <a:defRPr sz="4400">
                <a:solidFill>
                  <a:schemeClr val="tx2"/>
                </a:solidFill>
                <a:latin typeface="Arial" charset="0"/>
              </a:defRPr>
            </a:lvl4pPr>
            <a:lvl5pPr algn="ctr" eaLnBrk="0" hangingPunct="0">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r>
              <a:rPr lang="en-US" sz="1800" b="1" dirty="0"/>
              <a:t>Standard View</a:t>
            </a:r>
          </a:p>
        </p:txBody>
      </p:sp>
      <p:sp>
        <p:nvSpPr>
          <p:cNvPr id="8" name="Title 1"/>
          <p:cNvSpPr txBox="1">
            <a:spLocks/>
          </p:cNvSpPr>
          <p:nvPr/>
        </p:nvSpPr>
        <p:spPr>
          <a:xfrm>
            <a:off x="4852332" y="1799558"/>
            <a:ext cx="3711194" cy="404342"/>
          </a:xfrm>
          <a:prstGeom prst="rect">
            <a:avLst/>
          </a:prstGeom>
          <a:noFill/>
          <a:ln>
            <a:noFill/>
          </a:ln>
        </p:spPr>
        <p:txBody>
          <a:bodyPr/>
          <a:lstStyle>
            <a:defPPr>
              <a:defRPr lang="en-US"/>
            </a:defPPr>
            <a:lvl1pPr eaLnBrk="0" hangingPunct="0">
              <a:defRPr sz="1600" kern="0">
                <a:solidFill>
                  <a:srgbClr val="022F65"/>
                </a:solidFill>
                <a:latin typeface="Garamond" pitchFamily="18" charset="0"/>
                <a:ea typeface="+mj-ea"/>
                <a:cs typeface="+mj-cs"/>
              </a:defRPr>
            </a:lvl1pPr>
            <a:lvl2pPr algn="ctr" eaLnBrk="0" hangingPunct="0">
              <a:defRPr sz="4400">
                <a:solidFill>
                  <a:schemeClr val="tx2"/>
                </a:solidFill>
                <a:latin typeface="Arial" charset="0"/>
              </a:defRPr>
            </a:lvl2pPr>
            <a:lvl3pPr algn="ctr" eaLnBrk="0" hangingPunct="0">
              <a:defRPr sz="4400">
                <a:solidFill>
                  <a:schemeClr val="tx2"/>
                </a:solidFill>
                <a:latin typeface="Arial" charset="0"/>
              </a:defRPr>
            </a:lvl3pPr>
            <a:lvl4pPr algn="ctr" eaLnBrk="0" hangingPunct="0">
              <a:defRPr sz="4400">
                <a:solidFill>
                  <a:schemeClr val="tx2"/>
                </a:solidFill>
                <a:latin typeface="Arial" charset="0"/>
              </a:defRPr>
            </a:lvl4pPr>
            <a:lvl5pPr algn="ctr" eaLnBrk="0" hangingPunct="0">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r>
              <a:rPr lang="en-US" sz="1800" b="1" dirty="0"/>
              <a:t>1.5x Magnification </a:t>
            </a:r>
          </a:p>
        </p:txBody>
      </p:sp>
      <p:sp>
        <p:nvSpPr>
          <p:cNvPr id="9" name="Title 1"/>
          <p:cNvSpPr txBox="1">
            <a:spLocks/>
          </p:cNvSpPr>
          <p:nvPr/>
        </p:nvSpPr>
        <p:spPr>
          <a:xfrm>
            <a:off x="7744803" y="3024658"/>
            <a:ext cx="3711194" cy="404342"/>
          </a:xfrm>
          <a:prstGeom prst="rect">
            <a:avLst/>
          </a:prstGeom>
          <a:noFill/>
          <a:ln>
            <a:noFill/>
          </a:ln>
        </p:spPr>
        <p:txBody>
          <a:bodyPr/>
          <a:lstStyle>
            <a:defPPr>
              <a:defRPr lang="en-US"/>
            </a:defPPr>
            <a:lvl1pPr eaLnBrk="0" hangingPunct="0">
              <a:defRPr sz="1600" kern="0">
                <a:solidFill>
                  <a:srgbClr val="022F65"/>
                </a:solidFill>
                <a:latin typeface="Garamond" pitchFamily="18" charset="0"/>
                <a:ea typeface="+mj-ea"/>
                <a:cs typeface="+mj-cs"/>
              </a:defRPr>
            </a:lvl1pPr>
            <a:lvl2pPr algn="ctr" eaLnBrk="0" hangingPunct="0">
              <a:defRPr sz="4400">
                <a:solidFill>
                  <a:schemeClr val="tx2"/>
                </a:solidFill>
                <a:latin typeface="Arial" charset="0"/>
              </a:defRPr>
            </a:lvl2pPr>
            <a:lvl3pPr algn="ctr" eaLnBrk="0" hangingPunct="0">
              <a:defRPr sz="4400">
                <a:solidFill>
                  <a:schemeClr val="tx2"/>
                </a:solidFill>
                <a:latin typeface="Arial" charset="0"/>
              </a:defRPr>
            </a:lvl3pPr>
            <a:lvl4pPr algn="ctr" eaLnBrk="0" hangingPunct="0">
              <a:defRPr sz="4400">
                <a:solidFill>
                  <a:schemeClr val="tx2"/>
                </a:solidFill>
                <a:latin typeface="Arial" charset="0"/>
              </a:defRPr>
            </a:lvl4pPr>
            <a:lvl5pPr algn="ctr" eaLnBrk="0" hangingPunct="0">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r>
              <a:rPr lang="en-US" sz="1800" b="1" dirty="0"/>
              <a:t>2x Magnification </a:t>
            </a:r>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70" y="1394942"/>
            <a:ext cx="4521930" cy="3341698"/>
          </a:xfrm>
          <a:prstGeom prst="rect">
            <a:avLst/>
          </a:prstGeom>
          <a:ln>
            <a:solidFill>
              <a:schemeClr val="tx1"/>
            </a:solidFill>
          </a:ln>
        </p:spPr>
      </p:pic>
      <p:pic>
        <p:nvPicPr>
          <p:cNvPr id="10" name="Picture 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544" y="2283071"/>
            <a:ext cx="4802519" cy="3262527"/>
          </a:xfrm>
          <a:prstGeom prst="rect">
            <a:avLst/>
          </a:prstGeom>
          <a:ln>
            <a:solidFill>
              <a:schemeClr val="tx1"/>
            </a:solidFill>
          </a:ln>
        </p:spPr>
      </p:pic>
      <p:pic>
        <p:nvPicPr>
          <p:cNvPr id="11" name="Picture 10"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6892" y="3391821"/>
            <a:ext cx="4440645" cy="3290234"/>
          </a:xfrm>
          <a:prstGeom prst="rect">
            <a:avLst/>
          </a:prstGeom>
          <a:ln>
            <a:solidFill>
              <a:schemeClr val="tx1"/>
            </a:solidFill>
          </a:ln>
        </p:spPr>
      </p:pic>
      <p:sp>
        <p:nvSpPr>
          <p:cNvPr id="12"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63</a:t>
            </a:fld>
            <a:endParaRPr lang="en-US" dirty="0">
              <a:solidFill>
                <a:srgbClr val="000000"/>
              </a:solidFill>
            </a:endParaRPr>
          </a:p>
        </p:txBody>
      </p:sp>
    </p:spTree>
    <p:extLst>
      <p:ext uri="{BB962C8B-B14F-4D97-AF65-F5344CB8AC3E}">
        <p14:creationId xmlns:p14="http://schemas.microsoft.com/office/powerpoint/2010/main" val="1165731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6000" y="162277"/>
            <a:ext cx="5080000" cy="457200"/>
          </a:xfrm>
        </p:spPr>
        <p:txBody>
          <a:bodyPr>
            <a:noAutofit/>
          </a:bodyPr>
          <a:lstStyle/>
          <a:p>
            <a:r>
              <a:rPr lang="en-US" b="1" dirty="0"/>
              <a:t>Scientific Calculator</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71" y="695715"/>
            <a:ext cx="8087857" cy="5959152"/>
          </a:xfrm>
          <a:prstGeom prst="rect">
            <a:avLst/>
          </a:prstGeom>
          <a:ln>
            <a:solidFill>
              <a:schemeClr val="tx1"/>
            </a:solidFill>
          </a:ln>
          <a:effectLst>
            <a:outerShdw blurRad="292100" dist="139700" dir="2700000" algn="tl" rotWithShape="0">
              <a:srgbClr val="333333">
                <a:alpha val="65000"/>
              </a:srgbClr>
            </a:outerShdw>
          </a:effectLst>
        </p:spPr>
      </p:pic>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64</a:t>
            </a:fld>
            <a:endParaRPr lang="en-US" dirty="0">
              <a:solidFill>
                <a:srgbClr val="000000"/>
              </a:solidFill>
            </a:endParaRPr>
          </a:p>
        </p:txBody>
      </p:sp>
    </p:spTree>
    <p:extLst>
      <p:ext uri="{BB962C8B-B14F-4D97-AF65-F5344CB8AC3E}">
        <p14:creationId xmlns:p14="http://schemas.microsoft.com/office/powerpoint/2010/main" val="3303458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8179" y="144517"/>
            <a:ext cx="7255641" cy="457200"/>
          </a:xfrm>
        </p:spPr>
        <p:txBody>
          <a:bodyPr>
            <a:noAutofit/>
          </a:bodyPr>
          <a:lstStyle/>
          <a:p>
            <a:r>
              <a:rPr lang="en-US" b="1" dirty="0"/>
              <a:t>Color Choices (Overlays)</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275" y="701913"/>
            <a:ext cx="8165448" cy="5952954"/>
          </a:xfrm>
          <a:prstGeom prst="rect">
            <a:avLst/>
          </a:prstGeom>
          <a:ln>
            <a:solidFill>
              <a:schemeClr val="tx1"/>
            </a:solidFill>
          </a:ln>
        </p:spPr>
      </p:pic>
      <p:sp>
        <p:nvSpPr>
          <p:cNvPr id="5"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65</a:t>
            </a:fld>
            <a:endParaRPr lang="en-US" dirty="0">
              <a:solidFill>
                <a:srgbClr val="000000"/>
              </a:solidFill>
            </a:endParaRPr>
          </a:p>
        </p:txBody>
      </p:sp>
    </p:spTree>
    <p:extLst>
      <p:ext uri="{BB962C8B-B14F-4D97-AF65-F5344CB8AC3E}">
        <p14:creationId xmlns:p14="http://schemas.microsoft.com/office/powerpoint/2010/main" val="19375626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738" y="173421"/>
            <a:ext cx="11708524" cy="914400"/>
          </a:xfrm>
        </p:spPr>
        <p:txBody>
          <a:bodyPr>
            <a:noAutofit/>
          </a:bodyPr>
          <a:lstStyle/>
          <a:p>
            <a:r>
              <a:rPr lang="en-US" b="1" dirty="0"/>
              <a:t>Contrasting Colors </a:t>
            </a:r>
            <a:br>
              <a:rPr lang="en-US" b="1" dirty="0"/>
            </a:br>
            <a:r>
              <a:rPr lang="en-US" b="1" dirty="0"/>
              <a:t>(Font and Background Color Combinations)</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787" y="1133447"/>
            <a:ext cx="7735614" cy="5631665"/>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66</a:t>
            </a:fld>
            <a:endParaRPr lang="en-US" dirty="0">
              <a:solidFill>
                <a:srgbClr val="000000"/>
              </a:solidFill>
            </a:endParaRPr>
          </a:p>
        </p:txBody>
      </p:sp>
    </p:spTree>
    <p:extLst>
      <p:ext uri="{BB962C8B-B14F-4D97-AF65-F5344CB8AC3E}">
        <p14:creationId xmlns:p14="http://schemas.microsoft.com/office/powerpoint/2010/main" val="424642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6000" y="152400"/>
            <a:ext cx="5080000" cy="457200"/>
          </a:xfrm>
        </p:spPr>
        <p:txBody>
          <a:bodyPr>
            <a:noAutofit/>
          </a:bodyPr>
          <a:lstStyle/>
          <a:p>
            <a:r>
              <a:rPr lang="en-US" b="1" dirty="0"/>
              <a:t>Reverse Contrast</a:t>
            </a:r>
          </a:p>
        </p:txBody>
      </p:sp>
      <p:sp>
        <p:nvSpPr>
          <p:cNvPr id="5" name="Rectangle 4"/>
          <p:cNvSpPr/>
          <p:nvPr/>
        </p:nvSpPr>
        <p:spPr>
          <a:xfrm>
            <a:off x="6833650" y="1655021"/>
            <a:ext cx="4538542" cy="461665"/>
          </a:xfrm>
          <a:prstGeom prst="rect">
            <a:avLst/>
          </a:prstGeom>
        </p:spPr>
        <p:txBody>
          <a:bodyPr wrap="square">
            <a:spAutoFit/>
          </a:bodyPr>
          <a:lstStyle/>
          <a:p>
            <a:pPr algn="ctr">
              <a:spcAft>
                <a:spcPts val="600"/>
              </a:spcAft>
            </a:pPr>
            <a:r>
              <a:rPr lang="en-US" sz="2400" b="1" kern="0" dirty="0">
                <a:solidFill>
                  <a:srgbClr val="022F65"/>
                </a:solidFill>
                <a:latin typeface="Garamond" pitchFamily="18" charset="0"/>
                <a:ea typeface="+mj-ea"/>
                <a:cs typeface="+mj-cs"/>
              </a:rPr>
              <a:t>Item with Reverse Contrast</a:t>
            </a:r>
          </a:p>
        </p:txBody>
      </p:sp>
      <p:sp>
        <p:nvSpPr>
          <p:cNvPr id="6" name="Rectangle 5"/>
          <p:cNvSpPr/>
          <p:nvPr/>
        </p:nvSpPr>
        <p:spPr>
          <a:xfrm>
            <a:off x="1044772" y="790485"/>
            <a:ext cx="4594031" cy="461665"/>
          </a:xfrm>
          <a:prstGeom prst="rect">
            <a:avLst/>
          </a:prstGeom>
        </p:spPr>
        <p:txBody>
          <a:bodyPr wrap="square">
            <a:spAutoFit/>
          </a:bodyPr>
          <a:lstStyle/>
          <a:p>
            <a:pPr algn="ctr"/>
            <a:r>
              <a:rPr lang="en-US" sz="2400" b="1" kern="0" dirty="0">
                <a:solidFill>
                  <a:srgbClr val="022F65"/>
                </a:solidFill>
                <a:latin typeface="Garamond" pitchFamily="18" charset="0"/>
                <a:ea typeface="+mj-ea"/>
                <a:cs typeface="+mj-cs"/>
              </a:rPr>
              <a:t>Original Item</a:t>
            </a:r>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208" y="1371480"/>
            <a:ext cx="5866630" cy="4305420"/>
          </a:xfrm>
          <a:prstGeom prst="rect">
            <a:avLst/>
          </a:prstGeom>
          <a:ln>
            <a:solidFill>
              <a:schemeClr val="tx1"/>
            </a:solidFill>
          </a:ln>
        </p:spPr>
      </p:pic>
      <p:pic>
        <p:nvPicPr>
          <p:cNvPr id="4" name="Picture 3"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3" y="2198038"/>
            <a:ext cx="5866630" cy="4323480"/>
          </a:xfrm>
          <a:prstGeom prst="rect">
            <a:avLst/>
          </a:prstGeom>
          <a:ln>
            <a:solidFill>
              <a:schemeClr val="tx1"/>
            </a:solidFill>
          </a:ln>
        </p:spPr>
      </p:pic>
      <p:sp>
        <p:nvSpPr>
          <p:cNvPr id="7"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67</a:t>
            </a:fld>
            <a:endParaRPr lang="en-US" dirty="0">
              <a:solidFill>
                <a:srgbClr val="000000"/>
              </a:solidFill>
            </a:endParaRPr>
          </a:p>
        </p:txBody>
      </p:sp>
    </p:spTree>
    <p:extLst>
      <p:ext uri="{BB962C8B-B14F-4D97-AF65-F5344CB8AC3E}">
        <p14:creationId xmlns:p14="http://schemas.microsoft.com/office/powerpoint/2010/main" val="354291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37574" y="188797"/>
            <a:ext cx="10364451" cy="606797"/>
          </a:xfrm>
        </p:spPr>
        <p:txBody>
          <a:bodyPr/>
          <a:lstStyle/>
          <a:p>
            <a:r>
              <a:rPr lang="en-US" b="1" dirty="0"/>
              <a:t>Masking</a:t>
            </a:r>
          </a:p>
        </p:txBody>
      </p:sp>
      <p:pic>
        <p:nvPicPr>
          <p:cNvPr id="4" name="Picture 3"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538" y="1195704"/>
            <a:ext cx="5948416" cy="4347945"/>
          </a:xfrm>
          <a:prstGeom prst="rect">
            <a:avLst/>
          </a:prstGeom>
          <a:ln>
            <a:solidFill>
              <a:schemeClr val="tx1"/>
            </a:solidFill>
          </a:ln>
        </p:spPr>
      </p:pic>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047" y="2092902"/>
            <a:ext cx="5948415" cy="4428615"/>
          </a:xfrm>
          <a:prstGeom prst="rect">
            <a:avLst/>
          </a:prstGeom>
          <a:ln>
            <a:solidFill>
              <a:schemeClr val="tx1"/>
            </a:solidFill>
          </a:ln>
        </p:spPr>
      </p:pic>
      <p:sp>
        <p:nvSpPr>
          <p:cNvPr id="5" name="Rectangle 4"/>
          <p:cNvSpPr/>
          <p:nvPr/>
        </p:nvSpPr>
        <p:spPr>
          <a:xfrm>
            <a:off x="6663483" y="1632758"/>
            <a:ext cx="4538542" cy="400110"/>
          </a:xfrm>
          <a:prstGeom prst="rect">
            <a:avLst/>
          </a:prstGeom>
        </p:spPr>
        <p:txBody>
          <a:bodyPr wrap="square">
            <a:spAutoFit/>
          </a:bodyPr>
          <a:lstStyle/>
          <a:p>
            <a:pPr algn="ctr">
              <a:spcAft>
                <a:spcPts val="600"/>
              </a:spcAft>
            </a:pPr>
            <a:r>
              <a:rPr lang="en-US" sz="2000" b="1" kern="0" dirty="0">
                <a:solidFill>
                  <a:srgbClr val="022F65"/>
                </a:solidFill>
                <a:latin typeface="Garamond" pitchFamily="18" charset="0"/>
                <a:ea typeface="+mj-ea"/>
                <a:cs typeface="+mj-cs"/>
              </a:rPr>
              <a:t>Item with Masking</a:t>
            </a:r>
          </a:p>
        </p:txBody>
      </p:sp>
      <p:sp>
        <p:nvSpPr>
          <p:cNvPr id="6" name="Rectangle 5"/>
          <p:cNvSpPr/>
          <p:nvPr/>
        </p:nvSpPr>
        <p:spPr>
          <a:xfrm>
            <a:off x="737411" y="795594"/>
            <a:ext cx="4594031" cy="400110"/>
          </a:xfrm>
          <a:prstGeom prst="rect">
            <a:avLst/>
          </a:prstGeom>
        </p:spPr>
        <p:txBody>
          <a:bodyPr wrap="square">
            <a:spAutoFit/>
          </a:bodyPr>
          <a:lstStyle/>
          <a:p>
            <a:pPr algn="ctr"/>
            <a:r>
              <a:rPr lang="en-US" sz="2000" b="1" kern="0" dirty="0">
                <a:solidFill>
                  <a:srgbClr val="022F65"/>
                </a:solidFill>
                <a:latin typeface="Garamond" pitchFamily="18" charset="0"/>
                <a:ea typeface="+mj-ea"/>
                <a:cs typeface="+mj-cs"/>
              </a:rPr>
              <a:t>Original Item</a:t>
            </a:r>
          </a:p>
        </p:txBody>
      </p:sp>
      <p:sp>
        <p:nvSpPr>
          <p:cNvPr id="7" name="Rounded Rectangle 6"/>
          <p:cNvSpPr/>
          <p:nvPr/>
        </p:nvSpPr>
        <p:spPr bwMode="auto">
          <a:xfrm>
            <a:off x="2869677" y="5063458"/>
            <a:ext cx="3289815" cy="1591409"/>
          </a:xfrm>
          <a:prstGeom prst="roundRect">
            <a:avLst/>
          </a:prstGeom>
          <a:solidFill>
            <a:srgbClr val="5091CD"/>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kern="0" dirty="0">
                <a:solidFill>
                  <a:schemeClr val="bg1"/>
                </a:solidFill>
                <a:latin typeface="+mj-lt"/>
              </a:rPr>
              <a:t>The test taker can place a mask over any portion of the screen. Multiple masks can be used simultaneously to customize the viewing area. </a:t>
            </a:r>
          </a:p>
          <a:p>
            <a:pPr fontAlgn="base">
              <a:spcBef>
                <a:spcPct val="0"/>
              </a:spcBef>
              <a:spcAft>
                <a:spcPct val="0"/>
              </a:spcAft>
            </a:pPr>
            <a:endParaRPr lang="en-US" sz="1200" b="1" dirty="0">
              <a:solidFill>
                <a:schemeClr val="tx1"/>
              </a:solidFill>
              <a:latin typeface="Calibri" panose="020F0502020204030204" pitchFamily="34" charset="0"/>
            </a:endParaRPr>
          </a:p>
        </p:txBody>
      </p:sp>
      <p:sp>
        <p:nvSpPr>
          <p:cNvPr id="8"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68</a:t>
            </a:fld>
            <a:endParaRPr lang="en-US" dirty="0">
              <a:solidFill>
                <a:srgbClr val="000000"/>
              </a:solidFill>
            </a:endParaRPr>
          </a:p>
        </p:txBody>
      </p:sp>
    </p:spTree>
    <p:extLst>
      <p:ext uri="{BB962C8B-B14F-4D97-AF65-F5344CB8AC3E}">
        <p14:creationId xmlns:p14="http://schemas.microsoft.com/office/powerpoint/2010/main" val="901624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913774" y="201907"/>
            <a:ext cx="10364451" cy="653926"/>
          </a:xfrm>
        </p:spPr>
        <p:txBody>
          <a:bodyPr/>
          <a:lstStyle/>
          <a:p>
            <a:r>
              <a:rPr lang="en-US" b="1" dirty="0"/>
              <a:t>Text-to-Speech Audio</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075" y="898838"/>
            <a:ext cx="7897475" cy="5831798"/>
          </a:xfrm>
          <a:prstGeom prst="rect">
            <a:avLst/>
          </a:prstGeom>
          <a:ln>
            <a:solidFill>
              <a:schemeClr val="tx1"/>
            </a:solidFill>
          </a:ln>
          <a:effectLst/>
        </p:spPr>
      </p:pic>
      <p:sp>
        <p:nvSpPr>
          <p:cNvPr id="5" name="Rectangle 4"/>
          <p:cNvSpPr/>
          <p:nvPr/>
        </p:nvSpPr>
        <p:spPr bwMode="auto">
          <a:xfrm>
            <a:off x="2753710" y="3888828"/>
            <a:ext cx="3815256" cy="1601864"/>
          </a:xfrm>
          <a:prstGeom prst="rect">
            <a:avLst/>
          </a:prstGeom>
          <a:noFill/>
          <a:ln w="5715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6" name="Line Callout 1 5"/>
          <p:cNvSpPr/>
          <p:nvPr/>
        </p:nvSpPr>
        <p:spPr bwMode="auto">
          <a:xfrm>
            <a:off x="458673" y="2362199"/>
            <a:ext cx="1387401" cy="1326931"/>
          </a:xfrm>
          <a:prstGeom prst="borderCallout1">
            <a:avLst>
              <a:gd name="adj1" fmla="val 52702"/>
              <a:gd name="adj2" fmla="val 99943"/>
              <a:gd name="adj3" fmla="val 120008"/>
              <a:gd name="adj4" fmla="val 164577"/>
            </a:avLst>
          </a:prstGeom>
          <a:solidFill>
            <a:srgbClr val="F58025"/>
          </a:solidFill>
          <a:ln w="5715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b="1" dirty="0">
                <a:solidFill>
                  <a:schemeClr val="bg1"/>
                </a:solidFill>
                <a:latin typeface="Arial Narrow" pitchFamily="34" charset="0"/>
              </a:rPr>
              <a:t>Audio settings for Volume, Speed, and Follow Along</a:t>
            </a:r>
          </a:p>
        </p:txBody>
      </p:sp>
      <p:sp>
        <p:nvSpPr>
          <p:cNvPr id="8" name="Rectangle 7"/>
          <p:cNvSpPr/>
          <p:nvPr/>
        </p:nvSpPr>
        <p:spPr bwMode="auto">
          <a:xfrm>
            <a:off x="7084124" y="1788895"/>
            <a:ext cx="782536" cy="457200"/>
          </a:xfrm>
          <a:prstGeom prst="rect">
            <a:avLst/>
          </a:prstGeom>
          <a:noFill/>
          <a:ln w="5715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9" name="Line Callout 1 8"/>
          <p:cNvSpPr/>
          <p:nvPr/>
        </p:nvSpPr>
        <p:spPr bwMode="auto">
          <a:xfrm>
            <a:off x="9927517" y="1522195"/>
            <a:ext cx="1560290" cy="1263046"/>
          </a:xfrm>
          <a:prstGeom prst="borderCallout1">
            <a:avLst>
              <a:gd name="adj1" fmla="val 44820"/>
              <a:gd name="adj2" fmla="val -287"/>
              <a:gd name="adj3" fmla="val 42944"/>
              <a:gd name="adj4" fmla="val -130637"/>
            </a:avLst>
          </a:prstGeom>
          <a:solidFill>
            <a:srgbClr val="F58025"/>
          </a:solidFill>
          <a:ln w="5715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b="1" dirty="0">
                <a:solidFill>
                  <a:schemeClr val="bg1"/>
                </a:solidFill>
                <a:latin typeface="Arial Narrow" pitchFamily="34" charset="0"/>
              </a:rPr>
              <a:t>Follow along highlighting of words as they are spoken</a:t>
            </a:r>
          </a:p>
        </p:txBody>
      </p:sp>
      <p:sp>
        <p:nvSpPr>
          <p:cNvPr id="10" name="Rectangle 9"/>
          <p:cNvSpPr/>
          <p:nvPr/>
        </p:nvSpPr>
        <p:spPr bwMode="auto">
          <a:xfrm>
            <a:off x="5794812" y="6199041"/>
            <a:ext cx="1194567" cy="531595"/>
          </a:xfrm>
          <a:prstGeom prst="rect">
            <a:avLst/>
          </a:prstGeom>
          <a:noFill/>
          <a:ln w="5715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11" name="Line Callout 1 10"/>
          <p:cNvSpPr/>
          <p:nvPr/>
        </p:nvSpPr>
        <p:spPr bwMode="auto">
          <a:xfrm>
            <a:off x="9822207" y="4273824"/>
            <a:ext cx="1560289" cy="1338699"/>
          </a:xfrm>
          <a:prstGeom prst="borderCallout1">
            <a:avLst>
              <a:gd name="adj1" fmla="val 44820"/>
              <a:gd name="adj2" fmla="val -287"/>
              <a:gd name="adj3" fmla="val 146984"/>
              <a:gd name="adj4" fmla="val -183412"/>
            </a:avLst>
          </a:prstGeom>
          <a:solidFill>
            <a:srgbClr val="F58025"/>
          </a:solidFill>
          <a:ln w="5715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b="1" dirty="0">
                <a:solidFill>
                  <a:schemeClr val="bg1"/>
                </a:solidFill>
                <a:latin typeface="Arial Narrow" pitchFamily="34" charset="0"/>
              </a:rPr>
              <a:t>Stop, Starting Points, and Play/Pause controls</a:t>
            </a:r>
          </a:p>
        </p:txBody>
      </p:sp>
      <p:sp>
        <p:nvSpPr>
          <p:cNvPr id="12"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69</a:t>
            </a:fld>
            <a:endParaRPr lang="en-US" dirty="0">
              <a:solidFill>
                <a:srgbClr val="000000"/>
              </a:solidFill>
            </a:endParaRPr>
          </a:p>
        </p:txBody>
      </p:sp>
    </p:spTree>
    <p:extLst>
      <p:ext uri="{BB962C8B-B14F-4D97-AF65-F5344CB8AC3E}">
        <p14:creationId xmlns:p14="http://schemas.microsoft.com/office/powerpoint/2010/main" val="1070830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B7AB6EF-19E7-472D-8A5E-6286B66520FD}" type="slidenum">
              <a:rPr lang="en-US" smtClean="0"/>
              <a:pPr>
                <a:defRPr/>
              </a:pPr>
              <a:t>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896"/>
            <a:ext cx="12192000" cy="7443216"/>
          </a:xfrm>
          <a:prstGeom prst="rect">
            <a:avLst/>
          </a:prstGeom>
        </p:spPr>
      </p:pic>
      <p:cxnSp>
        <p:nvCxnSpPr>
          <p:cNvPr id="11" name="Straight Arrow Connector 10"/>
          <p:cNvCxnSpPr/>
          <p:nvPr/>
        </p:nvCxnSpPr>
        <p:spPr>
          <a:xfrm flipH="1">
            <a:off x="8778240" y="920651"/>
            <a:ext cx="1106424" cy="3503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778240" y="274320"/>
            <a:ext cx="2743200" cy="646331"/>
          </a:xfrm>
          <a:prstGeom prst="rect">
            <a:avLst/>
          </a:prstGeom>
          <a:noFill/>
        </p:spPr>
        <p:txBody>
          <a:bodyPr wrap="square" rtlCol="0">
            <a:spAutoFit/>
          </a:bodyPr>
          <a:lstStyle/>
          <a:p>
            <a:r>
              <a:rPr lang="en-US" b="1" dirty="0">
                <a:solidFill>
                  <a:schemeClr val="accent6">
                    <a:lumMod val="60000"/>
                    <a:lumOff val="40000"/>
                  </a:schemeClr>
                </a:solidFill>
              </a:rPr>
              <a:t>CASAS Competencies tied to each test item</a:t>
            </a:r>
          </a:p>
        </p:txBody>
      </p:sp>
      <p:sp>
        <p:nvSpPr>
          <p:cNvPr id="13" name="TextBox 12"/>
          <p:cNvSpPr txBox="1"/>
          <p:nvPr/>
        </p:nvSpPr>
        <p:spPr>
          <a:xfrm>
            <a:off x="3433572" y="1271016"/>
            <a:ext cx="1911096" cy="646331"/>
          </a:xfrm>
          <a:prstGeom prst="rect">
            <a:avLst/>
          </a:prstGeom>
          <a:noFill/>
        </p:spPr>
        <p:txBody>
          <a:bodyPr wrap="square" rtlCol="0">
            <a:spAutoFit/>
          </a:bodyPr>
          <a:lstStyle/>
          <a:p>
            <a:r>
              <a:rPr lang="en-US" b="1" dirty="0">
                <a:solidFill>
                  <a:schemeClr val="bg1"/>
                </a:solidFill>
              </a:rPr>
              <a:t>Compare to CCRS</a:t>
            </a:r>
          </a:p>
        </p:txBody>
      </p:sp>
      <p:cxnSp>
        <p:nvCxnSpPr>
          <p:cNvPr id="15" name="Straight Arrow Connector 14"/>
          <p:cNvCxnSpPr/>
          <p:nvPr/>
        </p:nvCxnSpPr>
        <p:spPr>
          <a:xfrm flipH="1">
            <a:off x="2450592" y="1594181"/>
            <a:ext cx="1097280" cy="1888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17547" y="597485"/>
            <a:ext cx="9473184" cy="400110"/>
          </a:xfrm>
          <a:prstGeom prst="rect">
            <a:avLst/>
          </a:prstGeom>
          <a:noFill/>
        </p:spPr>
        <p:txBody>
          <a:bodyPr wrap="square" rtlCol="0">
            <a:spAutoFit/>
          </a:bodyPr>
          <a:lstStyle/>
          <a:p>
            <a:r>
              <a:rPr lang="en-US" sz="2000" dirty="0">
                <a:hlinkClick r:id="rId3"/>
              </a:rPr>
              <a:t>https://www.casas.org/product-overviews/assessments/reading-goals</a:t>
            </a:r>
            <a:r>
              <a:rPr lang="en-US" sz="2000" dirty="0"/>
              <a:t> </a:t>
            </a:r>
          </a:p>
        </p:txBody>
      </p:sp>
      <p:sp>
        <p:nvSpPr>
          <p:cNvPr id="3" name="TextBox 2">
            <a:extLst>
              <a:ext uri="{FF2B5EF4-FFF2-40B4-BE49-F238E27FC236}">
                <a16:creationId xmlns:a16="http://schemas.microsoft.com/office/drawing/2014/main" id="{46C79F51-D225-4D8E-8E15-B1D2047617C6}"/>
              </a:ext>
            </a:extLst>
          </p:cNvPr>
          <p:cNvSpPr txBox="1"/>
          <p:nvPr/>
        </p:nvSpPr>
        <p:spPr>
          <a:xfrm>
            <a:off x="5996763" y="1917347"/>
            <a:ext cx="5524677" cy="1477328"/>
          </a:xfrm>
          <a:prstGeom prst="rect">
            <a:avLst/>
          </a:prstGeom>
          <a:solidFill>
            <a:schemeClr val="accent1"/>
          </a:solidFill>
        </p:spPr>
        <p:txBody>
          <a:bodyPr wrap="square" rtlCol="0">
            <a:spAutoFit/>
          </a:bodyPr>
          <a:lstStyle/>
          <a:p>
            <a:r>
              <a:rPr lang="en-US" b="1" dirty="0"/>
              <a:t>RDG2.3</a:t>
            </a:r>
            <a:r>
              <a:rPr lang="en-US" dirty="0"/>
              <a:t> – Interpret accurately a range of general academic (e.g., indicate, procedure, evidence), technical (e.g., phlebotomist), and domain-specific words and phrases (e.g., endangered species, peach treaty) in context. </a:t>
            </a:r>
            <a:r>
              <a:rPr lang="en-US" b="1" dirty="0"/>
              <a:t>(CCR Anchor 4)</a:t>
            </a:r>
          </a:p>
        </p:txBody>
      </p:sp>
      <p:sp>
        <p:nvSpPr>
          <p:cNvPr id="5" name="TextBox 4">
            <a:extLst>
              <a:ext uri="{FF2B5EF4-FFF2-40B4-BE49-F238E27FC236}">
                <a16:creationId xmlns:a16="http://schemas.microsoft.com/office/drawing/2014/main" id="{468FAB86-115E-4C26-9640-6492EA67E62D}"/>
              </a:ext>
            </a:extLst>
          </p:cNvPr>
          <p:cNvSpPr txBox="1"/>
          <p:nvPr/>
        </p:nvSpPr>
        <p:spPr>
          <a:xfrm>
            <a:off x="5996763" y="3429000"/>
            <a:ext cx="5524677" cy="646331"/>
          </a:xfrm>
          <a:prstGeom prst="rect">
            <a:avLst/>
          </a:prstGeom>
          <a:solidFill>
            <a:schemeClr val="accent1"/>
          </a:solidFill>
        </p:spPr>
        <p:txBody>
          <a:bodyPr wrap="square" rtlCol="0">
            <a:spAutoFit/>
          </a:bodyPr>
          <a:lstStyle/>
          <a:p>
            <a:r>
              <a:rPr lang="en-US" b="1" dirty="0"/>
              <a:t>RDG3.12</a:t>
            </a:r>
            <a:r>
              <a:rPr lang="en-US" dirty="0"/>
              <a:t> – Identify the key details and cite evidence from a text. </a:t>
            </a:r>
            <a:r>
              <a:rPr lang="en-US" b="1" dirty="0"/>
              <a:t>(CCR Anchor 1 and Anchor 2)</a:t>
            </a:r>
          </a:p>
        </p:txBody>
      </p:sp>
      <p:sp>
        <p:nvSpPr>
          <p:cNvPr id="7" name="TextBox 6">
            <a:extLst>
              <a:ext uri="{FF2B5EF4-FFF2-40B4-BE49-F238E27FC236}">
                <a16:creationId xmlns:a16="http://schemas.microsoft.com/office/drawing/2014/main" id="{14B2F864-CD77-4ABD-A51C-6C72CD2DD71B}"/>
              </a:ext>
            </a:extLst>
          </p:cNvPr>
          <p:cNvSpPr txBox="1"/>
          <p:nvPr/>
        </p:nvSpPr>
        <p:spPr>
          <a:xfrm>
            <a:off x="5996763" y="4109656"/>
            <a:ext cx="5524677" cy="2585323"/>
          </a:xfrm>
          <a:prstGeom prst="rect">
            <a:avLst/>
          </a:prstGeom>
          <a:solidFill>
            <a:schemeClr val="accent1"/>
          </a:solidFill>
        </p:spPr>
        <p:txBody>
          <a:bodyPr wrap="square" rtlCol="0">
            <a:spAutoFit/>
          </a:bodyPr>
          <a:lstStyle/>
          <a:p>
            <a:r>
              <a:rPr lang="en-US" b="1" dirty="0"/>
              <a:t>RDG4.2 </a:t>
            </a:r>
            <a:r>
              <a:rPr lang="en-US" dirty="0"/>
              <a:t>– Summarize central ideas, concepts, and process in a text. </a:t>
            </a:r>
            <a:r>
              <a:rPr lang="en-US" b="1" dirty="0"/>
              <a:t>(CCR Anchor 2)</a:t>
            </a:r>
          </a:p>
          <a:p>
            <a:r>
              <a:rPr lang="en-US" b="1" dirty="0"/>
              <a:t>RDG4.3</a:t>
            </a:r>
            <a:r>
              <a:rPr lang="en-US" dirty="0"/>
              <a:t> – Determine what a text says implicitly (e.g., make inferences, draw conclusions) and cite textual evidence. </a:t>
            </a:r>
            <a:r>
              <a:rPr lang="en-US" b="1" dirty="0"/>
              <a:t>(CCR Anchor 1)</a:t>
            </a:r>
          </a:p>
          <a:p>
            <a:r>
              <a:rPr lang="en-US" b="1" dirty="0"/>
              <a:t>RDG4.5</a:t>
            </a:r>
            <a:r>
              <a:rPr lang="en-US" dirty="0"/>
              <a:t> – Describe and analyze the overall structure and organization of a text (e.g., chronology, cause and effect, comparison and contrast, problem and solution. </a:t>
            </a:r>
            <a:r>
              <a:rPr lang="en-US" b="1" dirty="0"/>
              <a:t>(CCR Anchor 5)</a:t>
            </a:r>
          </a:p>
        </p:txBody>
      </p:sp>
      <p:cxnSp>
        <p:nvCxnSpPr>
          <p:cNvPr id="9" name="Straight Arrow Connector 8">
            <a:extLst>
              <a:ext uri="{FF2B5EF4-FFF2-40B4-BE49-F238E27FC236}">
                <a16:creationId xmlns:a16="http://schemas.microsoft.com/office/drawing/2014/main" id="{76BD6DC0-AD1E-4E41-953E-C98E9124BB5F}"/>
              </a:ext>
            </a:extLst>
          </p:cNvPr>
          <p:cNvCxnSpPr/>
          <p:nvPr/>
        </p:nvCxnSpPr>
        <p:spPr>
          <a:xfrm flipV="1">
            <a:off x="4968607" y="2412694"/>
            <a:ext cx="1028156" cy="24331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7F4912B-0940-47C0-8826-01B84B572EF7}"/>
              </a:ext>
            </a:extLst>
          </p:cNvPr>
          <p:cNvCxnSpPr/>
          <p:nvPr/>
        </p:nvCxnSpPr>
        <p:spPr>
          <a:xfrm flipV="1">
            <a:off x="5064129" y="3846526"/>
            <a:ext cx="1028156" cy="24331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D5F8437-093F-4000-8A9D-00FFA29D6E78}"/>
              </a:ext>
            </a:extLst>
          </p:cNvPr>
          <p:cNvCxnSpPr/>
          <p:nvPr/>
        </p:nvCxnSpPr>
        <p:spPr>
          <a:xfrm flipV="1">
            <a:off x="5064129" y="5213331"/>
            <a:ext cx="1028156" cy="24331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6964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 grpId="0" animBg="1"/>
      <p:bldP spid="5"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6551" y="212571"/>
            <a:ext cx="7315200" cy="457200"/>
          </a:xfrm>
        </p:spPr>
        <p:txBody>
          <a:bodyPr>
            <a:normAutofit fontScale="90000"/>
          </a:bodyPr>
          <a:lstStyle/>
          <a:p>
            <a:r>
              <a:rPr lang="en-US" b="1" dirty="0"/>
              <a:t>Context-Sensitive Help Screens</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599" y="679210"/>
            <a:ext cx="9406802" cy="5975657"/>
          </a:xfrm>
          <a:prstGeom prst="rect">
            <a:avLst/>
          </a:prstGeom>
          <a:ln>
            <a:noFill/>
          </a:ln>
          <a:effectLst>
            <a:outerShdw blurRad="292100" dist="139700" dir="2700000" algn="tl" rotWithShape="0">
              <a:srgbClr val="333333">
                <a:alpha val="65000"/>
              </a:srgbClr>
            </a:outerShdw>
          </a:effectLst>
        </p:spPr>
      </p:pic>
      <p:sp>
        <p:nvSpPr>
          <p:cNvPr id="4" name="Rounded Rectangle 3"/>
          <p:cNvSpPr/>
          <p:nvPr/>
        </p:nvSpPr>
        <p:spPr bwMode="auto">
          <a:xfrm>
            <a:off x="9490841" y="367862"/>
            <a:ext cx="2396359" cy="2291255"/>
          </a:xfrm>
          <a:prstGeom prst="roundRect">
            <a:avLst/>
          </a:prstGeom>
          <a:solidFill>
            <a:srgbClr val="F5802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b="1" dirty="0">
                <a:solidFill>
                  <a:schemeClr val="bg1"/>
                </a:solidFill>
                <a:latin typeface="Arial Narrow" panose="020B0606020202030204" pitchFamily="34" charset="0"/>
              </a:rPr>
              <a:t>In Help mode, the test taker can click or tap on any object that has a question mark (e.g., Line Guide) to open contextual help for that object</a:t>
            </a:r>
          </a:p>
        </p:txBody>
      </p:sp>
      <p:sp>
        <p:nvSpPr>
          <p:cNvPr id="5" name="Rounded Rectangle 4"/>
          <p:cNvSpPr/>
          <p:nvPr/>
        </p:nvSpPr>
        <p:spPr bwMode="auto">
          <a:xfrm>
            <a:off x="4837853" y="960962"/>
            <a:ext cx="365760" cy="358140"/>
          </a:xfrm>
          <a:prstGeom prst="roundRect">
            <a:avLst/>
          </a:prstGeom>
          <a:noFill/>
          <a:ln w="5715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cxnSp>
        <p:nvCxnSpPr>
          <p:cNvPr id="6" name="Straight Arrow Connector 5"/>
          <p:cNvCxnSpPr>
            <a:cxnSpLocks/>
            <a:stCxn id="4" idx="1"/>
            <a:endCxn id="5" idx="3"/>
          </p:cNvCxnSpPr>
          <p:nvPr/>
        </p:nvCxnSpPr>
        <p:spPr bwMode="auto">
          <a:xfrm flipH="1" flipV="1">
            <a:off x="5203613" y="1140032"/>
            <a:ext cx="4287228" cy="373458"/>
          </a:xfrm>
          <a:prstGeom prst="straightConnector1">
            <a:avLst/>
          </a:prstGeom>
          <a:solidFill>
            <a:schemeClr val="accent1"/>
          </a:solidFill>
          <a:ln w="57150" cap="flat" cmpd="sng" algn="ctr">
            <a:solidFill>
              <a:srgbClr val="F58025"/>
            </a:solidFill>
            <a:prstDash val="solid"/>
            <a:round/>
            <a:headEnd type="none" w="med" len="med"/>
            <a:tailEnd type="triangle"/>
          </a:ln>
          <a:effectLst/>
        </p:spPr>
      </p:cxnSp>
      <p:cxnSp>
        <p:nvCxnSpPr>
          <p:cNvPr id="7" name="Straight Arrow Connector 6"/>
          <p:cNvCxnSpPr>
            <a:cxnSpLocks/>
            <a:stCxn id="4" idx="1"/>
          </p:cNvCxnSpPr>
          <p:nvPr/>
        </p:nvCxnSpPr>
        <p:spPr bwMode="auto">
          <a:xfrm flipH="1">
            <a:off x="8271643" y="1513490"/>
            <a:ext cx="1219198" cy="848250"/>
          </a:xfrm>
          <a:prstGeom prst="straightConnector1">
            <a:avLst/>
          </a:prstGeom>
          <a:solidFill>
            <a:schemeClr val="accent1"/>
          </a:solidFill>
          <a:ln w="57150" cap="flat" cmpd="sng" algn="ctr">
            <a:solidFill>
              <a:srgbClr val="F58025"/>
            </a:solidFill>
            <a:prstDash val="solid"/>
            <a:round/>
            <a:headEnd type="none" w="med" len="med"/>
            <a:tailEnd type="triangle"/>
          </a:ln>
          <a:effectLst/>
        </p:spPr>
      </p:cxnSp>
      <p:sp>
        <p:nvSpPr>
          <p:cNvPr id="15" name="Rounded Rectangle 14"/>
          <p:cNvSpPr/>
          <p:nvPr/>
        </p:nvSpPr>
        <p:spPr bwMode="auto">
          <a:xfrm>
            <a:off x="6926318" y="2565991"/>
            <a:ext cx="599089" cy="445305"/>
          </a:xfrm>
          <a:prstGeom prst="roundRect">
            <a:avLst/>
          </a:prstGeom>
          <a:noFill/>
          <a:ln w="57150" cap="flat" cmpd="sng" algn="ctr">
            <a:solidFill>
              <a:srgbClr val="F5802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b="1" dirty="0">
              <a:latin typeface="Arial Narrow" pitchFamily="34" charset="0"/>
            </a:endParaRPr>
          </a:p>
        </p:txBody>
      </p:sp>
      <p:sp>
        <p:nvSpPr>
          <p:cNvPr id="16" name="Slide Number Placeholder 6"/>
          <p:cNvSpPr txBox="1">
            <a:spLocks/>
          </p:cNvSpPr>
          <p:nvPr/>
        </p:nvSpPr>
        <p:spPr>
          <a:xfrm>
            <a:off x="9911751" y="6521517"/>
            <a:ext cx="657225"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fld id="{5C85FF15-2366-464F-A9D7-3AA477A532F5}" type="slidenum">
              <a:rPr lang="en-US">
                <a:solidFill>
                  <a:srgbClr val="000000"/>
                </a:solidFill>
              </a:rPr>
              <a:pPr>
                <a:defRPr/>
              </a:pPr>
              <a:t>70</a:t>
            </a:fld>
            <a:endParaRPr lang="en-US" dirty="0">
              <a:solidFill>
                <a:srgbClr val="000000"/>
              </a:solidFill>
            </a:endParaRPr>
          </a:p>
        </p:txBody>
      </p:sp>
    </p:spTree>
    <p:extLst>
      <p:ext uri="{BB962C8B-B14F-4D97-AF65-F5344CB8AC3E}">
        <p14:creationId xmlns:p14="http://schemas.microsoft.com/office/powerpoint/2010/main" val="38883462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4C8C4-90B6-4662-A731-3AD91A688957}"/>
              </a:ext>
            </a:extLst>
          </p:cNvPr>
          <p:cNvSpPr>
            <a:spLocks noGrp="1"/>
          </p:cNvSpPr>
          <p:nvPr>
            <p:ph type="title"/>
          </p:nvPr>
        </p:nvSpPr>
        <p:spPr>
          <a:xfrm>
            <a:off x="913774" y="313718"/>
            <a:ext cx="10364451" cy="642724"/>
          </a:xfrm>
        </p:spPr>
        <p:txBody>
          <a:bodyPr/>
          <a:lstStyle/>
          <a:p>
            <a:r>
              <a:rPr lang="en-US" dirty="0"/>
              <a:t>Online Individual Profile Report</a:t>
            </a:r>
          </a:p>
        </p:txBody>
      </p:sp>
      <p:pic>
        <p:nvPicPr>
          <p:cNvPr id="4" name="Content Placeholder 3">
            <a:extLst>
              <a:ext uri="{FF2B5EF4-FFF2-40B4-BE49-F238E27FC236}">
                <a16:creationId xmlns:a16="http://schemas.microsoft.com/office/drawing/2014/main" id="{1E2753E9-96F3-4153-BD80-39EFD5C929DF}"/>
              </a:ext>
            </a:extLst>
          </p:cNvPr>
          <p:cNvPicPr>
            <a:picLocks noGrp="1" noChangeAspect="1"/>
          </p:cNvPicPr>
          <p:nvPr>
            <p:ph idx="1"/>
          </p:nvPr>
        </p:nvPicPr>
        <p:blipFill>
          <a:blip r:embed="rId2"/>
          <a:stretch>
            <a:fillRect/>
          </a:stretch>
        </p:blipFill>
        <p:spPr>
          <a:xfrm>
            <a:off x="2696876" y="956443"/>
            <a:ext cx="6618721" cy="5812380"/>
          </a:xfrm>
          <a:prstGeom prst="rect">
            <a:avLst/>
          </a:prstGeom>
        </p:spPr>
      </p:pic>
    </p:spTree>
    <p:extLst>
      <p:ext uri="{BB962C8B-B14F-4D97-AF65-F5344CB8AC3E}">
        <p14:creationId xmlns:p14="http://schemas.microsoft.com/office/powerpoint/2010/main" val="24708562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Training Options – TABE online</a:t>
            </a:r>
          </a:p>
        </p:txBody>
      </p:sp>
      <p:sp>
        <p:nvSpPr>
          <p:cNvPr id="3" name="Content Placeholder 2"/>
          <p:cNvSpPr>
            <a:spLocks noGrp="1"/>
          </p:cNvSpPr>
          <p:nvPr>
            <p:ph idx="1"/>
          </p:nvPr>
        </p:nvSpPr>
        <p:spPr>
          <a:xfrm>
            <a:off x="913775" y="1917642"/>
            <a:ext cx="10364452" cy="3847727"/>
          </a:xfrm>
        </p:spPr>
        <p:txBody>
          <a:bodyPr>
            <a:noAutofit/>
          </a:bodyPr>
          <a:lstStyle/>
          <a:p>
            <a:r>
              <a:rPr lang="en-US" sz="3600" cap="none" dirty="0"/>
              <a:t>Face-to-Face – contract with DRC  </a:t>
            </a:r>
          </a:p>
          <a:p>
            <a:pPr marL="0" indent="0">
              <a:buNone/>
            </a:pPr>
            <a:r>
              <a:rPr lang="en-US" sz="3600" cap="none" dirty="0"/>
              <a:t>	(on-site training-$3,715.00; web-based-$981.50)</a:t>
            </a:r>
          </a:p>
          <a:p>
            <a:r>
              <a:rPr lang="en-US" sz="3600" cap="none" dirty="0"/>
              <a:t>Support Services Conference – DRC rep will be doing a session on </a:t>
            </a:r>
            <a:r>
              <a:rPr lang="en-US" sz="3600" cap="none" dirty="0" err="1"/>
              <a:t>Tabe</a:t>
            </a:r>
            <a:r>
              <a:rPr lang="en-US" sz="3600" cap="none" dirty="0"/>
              <a:t> Online</a:t>
            </a:r>
          </a:p>
          <a:p>
            <a:r>
              <a:rPr lang="en-US" sz="3600" cap="none" dirty="0"/>
              <a:t>TABE Online On-Demand training videos (see next slide)</a:t>
            </a:r>
          </a:p>
        </p:txBody>
      </p:sp>
    </p:spTree>
    <p:extLst>
      <p:ext uri="{BB962C8B-B14F-4D97-AF65-F5344CB8AC3E}">
        <p14:creationId xmlns:p14="http://schemas.microsoft.com/office/powerpoint/2010/main" val="4121913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741C2-B397-4D84-9CDC-E515F2E4485E}"/>
              </a:ext>
            </a:extLst>
          </p:cNvPr>
          <p:cNvSpPr>
            <a:spLocks noGrp="1"/>
          </p:cNvSpPr>
          <p:nvPr>
            <p:ph type="title"/>
          </p:nvPr>
        </p:nvSpPr>
        <p:spPr>
          <a:xfrm>
            <a:off x="913775" y="113889"/>
            <a:ext cx="10364451" cy="723393"/>
          </a:xfrm>
        </p:spPr>
        <p:txBody>
          <a:bodyPr>
            <a:normAutofit/>
          </a:bodyPr>
          <a:lstStyle/>
          <a:p>
            <a:r>
              <a:rPr lang="en-US" b="1" dirty="0"/>
              <a:t>TABE Online on-demand training videos</a:t>
            </a:r>
          </a:p>
        </p:txBody>
      </p:sp>
      <p:pic>
        <p:nvPicPr>
          <p:cNvPr id="5" name="Content Placeholder 4">
            <a:extLst>
              <a:ext uri="{FF2B5EF4-FFF2-40B4-BE49-F238E27FC236}">
                <a16:creationId xmlns:a16="http://schemas.microsoft.com/office/drawing/2014/main" id="{D958DEA8-DACF-4B3B-8646-B2916F5FABB5}"/>
              </a:ext>
            </a:extLst>
          </p:cNvPr>
          <p:cNvPicPr>
            <a:picLocks noGrp="1" noChangeAspect="1"/>
          </p:cNvPicPr>
          <p:nvPr>
            <p:ph idx="1"/>
          </p:nvPr>
        </p:nvPicPr>
        <p:blipFill>
          <a:blip r:embed="rId2"/>
          <a:stretch>
            <a:fillRect/>
          </a:stretch>
        </p:blipFill>
        <p:spPr>
          <a:xfrm>
            <a:off x="2074143" y="1410159"/>
            <a:ext cx="8043713" cy="5333952"/>
          </a:xfrm>
        </p:spPr>
      </p:pic>
      <p:sp>
        <p:nvSpPr>
          <p:cNvPr id="6" name="TextBox 5">
            <a:extLst>
              <a:ext uri="{FF2B5EF4-FFF2-40B4-BE49-F238E27FC236}">
                <a16:creationId xmlns:a16="http://schemas.microsoft.com/office/drawing/2014/main" id="{FA6924CD-52BE-4322-8AE5-5DC59D9867BF}"/>
              </a:ext>
            </a:extLst>
          </p:cNvPr>
          <p:cNvSpPr txBox="1"/>
          <p:nvPr/>
        </p:nvSpPr>
        <p:spPr>
          <a:xfrm>
            <a:off x="2387143" y="837282"/>
            <a:ext cx="7417712" cy="461665"/>
          </a:xfrm>
          <a:prstGeom prst="rect">
            <a:avLst/>
          </a:prstGeom>
          <a:noFill/>
        </p:spPr>
        <p:txBody>
          <a:bodyPr wrap="square" rtlCol="0">
            <a:spAutoFit/>
          </a:bodyPr>
          <a:lstStyle/>
          <a:p>
            <a:r>
              <a:rPr lang="en-US" sz="2400" b="1" dirty="0"/>
              <a:t>These online videos have been updated for TABE 11&amp;12</a:t>
            </a:r>
          </a:p>
        </p:txBody>
      </p:sp>
    </p:spTree>
    <p:extLst>
      <p:ext uri="{BB962C8B-B14F-4D97-AF65-F5344CB8AC3E}">
        <p14:creationId xmlns:p14="http://schemas.microsoft.com/office/powerpoint/2010/main" val="9854989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972"/>
            <a:ext cx="12227442" cy="896605"/>
          </a:xfrm>
        </p:spPr>
        <p:txBody>
          <a:bodyPr>
            <a:normAutofit/>
          </a:bodyPr>
          <a:lstStyle/>
          <a:p>
            <a:r>
              <a:rPr lang="en-US" sz="2400" b="1" dirty="0">
                <a:latin typeface="Helvetica" panose="020B0604020202020204" pitchFamily="34" charset="0"/>
                <a:cs typeface="Helvetica" panose="020B0604020202020204" pitchFamily="34" charset="0"/>
              </a:rPr>
              <a:t>Table Discussion: Test Transition Planning with Local ABE Programs</a:t>
            </a:r>
          </a:p>
        </p:txBody>
      </p:sp>
      <p:sp>
        <p:nvSpPr>
          <p:cNvPr id="3" name="Content Placeholder 2"/>
          <p:cNvSpPr>
            <a:spLocks noGrp="1"/>
          </p:cNvSpPr>
          <p:nvPr>
            <p:ph idx="1"/>
          </p:nvPr>
        </p:nvSpPr>
        <p:spPr>
          <a:xfrm>
            <a:off x="402265" y="884238"/>
            <a:ext cx="11387470" cy="5181599"/>
          </a:xfrm>
        </p:spPr>
        <p:txBody>
          <a:bodyPr>
            <a:noAutofit/>
          </a:bodyPr>
          <a:lstStyle/>
          <a:p>
            <a:pPr marL="0" indent="0">
              <a:buNone/>
            </a:pPr>
            <a:r>
              <a:rPr lang="en-US" sz="2800" cap="none" dirty="0">
                <a:latin typeface="Helvetica" panose="020B0604020202020204" pitchFamily="34" charset="0"/>
                <a:cs typeface="Helvetica" panose="020B0604020202020204" pitchFamily="34" charset="0"/>
              </a:rPr>
              <a:t>Start thinking now about when you will transition testing:</a:t>
            </a:r>
          </a:p>
          <a:p>
            <a:pPr marL="514350" indent="-514350">
              <a:spcBef>
                <a:spcPts val="0"/>
              </a:spcBef>
              <a:buFont typeface="+mj-lt"/>
              <a:buAutoNum type="arabicPeriod"/>
            </a:pPr>
            <a:r>
              <a:rPr lang="en-US" sz="2800" cap="none" dirty="0">
                <a:latin typeface="Helvetica" panose="020B0604020202020204" pitchFamily="34" charset="0"/>
                <a:cs typeface="Helvetica" panose="020B0604020202020204" pitchFamily="34" charset="0"/>
              </a:rPr>
              <a:t>When will you </a:t>
            </a:r>
            <a:r>
              <a:rPr lang="en-US" sz="2800" b="1" cap="none" dirty="0">
                <a:latin typeface="Helvetica" panose="020B0604020202020204" pitchFamily="34" charset="0"/>
                <a:cs typeface="Helvetica" panose="020B0604020202020204" pitchFamily="34" charset="0"/>
              </a:rPr>
              <a:t>purchase</a:t>
            </a:r>
            <a:r>
              <a:rPr lang="en-US" sz="2800" cap="none" dirty="0">
                <a:latin typeface="Helvetica" panose="020B0604020202020204" pitchFamily="34" charset="0"/>
                <a:cs typeface="Helvetica" panose="020B0604020202020204" pitchFamily="34" charset="0"/>
              </a:rPr>
              <a:t> tests? Which ones will you purchase?</a:t>
            </a:r>
          </a:p>
          <a:p>
            <a:pPr marL="1200150" lvl="1" indent="-514350">
              <a:spcBef>
                <a:spcPts val="0"/>
              </a:spcBef>
              <a:buFont typeface="+mj-lt"/>
              <a:buAutoNum type="alphaUcPeriod"/>
            </a:pPr>
            <a:r>
              <a:rPr lang="en-US" sz="2800" cap="none" dirty="0">
                <a:latin typeface="Helvetica" panose="020B0604020202020204" pitchFamily="34" charset="0"/>
                <a:cs typeface="Helvetica" panose="020B0604020202020204" pitchFamily="34" charset="0"/>
              </a:rPr>
              <a:t>Which tests will you purchase for ABE students (TABE 11/12 or CASAS GOALS)?</a:t>
            </a:r>
          </a:p>
          <a:p>
            <a:pPr marL="1200150" lvl="1" indent="-514350">
              <a:spcBef>
                <a:spcPts val="0"/>
              </a:spcBef>
              <a:buFont typeface="+mj-lt"/>
              <a:buAutoNum type="alphaUcPeriod"/>
            </a:pPr>
            <a:r>
              <a:rPr lang="en-US" sz="2800" cap="none" dirty="0">
                <a:latin typeface="Helvetica" panose="020B0604020202020204" pitchFamily="34" charset="0"/>
                <a:cs typeface="Helvetica" panose="020B0604020202020204" pitchFamily="34" charset="0"/>
              </a:rPr>
              <a:t>Will you purchase paper and/or computer tests? </a:t>
            </a:r>
          </a:p>
          <a:p>
            <a:pPr marL="514350" indent="-514350">
              <a:spcBef>
                <a:spcPts val="0"/>
              </a:spcBef>
              <a:buFont typeface="+mj-lt"/>
              <a:buAutoNum type="arabicPeriod"/>
            </a:pPr>
            <a:r>
              <a:rPr lang="en-US" sz="2800" cap="none" dirty="0">
                <a:latin typeface="Helvetica" panose="020B0604020202020204" pitchFamily="34" charset="0"/>
                <a:cs typeface="Helvetica" panose="020B0604020202020204" pitchFamily="34" charset="0"/>
              </a:rPr>
              <a:t>How will you </a:t>
            </a:r>
            <a:r>
              <a:rPr lang="en-US" sz="2800" b="1" cap="none" dirty="0">
                <a:latin typeface="Helvetica" panose="020B0604020202020204" pitchFamily="34" charset="0"/>
                <a:cs typeface="Helvetica" panose="020B0604020202020204" pitchFamily="34" charset="0"/>
              </a:rPr>
              <a:t>train</a:t>
            </a:r>
            <a:r>
              <a:rPr lang="en-US" sz="2800" cap="none" dirty="0">
                <a:latin typeface="Helvetica" panose="020B0604020202020204" pitchFamily="34" charset="0"/>
                <a:cs typeface="Helvetica" panose="020B0604020202020204" pitchFamily="34" charset="0"/>
              </a:rPr>
              <a:t> yourself and your staff on the new tests?</a:t>
            </a:r>
          </a:p>
          <a:p>
            <a:pPr marL="1200150" lvl="1" indent="-514350">
              <a:spcBef>
                <a:spcPts val="0"/>
              </a:spcBef>
              <a:buFont typeface="+mj-lt"/>
              <a:buAutoNum type="alphaUcPeriod"/>
            </a:pPr>
            <a:r>
              <a:rPr lang="en-US" sz="2800" cap="none" dirty="0">
                <a:latin typeface="Helvetica" panose="020B0604020202020204" pitchFamily="34" charset="0"/>
                <a:cs typeface="Helvetica" panose="020B0604020202020204" pitchFamily="34" charset="0"/>
              </a:rPr>
              <a:t>Which staff need certification and which staff just need new test info?</a:t>
            </a:r>
          </a:p>
          <a:p>
            <a:pPr marL="514350" indent="-514350">
              <a:spcBef>
                <a:spcPts val="0"/>
              </a:spcBef>
              <a:buFont typeface="+mj-lt"/>
              <a:buAutoNum type="arabicPeriod"/>
            </a:pPr>
            <a:r>
              <a:rPr lang="en-US" sz="2800" cap="none" dirty="0">
                <a:latin typeface="Helvetica" panose="020B0604020202020204" pitchFamily="34" charset="0"/>
                <a:cs typeface="Helvetica" panose="020B0604020202020204" pitchFamily="34" charset="0"/>
              </a:rPr>
              <a:t>How will your program </a:t>
            </a:r>
            <a:r>
              <a:rPr lang="en-US" sz="2800" b="1" cap="none" dirty="0">
                <a:latin typeface="Helvetica" panose="020B0604020202020204" pitchFamily="34" charset="0"/>
                <a:cs typeface="Helvetica" panose="020B0604020202020204" pitchFamily="34" charset="0"/>
              </a:rPr>
              <a:t>implement</a:t>
            </a:r>
            <a:r>
              <a:rPr lang="en-US" sz="2800" cap="none" dirty="0">
                <a:latin typeface="Helvetica" panose="020B0604020202020204" pitchFamily="34" charset="0"/>
                <a:cs typeface="Helvetica" panose="020B0604020202020204" pitchFamily="34" charset="0"/>
              </a:rPr>
              <a:t> the new tests? </a:t>
            </a:r>
          </a:p>
          <a:p>
            <a:pPr marL="1200150" lvl="1" indent="-514350">
              <a:buFont typeface="+mj-lt"/>
              <a:buAutoNum type="alphaUcPeriod"/>
            </a:pPr>
            <a:r>
              <a:rPr lang="en-US" sz="2800" cap="none" dirty="0">
                <a:latin typeface="Helvetica" panose="020B0604020202020204" pitchFamily="34" charset="0"/>
                <a:cs typeface="Helvetica" panose="020B0604020202020204" pitchFamily="34" charset="0"/>
              </a:rPr>
              <a:t>Current students? New students?</a:t>
            </a:r>
          </a:p>
          <a:p>
            <a:pPr marL="1200150" lvl="1" indent="-514350">
              <a:buFont typeface="+mj-lt"/>
              <a:buAutoNum type="alphaUcPeriod"/>
            </a:pPr>
            <a:r>
              <a:rPr lang="en-US" sz="2800" cap="none" dirty="0">
                <a:latin typeface="Helvetica" panose="020B0604020202020204" pitchFamily="34" charset="0"/>
                <a:cs typeface="Helvetica" panose="020B0604020202020204" pitchFamily="34" charset="0"/>
              </a:rPr>
              <a:t>How will you adjust your program for the longer testing times?</a:t>
            </a:r>
            <a:endParaRPr lang="en-US" sz="2800" dirty="0">
              <a:latin typeface="Helvetica" panose="020B0604020202020204" pitchFamily="34" charset="0"/>
              <a:cs typeface="Helvetica" panose="020B0604020202020204" pitchFamily="34" charset="0"/>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74</a:t>
            </a:fld>
            <a:endParaRPr lang="en-US" dirty="0">
              <a:solidFill>
                <a:srgbClr val="000000"/>
              </a:solidFill>
            </a:endParaRPr>
          </a:p>
        </p:txBody>
      </p:sp>
    </p:spTree>
    <p:extLst>
      <p:ext uri="{BB962C8B-B14F-4D97-AF65-F5344CB8AC3E}">
        <p14:creationId xmlns:p14="http://schemas.microsoft.com/office/powerpoint/2010/main" val="3138414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3107871" y="618517"/>
            <a:ext cx="5976257" cy="5958094"/>
          </a:xfrm>
          <a:prstGeom prst="rect">
            <a:avLst/>
          </a:prstGeom>
        </p:spPr>
      </p:pic>
    </p:spTree>
    <p:extLst>
      <p:ext uri="{BB962C8B-B14F-4D97-AF65-F5344CB8AC3E}">
        <p14:creationId xmlns:p14="http://schemas.microsoft.com/office/powerpoint/2010/main" val="2684549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59363"/>
          </a:xfrm>
          <a:prstGeom prst="rect">
            <a:avLst/>
          </a:prstGeom>
        </p:spPr>
      </p:pic>
      <p:sp>
        <p:nvSpPr>
          <p:cNvPr id="4" name="Slide Number Placeholder 3"/>
          <p:cNvSpPr>
            <a:spLocks noGrp="1"/>
          </p:cNvSpPr>
          <p:nvPr>
            <p:ph type="sldNum" sz="quarter" idx="10"/>
          </p:nvPr>
        </p:nvSpPr>
        <p:spPr/>
        <p:txBody>
          <a:bodyPr/>
          <a:lstStyle/>
          <a:p>
            <a:pPr>
              <a:defRPr/>
            </a:pPr>
            <a:fld id="{DB7AB6EF-19E7-472D-8A5E-6286B66520FD}" type="slidenum">
              <a:rPr lang="en-US" smtClean="0"/>
              <a:pPr>
                <a:defRPr/>
              </a:pPr>
              <a:t>8</a:t>
            </a:fld>
            <a:endParaRPr lang="en-US" dirty="0"/>
          </a:p>
        </p:txBody>
      </p:sp>
      <p:pic>
        <p:nvPicPr>
          <p:cNvPr id="2" name="Picture 1">
            <a:extLst>
              <a:ext uri="{FF2B5EF4-FFF2-40B4-BE49-F238E27FC236}">
                <a16:creationId xmlns:a16="http://schemas.microsoft.com/office/drawing/2014/main" id="{F5551C21-CF44-448B-A258-756B41565199}"/>
              </a:ext>
            </a:extLst>
          </p:cNvPr>
          <p:cNvPicPr>
            <a:picLocks noChangeAspect="1"/>
          </p:cNvPicPr>
          <p:nvPr/>
        </p:nvPicPr>
        <p:blipFill>
          <a:blip r:embed="rId3"/>
          <a:stretch>
            <a:fillRect/>
          </a:stretch>
        </p:blipFill>
        <p:spPr>
          <a:xfrm>
            <a:off x="3102923" y="0"/>
            <a:ext cx="5986154" cy="6858000"/>
          </a:xfrm>
          <a:prstGeom prst="rect">
            <a:avLst/>
          </a:prstGeom>
        </p:spPr>
      </p:pic>
      <p:sp>
        <p:nvSpPr>
          <p:cNvPr id="9" name="Text Placeholder 2"/>
          <p:cNvSpPr>
            <a:spLocks noGrp="1"/>
          </p:cNvSpPr>
          <p:nvPr>
            <p:ph type="body" idx="1"/>
          </p:nvPr>
        </p:nvSpPr>
        <p:spPr>
          <a:xfrm>
            <a:off x="329610" y="1267958"/>
            <a:ext cx="2434855" cy="3984171"/>
          </a:xfrm>
        </p:spPr>
        <p:txBody>
          <a:bodyPr/>
          <a:lstStyle/>
          <a:p>
            <a:pPr marL="0" indent="0">
              <a:buNone/>
            </a:pPr>
            <a:r>
              <a:rPr lang="en-US" sz="3600" dirty="0">
                <a:solidFill>
                  <a:schemeClr val="tx1"/>
                </a:solidFill>
              </a:rPr>
              <a:t>CASAS Reading GOALS Test Blueprint – Level C</a:t>
            </a:r>
          </a:p>
        </p:txBody>
      </p:sp>
    </p:spTree>
    <p:extLst>
      <p:ext uri="{BB962C8B-B14F-4D97-AF65-F5344CB8AC3E}">
        <p14:creationId xmlns:p14="http://schemas.microsoft.com/office/powerpoint/2010/main" val="151960555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363"/>
            <a:ext cx="12192000" cy="6859363"/>
          </a:xfrm>
          <a:prstGeom prst="rect">
            <a:avLst/>
          </a:prstGeom>
        </p:spPr>
      </p:pic>
      <p:sp>
        <p:nvSpPr>
          <p:cNvPr id="4" name="Slide Number Placeholder 3"/>
          <p:cNvSpPr>
            <a:spLocks noGrp="1"/>
          </p:cNvSpPr>
          <p:nvPr>
            <p:ph type="sldNum" sz="quarter" idx="10"/>
          </p:nvPr>
        </p:nvSpPr>
        <p:spPr/>
        <p:txBody>
          <a:bodyPr/>
          <a:lstStyle/>
          <a:p>
            <a:pPr>
              <a:defRPr/>
            </a:pPr>
            <a:fld id="{DB7AB6EF-19E7-472D-8A5E-6286B66520FD}" type="slidenum">
              <a:rPr lang="en-US" smtClean="0"/>
              <a:pPr>
                <a:defRPr/>
              </a:pPr>
              <a:t>9</a:t>
            </a:fld>
            <a:endParaRPr lang="en-US" dirty="0"/>
          </a:p>
        </p:txBody>
      </p:sp>
      <p:sp>
        <p:nvSpPr>
          <p:cNvPr id="8" name="TextBox 7"/>
          <p:cNvSpPr txBox="1"/>
          <p:nvPr/>
        </p:nvSpPr>
        <p:spPr>
          <a:xfrm>
            <a:off x="425855" y="-2"/>
            <a:ext cx="8915400" cy="1200329"/>
          </a:xfrm>
          <a:prstGeom prst="rect">
            <a:avLst/>
          </a:prstGeom>
          <a:noFill/>
        </p:spPr>
        <p:txBody>
          <a:bodyPr wrap="square" rtlCol="0">
            <a:spAutoFit/>
          </a:bodyPr>
          <a:lstStyle/>
          <a:p>
            <a:r>
              <a:rPr lang="en-US" sz="3600" b="1" dirty="0"/>
              <a:t>What do we know about the CASAS GOALS Reading assessment?</a:t>
            </a:r>
          </a:p>
        </p:txBody>
      </p:sp>
      <p:sp>
        <p:nvSpPr>
          <p:cNvPr id="9" name="Text Placeholder 2"/>
          <p:cNvSpPr>
            <a:spLocks noGrp="1"/>
          </p:cNvSpPr>
          <p:nvPr>
            <p:ph type="body" idx="1"/>
          </p:nvPr>
        </p:nvSpPr>
        <p:spPr>
          <a:xfrm>
            <a:off x="760164" y="1267958"/>
            <a:ext cx="11148969" cy="3984171"/>
          </a:xfrm>
        </p:spPr>
        <p:txBody>
          <a:bodyPr/>
          <a:lstStyle/>
          <a:p>
            <a:pPr marL="0" indent="0">
              <a:buNone/>
            </a:pPr>
            <a:r>
              <a:rPr lang="en-US" sz="3200" b="1" dirty="0">
                <a:solidFill>
                  <a:schemeClr val="tx1"/>
                </a:solidFill>
                <a:latin typeface="Helvetica" panose="020B0604020202020204" pitchFamily="34" charset="0"/>
                <a:cs typeface="Helvetica" panose="020B0604020202020204" pitchFamily="34" charset="0"/>
              </a:rPr>
              <a:t>Intake</a:t>
            </a:r>
          </a:p>
          <a:p>
            <a:r>
              <a:rPr lang="en-US" sz="3200" dirty="0" err="1">
                <a:solidFill>
                  <a:schemeClr val="tx1"/>
                </a:solidFill>
                <a:latin typeface="Helvetica" panose="020B0604020202020204" pitchFamily="34" charset="0"/>
                <a:cs typeface="Helvetica" panose="020B0604020202020204" pitchFamily="34" charset="0"/>
              </a:rPr>
              <a:t>eTests</a:t>
            </a:r>
            <a:r>
              <a:rPr lang="en-US" sz="3200" dirty="0">
                <a:solidFill>
                  <a:schemeClr val="tx1"/>
                </a:solidFill>
                <a:latin typeface="Helvetica" panose="020B0604020202020204" pitchFamily="34" charset="0"/>
                <a:cs typeface="Helvetica" panose="020B0604020202020204" pitchFamily="34" charset="0"/>
              </a:rPr>
              <a:t> – Short locator – 10 to 15 minutes</a:t>
            </a:r>
          </a:p>
          <a:p>
            <a:r>
              <a:rPr lang="en-US" sz="3200" dirty="0">
                <a:solidFill>
                  <a:schemeClr val="tx1"/>
                </a:solidFill>
                <a:latin typeface="Helvetica" panose="020B0604020202020204" pitchFamily="34" charset="0"/>
                <a:cs typeface="Helvetica" panose="020B0604020202020204" pitchFamily="34" charset="0"/>
              </a:rPr>
              <a:t>Appraisal Form 900R (paper &amp; </a:t>
            </a:r>
            <a:r>
              <a:rPr lang="en-US" sz="3200" dirty="0" err="1">
                <a:solidFill>
                  <a:schemeClr val="tx1"/>
                </a:solidFill>
                <a:latin typeface="Helvetica" panose="020B0604020202020204" pitchFamily="34" charset="0"/>
                <a:cs typeface="Helvetica" panose="020B0604020202020204" pitchFamily="34" charset="0"/>
              </a:rPr>
              <a:t>eTests</a:t>
            </a:r>
            <a:r>
              <a:rPr lang="en-US" sz="3200" dirty="0">
                <a:solidFill>
                  <a:schemeClr val="tx1"/>
                </a:solidFill>
                <a:latin typeface="Helvetica" panose="020B0604020202020204" pitchFamily="34" charset="0"/>
                <a:cs typeface="Helvetica" panose="020B0604020202020204" pitchFamily="34" charset="0"/>
              </a:rPr>
              <a:t>) – must be used to place learners in the appropriate GOALS level pre-test. </a:t>
            </a:r>
          </a:p>
          <a:p>
            <a:r>
              <a:rPr lang="en-US" sz="3200" dirty="0">
                <a:solidFill>
                  <a:schemeClr val="tx1"/>
                </a:solidFill>
                <a:latin typeface="Helvetica" panose="020B0604020202020204" pitchFamily="34" charset="0"/>
                <a:cs typeface="Helvetica" panose="020B0604020202020204" pitchFamily="34" charset="0"/>
              </a:rPr>
              <a:t>This appraisal is 28 questions, and 30 minutes long.</a:t>
            </a:r>
          </a:p>
          <a:p>
            <a:pPr marL="0" indent="0">
              <a:buNone/>
            </a:pPr>
            <a:endParaRPr lang="en-US" sz="3200" b="1" dirty="0">
              <a:solidFill>
                <a:schemeClr val="tx1"/>
              </a:solidFill>
              <a:latin typeface="Helvetica" panose="020B0604020202020204" pitchFamily="34" charset="0"/>
              <a:cs typeface="Helvetica" panose="020B0604020202020204" pitchFamily="34" charset="0"/>
            </a:endParaRPr>
          </a:p>
          <a:p>
            <a:pPr marL="0" indent="0">
              <a:buNone/>
            </a:pPr>
            <a:r>
              <a:rPr lang="en-US" sz="3200" b="1" dirty="0">
                <a:solidFill>
                  <a:schemeClr val="tx1"/>
                </a:solidFill>
                <a:latin typeface="Helvetica" panose="020B0604020202020204" pitchFamily="34" charset="0"/>
                <a:cs typeface="Helvetica" panose="020B0604020202020204" pitchFamily="34" charset="0"/>
              </a:rPr>
              <a:t>Pretests and Posttests </a:t>
            </a:r>
            <a:r>
              <a:rPr lang="en-US" sz="3200" dirty="0">
                <a:solidFill>
                  <a:schemeClr val="tx1"/>
                </a:solidFill>
                <a:latin typeface="Helvetica" panose="020B0604020202020204" pitchFamily="34" charset="0"/>
                <a:cs typeface="Helvetica" panose="020B0604020202020204" pitchFamily="34" charset="0"/>
              </a:rPr>
              <a:t>(Maximum time allowed)</a:t>
            </a:r>
            <a:endParaRPr lang="en-US" sz="3200" b="1" dirty="0">
              <a:solidFill>
                <a:schemeClr val="tx1"/>
              </a:solidFill>
              <a:latin typeface="Helvetica" panose="020B0604020202020204" pitchFamily="34" charset="0"/>
              <a:cs typeface="Helvetica" panose="020B0604020202020204" pitchFamily="34" charset="0"/>
            </a:endParaRPr>
          </a:p>
          <a:p>
            <a:r>
              <a:rPr lang="en-US" sz="3200" dirty="0">
                <a:solidFill>
                  <a:schemeClr val="tx1"/>
                </a:solidFill>
                <a:latin typeface="Helvetica" panose="020B0604020202020204" pitchFamily="34" charset="0"/>
                <a:cs typeface="Helvetica" panose="020B0604020202020204" pitchFamily="34" charset="0"/>
              </a:rPr>
              <a:t>Level A test forms – 60 minutes each</a:t>
            </a:r>
          </a:p>
          <a:p>
            <a:r>
              <a:rPr lang="en-US" sz="3200" dirty="0">
                <a:solidFill>
                  <a:schemeClr val="tx1"/>
                </a:solidFill>
                <a:latin typeface="Helvetica" panose="020B0604020202020204" pitchFamily="34" charset="0"/>
                <a:cs typeface="Helvetica" panose="020B0604020202020204" pitchFamily="34" charset="0"/>
              </a:rPr>
              <a:t>Levels B, C, and D –  75 minutes in length</a:t>
            </a:r>
          </a:p>
          <a:p>
            <a:endParaRPr lang="en-US" dirty="0">
              <a:solidFill>
                <a:schemeClr val="tx1"/>
              </a:solidFill>
            </a:endParaRPr>
          </a:p>
        </p:txBody>
      </p:sp>
    </p:spTree>
    <p:extLst>
      <p:ext uri="{BB962C8B-B14F-4D97-AF65-F5344CB8AC3E}">
        <p14:creationId xmlns:p14="http://schemas.microsoft.com/office/powerpoint/2010/main" val="1798926028"/>
      </p:ext>
    </p:extLst>
  </p:cSld>
  <p:clrMapOvr>
    <a:masterClrMapping/>
  </p:clrMapOvr>
  <p:transition spd="slow"/>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1_Default Design">
  <a:themeElements>
    <a:clrScheme name="Custom 11">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0042C7"/>
      </a:hlink>
      <a:folHlink>
        <a:srgbClr val="C0C0C0"/>
      </a:folHlink>
    </a:clrScheme>
    <a:fontScheme name="1_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232323"/>
        </a:dk2>
        <a:lt2>
          <a:srgbClr val="333333"/>
        </a:lt2>
        <a:accent1>
          <a:srgbClr val="CECECE"/>
        </a:accent1>
        <a:accent2>
          <a:srgbClr val="474747"/>
        </a:accent2>
        <a:accent3>
          <a:srgbClr val="FFFFFF"/>
        </a:accent3>
        <a:accent4>
          <a:srgbClr val="000000"/>
        </a:accent4>
        <a:accent5>
          <a:srgbClr val="E3E3E3"/>
        </a:accent5>
        <a:accent6>
          <a:srgbClr val="3F3F3F"/>
        </a:accent6>
        <a:hlink>
          <a:srgbClr val="676767"/>
        </a:hlink>
        <a:folHlink>
          <a:srgbClr val="111111"/>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232323"/>
        </a:dk2>
        <a:lt2>
          <a:srgbClr val="333333"/>
        </a:lt2>
        <a:accent1>
          <a:srgbClr val="CECECE"/>
        </a:accent1>
        <a:accent2>
          <a:srgbClr val="474747"/>
        </a:accent2>
        <a:accent3>
          <a:srgbClr val="FFFFFF"/>
        </a:accent3>
        <a:accent4>
          <a:srgbClr val="000000"/>
        </a:accent4>
        <a:accent5>
          <a:srgbClr val="E3E3E3"/>
        </a:accent5>
        <a:accent6>
          <a:srgbClr val="3F3F3F"/>
        </a:accent6>
        <a:hlink>
          <a:srgbClr val="676767"/>
        </a:hlink>
        <a:folHlink>
          <a:srgbClr val="0099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25765</TotalTime>
  <Words>3868</Words>
  <Application>Microsoft Office PowerPoint</Application>
  <PresentationFormat>Widescreen</PresentationFormat>
  <Paragraphs>808</Paragraphs>
  <Slides>75</Slides>
  <Notes>19</Notes>
  <HiddenSlides>14</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75</vt:i4>
      </vt:variant>
    </vt:vector>
  </HeadingPairs>
  <TitlesOfParts>
    <vt:vector size="88" baseType="lpstr">
      <vt:lpstr>Arial</vt:lpstr>
      <vt:lpstr>Arial Narrow</vt:lpstr>
      <vt:lpstr>Calibri</vt:lpstr>
      <vt:lpstr>Garamond</vt:lpstr>
      <vt:lpstr>Helvetica</vt:lpstr>
      <vt:lpstr>Symbol</vt:lpstr>
      <vt:lpstr>Times New Roman</vt:lpstr>
      <vt:lpstr>Trebuchet MS</vt:lpstr>
      <vt:lpstr>Tw Cen MT</vt:lpstr>
      <vt:lpstr>Wingdings</vt:lpstr>
      <vt:lpstr>Droplet</vt:lpstr>
      <vt:lpstr>1_Default Design</vt:lpstr>
      <vt:lpstr>Office Theme</vt:lpstr>
      <vt:lpstr>Critical issues in assessment –  Casas goals and tabe 11 &amp;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policy http://www.mnabe.org/sites/default/files/mnabe_assessment_policy_2018-19_revised_9-25-18.docx </vt:lpstr>
      <vt:lpstr>Assessment policy http://www.mnabe.org/sites/default/files/mnabe_assessment_policy_2018-19_revised_9-25-18.docx   </vt:lpstr>
      <vt:lpstr>Assessment policy http://www.mnabe.org/sites/default/files/mnabe_assessment_policy_2018-19_revised_9-25-18.docx   </vt:lpstr>
      <vt:lpstr>Purchase CASAS GOALS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TABE 9&amp;10 to 11&amp;12</vt:lpstr>
      <vt:lpstr>PowerPoint Presentation</vt:lpstr>
      <vt:lpstr>PowerPoint Presentation</vt:lpstr>
      <vt:lpstr>TABE 11&amp;12 Word Count and Average Lexile</vt:lpstr>
      <vt:lpstr>PowerPoint Presentation</vt:lpstr>
      <vt:lpstr>Preparing for Testing – TABE 11&amp;12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Hand-Scoring TABE 11&amp;12</vt:lpstr>
      <vt:lpstr>PowerPoint Presentation</vt:lpstr>
      <vt:lpstr>TABE 11&amp;12 Scale Score and NRS Levels</vt:lpstr>
      <vt:lpstr>TABE 11 &amp; 12 Grade Ranges</vt:lpstr>
      <vt:lpstr>PowerPoint Presentation</vt:lpstr>
      <vt:lpstr>Assessment policy http://www.mnabe.org/sites/default/files/mnabe_assessment_policy_2018-19_revised_9-25-18.docx </vt:lpstr>
      <vt:lpstr>PowerPoint Presentation</vt:lpstr>
      <vt:lpstr>PowerPoint Presentation</vt:lpstr>
      <vt:lpstr>Training Options</vt:lpstr>
      <vt:lpstr>Transitioning to TABE 11&amp;12</vt:lpstr>
      <vt:lpstr>QUESTIONS about TABE 11&amp;12?</vt:lpstr>
      <vt:lpstr>TABE ONLINE PLATFORM – tabetest.com</vt:lpstr>
      <vt:lpstr>ONLINE TOOLS TRAINING</vt:lpstr>
      <vt:lpstr>TABE Online Platform</vt:lpstr>
      <vt:lpstr>Examinee Confirmation</vt:lpstr>
      <vt:lpstr>TABE Online Practice Portion </vt:lpstr>
      <vt:lpstr>Testing Interface</vt:lpstr>
      <vt:lpstr>Technology-Enhanced Items</vt:lpstr>
      <vt:lpstr>Technology-Enhanced Items</vt:lpstr>
      <vt:lpstr>Student Tools</vt:lpstr>
      <vt:lpstr>Student Tools (continued)</vt:lpstr>
      <vt:lpstr>Student Tools: Highlighter, Cross Off, and Sticky Note</vt:lpstr>
      <vt:lpstr>Magnifier</vt:lpstr>
      <vt:lpstr>Scientific Calculator</vt:lpstr>
      <vt:lpstr>Color Choices (Overlays)</vt:lpstr>
      <vt:lpstr>Contrasting Colors  (Font and Background Color Combinations)</vt:lpstr>
      <vt:lpstr>Reverse Contrast</vt:lpstr>
      <vt:lpstr>Masking</vt:lpstr>
      <vt:lpstr>Text-to-Speech Audio</vt:lpstr>
      <vt:lpstr>Context-Sensitive Help Screens</vt:lpstr>
      <vt:lpstr>Online Individual Profile Report</vt:lpstr>
      <vt:lpstr>Training Options – TABE online</vt:lpstr>
      <vt:lpstr>TABE Online on-demand training videos</vt:lpstr>
      <vt:lpstr>Table Discussion: Test Transition Planning with Local ABE Programs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Martha Olsen</dc:creator>
  <cp:lastModifiedBy>Martha Olsen</cp:lastModifiedBy>
  <cp:revision>163</cp:revision>
  <dcterms:created xsi:type="dcterms:W3CDTF">2018-05-05T19:40:54Z</dcterms:created>
  <dcterms:modified xsi:type="dcterms:W3CDTF">2019-01-12T20:13:14Z</dcterms:modified>
</cp:coreProperties>
</file>