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92" r:id="rId6"/>
  </p:sldMasterIdLst>
  <p:notesMasterIdLst>
    <p:notesMasterId r:id="rId49"/>
  </p:notesMasterIdLst>
  <p:handoutMasterIdLst>
    <p:handoutMasterId r:id="rId50"/>
  </p:handoutMasterIdLst>
  <p:sldIdLst>
    <p:sldId id="256" r:id="rId7"/>
    <p:sldId id="257" r:id="rId8"/>
    <p:sldId id="388" r:id="rId9"/>
    <p:sldId id="343" r:id="rId10"/>
    <p:sldId id="337" r:id="rId11"/>
    <p:sldId id="338" r:id="rId12"/>
    <p:sldId id="339" r:id="rId13"/>
    <p:sldId id="344" r:id="rId14"/>
    <p:sldId id="341" r:id="rId15"/>
    <p:sldId id="342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12" r:id="rId36"/>
    <p:sldId id="313" r:id="rId37"/>
    <p:sldId id="314" r:id="rId38"/>
    <p:sldId id="315" r:id="rId39"/>
    <p:sldId id="316" r:id="rId40"/>
    <p:sldId id="317" r:id="rId41"/>
    <p:sldId id="311" r:id="rId42"/>
    <p:sldId id="287" r:id="rId43"/>
    <p:sldId id="264" r:id="rId44"/>
    <p:sldId id="265" r:id="rId45"/>
    <p:sldId id="310" r:id="rId46"/>
    <p:sldId id="266" r:id="rId47"/>
    <p:sldId id="353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0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State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Sheet1!$C$22:$H$22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Sheet1!$C$23:$H$23</c:f>
              <c:numCache>
                <c:formatCode>"$"#,##0</c:formatCode>
                <c:ptCount val="6"/>
                <c:pt idx="0">
                  <c:v>44864723.560000002</c:v>
                </c:pt>
                <c:pt idx="1">
                  <c:v>45628787.049000002</c:v>
                </c:pt>
                <c:pt idx="2">
                  <c:v>46495881.164399996</c:v>
                </c:pt>
                <c:pt idx="3">
                  <c:v>47433027.911934197</c:v>
                </c:pt>
                <c:pt idx="4">
                  <c:v>48047113.367482997</c:v>
                </c:pt>
                <c:pt idx="5" formatCode="&quot;$&quot;#,##0.00_);[Red]\(&quot;$&quot;#,##0.00\)">
                  <c:v>48625120.248074003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1A-4988-B10D-522DBB38B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453272"/>
        <c:axId val="364451704"/>
      </c:lineChart>
      <c:catAx>
        <c:axId val="364453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4451704"/>
        <c:crosses val="autoZero"/>
        <c:auto val="1"/>
        <c:lblAlgn val="ctr"/>
        <c:lblOffset val="100"/>
        <c:noMultiLvlLbl val="0"/>
      </c:catAx>
      <c:valAx>
        <c:axId val="36445170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4453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Federal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Sheet1!$C$24:$H$24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Sheet1!$C$25:$H$25</c:f>
              <c:numCache>
                <c:formatCode>#,##0.00</c:formatCode>
                <c:ptCount val="6"/>
                <c:pt idx="0">
                  <c:v>4918864</c:v>
                </c:pt>
                <c:pt idx="1">
                  <c:v>5022396</c:v>
                </c:pt>
                <c:pt idx="2">
                  <c:v>5085523</c:v>
                </c:pt>
                <c:pt idx="3">
                  <c:v>4804353</c:v>
                </c:pt>
                <c:pt idx="4">
                  <c:v>4697800</c:v>
                </c:pt>
                <c:pt idx="5" formatCode="#,##0">
                  <c:v>4846810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F-4482-8D92-9BE66AC54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790200"/>
        <c:axId val="466790592"/>
      </c:lineChart>
      <c:catAx>
        <c:axId val="46679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790592"/>
        <c:crosses val="autoZero"/>
        <c:auto val="1"/>
        <c:lblAlgn val="ctr"/>
        <c:lblOffset val="100"/>
        <c:noMultiLvlLbl val="0"/>
      </c:catAx>
      <c:valAx>
        <c:axId val="4667905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66790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31911636045497"/>
          <c:y val="0.116202099737533"/>
          <c:w val="0.15656977252843399"/>
          <c:h val="6.60838020247468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Enrollees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Sheet1!$C$7:$G$7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74847</c:v>
                </c:pt>
                <c:pt idx="1">
                  <c:v>73323</c:v>
                </c:pt>
                <c:pt idx="2">
                  <c:v>74736</c:v>
                </c:pt>
                <c:pt idx="3">
                  <c:v>69623</c:v>
                </c:pt>
                <c:pt idx="4">
                  <c:v>65683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5B-4E49-8571-DA9E6231B1B2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Participant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Sheet1!$C$7:$G$7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45913</c:v>
                </c:pt>
                <c:pt idx="1">
                  <c:v>45195</c:v>
                </c:pt>
                <c:pt idx="2">
                  <c:v>45689</c:v>
                </c:pt>
                <c:pt idx="3">
                  <c:v>42376</c:v>
                </c:pt>
                <c:pt idx="4">
                  <c:v>41380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5B-4E49-8571-DA9E6231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791376"/>
        <c:axId val="466791768"/>
      </c:lineChart>
      <c:catAx>
        <c:axId val="46679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791768"/>
        <c:crosses val="autoZero"/>
        <c:auto val="1"/>
        <c:lblAlgn val="ctr"/>
        <c:lblOffset val="100"/>
        <c:noMultiLvlLbl val="0"/>
      </c:catAx>
      <c:valAx>
        <c:axId val="466791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679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81233595800497"/>
          <c:y val="0.28226479612583599"/>
          <c:w val="0.152298775153106"/>
          <c:h val="0.130306088499501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11198600175"/>
          <c:y val="3.6501096609499198E-2"/>
          <c:w val="0.59210225284339502"/>
          <c:h val="0.872399237766511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Enrollee Contact Hours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Sheet1!$C$3:$G$3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Sheet1!$C$4:$G$4</c:f>
              <c:numCache>
                <c:formatCode>#,##0</c:formatCode>
                <c:ptCount val="5"/>
                <c:pt idx="0">
                  <c:v>5826151</c:v>
                </c:pt>
                <c:pt idx="1">
                  <c:v>5955470</c:v>
                </c:pt>
                <c:pt idx="2">
                  <c:v>5931207</c:v>
                </c:pt>
                <c:pt idx="3" formatCode="General">
                  <c:v>5607747</c:v>
                </c:pt>
                <c:pt idx="4">
                  <c:v>5560100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88-4545-AE8E-E7176E82EE4D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Participant Hours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Sheet1!$C$3:$G$3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5509353.7000000002</c:v>
                </c:pt>
                <c:pt idx="1">
                  <c:v>5673254.3200000003</c:v>
                </c:pt>
                <c:pt idx="2" formatCode="#,##0">
                  <c:v>5663012.21</c:v>
                </c:pt>
                <c:pt idx="3">
                  <c:v>5508539.4850000003</c:v>
                </c:pt>
                <c:pt idx="4">
                  <c:v>5403336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88-4545-AE8E-E7176E82E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792552"/>
        <c:axId val="466792944"/>
      </c:lineChart>
      <c:catAx>
        <c:axId val="46679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792944"/>
        <c:crosses val="autoZero"/>
        <c:auto val="1"/>
        <c:lblAlgn val="ctr"/>
        <c:lblOffset val="100"/>
        <c:noMultiLvlLbl val="0"/>
      </c:catAx>
      <c:valAx>
        <c:axId val="466792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6792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73567366579206"/>
          <c:y val="0.755344802790062"/>
          <c:w val="0.27587543744531901"/>
          <c:h val="0.13216760404949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Per Enrollee</c:v>
                </c:pt>
              </c:strCache>
            </c:strRef>
          </c:tx>
          <c:cat>
            <c:strRef>
              <c:f>Sheet1!$C$18:$G$18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Sheet1!$C$19:$G$19</c:f>
              <c:numCache>
                <c:formatCode>General</c:formatCode>
                <c:ptCount val="5"/>
                <c:pt idx="0">
                  <c:v>77.840808582842328</c:v>
                </c:pt>
                <c:pt idx="1">
                  <c:v>81.222399519932353</c:v>
                </c:pt>
                <c:pt idx="2">
                  <c:v>79.362114643545297</c:v>
                </c:pt>
                <c:pt idx="3">
                  <c:v>79.699622969421014</c:v>
                </c:pt>
                <c:pt idx="4">
                  <c:v>84.821125709848815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82-4C45-8E7F-70CBBED3A1E9}"/>
            </c:ext>
          </c:extLst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Per Participant</c:v>
                </c:pt>
              </c:strCache>
            </c:strRef>
          </c:tx>
          <c:cat>
            <c:strRef>
              <c:f>Sheet1!$C$18:$G$18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Sheet1!$C$20:$G$20</c:f>
              <c:numCache>
                <c:formatCode>General</c:formatCode>
                <c:ptCount val="5"/>
                <c:pt idx="0">
                  <c:v>119.99550671922979</c:v>
                </c:pt>
                <c:pt idx="1">
                  <c:v>125.5283619869455</c:v>
                </c:pt>
                <c:pt idx="2">
                  <c:v>123.9469502506074</c:v>
                </c:pt>
                <c:pt idx="3">
                  <c:v>129.99196443741741</c:v>
                </c:pt>
                <c:pt idx="4">
                  <c:v>130.57844369260519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82-4C45-8E7F-70CBBED3A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885032"/>
        <c:axId val="467885424"/>
      </c:lineChart>
      <c:catAx>
        <c:axId val="46788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85424"/>
        <c:crosses val="autoZero"/>
        <c:auto val="1"/>
        <c:lblAlgn val="ctr"/>
        <c:lblOffset val="100"/>
        <c:noMultiLvlLbl val="0"/>
      </c:catAx>
      <c:valAx>
        <c:axId val="46788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7885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ABE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Sheet1!$C$29:$G$29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Sheet1!$C$30:$G$30</c:f>
              <c:numCache>
                <c:formatCode>0.0%</c:formatCode>
                <c:ptCount val="5"/>
                <c:pt idx="0">
                  <c:v>0.46410491297430201</c:v>
                </c:pt>
                <c:pt idx="1">
                  <c:v>0.48746197105190398</c:v>
                </c:pt>
                <c:pt idx="2">
                  <c:v>0.48992600517072299</c:v>
                </c:pt>
                <c:pt idx="3">
                  <c:v>0.48788271666500499</c:v>
                </c:pt>
                <c:pt idx="4">
                  <c:v>0.374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2-49BF-A4E4-70A45D6B8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886208"/>
        <c:axId val="467886600"/>
      </c:lineChart>
      <c:catAx>
        <c:axId val="46788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86600"/>
        <c:crosses val="autoZero"/>
        <c:auto val="1"/>
        <c:lblAlgn val="ctr"/>
        <c:lblOffset val="100"/>
        <c:noMultiLvlLbl val="0"/>
      </c:catAx>
      <c:valAx>
        <c:axId val="4678866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6788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ESL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Sheet1!$C$33:$G$33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Sheet1!$C$34:$G$34</c:f>
              <c:numCache>
                <c:formatCode>0.0%</c:formatCode>
                <c:ptCount val="5"/>
                <c:pt idx="0">
                  <c:v>0.48225748930099899</c:v>
                </c:pt>
                <c:pt idx="1">
                  <c:v>0.51544896281611097</c:v>
                </c:pt>
                <c:pt idx="2">
                  <c:v>0.51477988957834597</c:v>
                </c:pt>
                <c:pt idx="3">
                  <c:v>0.54141772151898704</c:v>
                </c:pt>
                <c:pt idx="4">
                  <c:v>0.42799999999999999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6F-4950-BC34-740095744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887384"/>
        <c:axId val="467887776"/>
      </c:lineChart>
      <c:catAx>
        <c:axId val="46788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87776"/>
        <c:crosses val="autoZero"/>
        <c:auto val="1"/>
        <c:lblAlgn val="ctr"/>
        <c:lblOffset val="100"/>
        <c:noMultiLvlLbl val="0"/>
      </c:catAx>
      <c:valAx>
        <c:axId val="4678877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67887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</c:pivotFmt>
      <c:pivotFmt>
        <c:idx val="1"/>
      </c:pivotFmt>
      <c:pivotFmt>
        <c:idx val="2"/>
      </c:pivotFmt>
    </c:pivotFmts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888560"/>
        <c:axId val="468248688"/>
      </c:lineChart>
      <c:catAx>
        <c:axId val="46788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468248688"/>
        <c:crosses val="autoZero"/>
        <c:auto val="1"/>
        <c:lblAlgn val="ctr"/>
        <c:lblOffset val="100"/>
        <c:noMultiLvlLbl val="0"/>
      </c:catAx>
      <c:valAx>
        <c:axId val="46824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788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extLst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06498033723E-2"/>
          <c:y val="0.29480075760212199"/>
          <c:w val="0.77763606619092196"/>
          <c:h val="0.57375918339911303"/>
        </c:manualLayout>
      </c:layout>
      <c:lineChart>
        <c:grouping val="standar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Number Passed</c:v>
                </c:pt>
              </c:strCache>
            </c:strRef>
          </c:tx>
          <c:cat>
            <c:strRef>
              <c:f>Sheet1!$C$38:$C$59</c:f>
              <c:strCache>
                <c:ptCount val="22"/>
                <c:pt idx="0">
                  <c:v>1972</c:v>
                </c:pt>
                <c:pt idx="1">
                  <c:v>1976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1986</c:v>
                </c:pt>
                <c:pt idx="6">
                  <c:v>1990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 projected</c:v>
                </c:pt>
              </c:strCache>
            </c:strRef>
          </c:cat>
          <c:val>
            <c:numRef>
              <c:f>Sheet1!$D$38:$D$59</c:f>
              <c:numCache>
                <c:formatCode>General</c:formatCode>
                <c:ptCount val="22"/>
                <c:pt idx="0">
                  <c:v>4922</c:v>
                </c:pt>
                <c:pt idx="1">
                  <c:v>5575</c:v>
                </c:pt>
                <c:pt idx="2">
                  <c:v>6435</c:v>
                </c:pt>
                <c:pt idx="3">
                  <c:v>7319</c:v>
                </c:pt>
                <c:pt idx="4">
                  <c:v>7042</c:v>
                </c:pt>
                <c:pt idx="5">
                  <c:v>5682</c:v>
                </c:pt>
                <c:pt idx="6">
                  <c:v>5512</c:v>
                </c:pt>
                <c:pt idx="7">
                  <c:v>6084</c:v>
                </c:pt>
                <c:pt idx="8">
                  <c:v>6270</c:v>
                </c:pt>
                <c:pt idx="9">
                  <c:v>7182</c:v>
                </c:pt>
                <c:pt idx="10">
                  <c:v>7044</c:v>
                </c:pt>
                <c:pt idx="11">
                  <c:v>6885</c:v>
                </c:pt>
                <c:pt idx="12">
                  <c:v>11268</c:v>
                </c:pt>
                <c:pt idx="13">
                  <c:v>4707</c:v>
                </c:pt>
                <c:pt idx="14">
                  <c:v>6312</c:v>
                </c:pt>
                <c:pt idx="15">
                  <c:v>5789</c:v>
                </c:pt>
                <c:pt idx="16">
                  <c:v>6292</c:v>
                </c:pt>
                <c:pt idx="17">
                  <c:v>6181</c:v>
                </c:pt>
                <c:pt idx="18">
                  <c:v>5562</c:v>
                </c:pt>
                <c:pt idx="19">
                  <c:v>8823</c:v>
                </c:pt>
                <c:pt idx="20">
                  <c:v>789</c:v>
                </c:pt>
                <c:pt idx="21">
                  <c:v>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D-4498-A5FE-CEAB22EB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249472"/>
        <c:axId val="468249864"/>
      </c:lineChart>
      <c:catAx>
        <c:axId val="46824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8249864"/>
        <c:crosses val="autoZero"/>
        <c:auto val="1"/>
        <c:lblAlgn val="ctr"/>
        <c:lblOffset val="100"/>
        <c:noMultiLvlLbl val="0"/>
      </c:catAx>
      <c:valAx>
        <c:axId val="468249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24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80522747156601"/>
          <c:y val="0.20477720114531101"/>
          <c:w val="0.20086143919510099"/>
          <c:h val="5.25666607015031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20354C-59B1-4CAD-AEF3-3D43141DCCD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01564-A23C-4624-A877-4AEC42B4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10D9E-4B3C-4CF5-9D82-79CD860E0B0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C7AFFD-F61D-45F5-A49F-3CB583AF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2446" tIns="46223" rIns="92446" bIns="46223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EFFD-A8CA-41BE-8174-178B0AD7E6D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2446" tIns="46223" rIns="92446" bIns="46223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EFFD-A8CA-41BE-8174-178B0AD7E6D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0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2446" tIns="46223" rIns="92446" bIns="46223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EFFD-A8CA-41BE-8174-178B0AD7E6D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Marty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introduce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lIns="92446" tIns="46223" rIns="92446" bIns="46223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EFFD-A8CA-41BE-8174-178B0AD7E6D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6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0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5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8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1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9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9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01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74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1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4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1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7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9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2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5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08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8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85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5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9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45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22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5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2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0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7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8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6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8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73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74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1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6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78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3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3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4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7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460F232-D907-40DA-B76D-462DE8B38F8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EDU-FileServer\HomeDirs\BHasskamp\My Documents\My Pictures\minnesota-to-wisconsin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4"/>
          <a:stretch/>
        </p:blipFill>
        <p:spPr bwMode="auto">
          <a:xfrm>
            <a:off x="-17347" y="0"/>
            <a:ext cx="9161346" cy="6921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3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8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925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7" y="-456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10/25/2017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084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atlasabe.org/" TargetMode="External"/><Relationship Id="rId4" Type="http://schemas.openxmlformats.org/officeDocument/2006/relationships/hyperlink" Target="mailto:Cherie.Eichinger@state.mn.us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7375"/>
            <a:ext cx="9144000" cy="147002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Welcome to the </a:t>
            </a:r>
            <a:br>
              <a:rPr lang="en-US" sz="4000" b="1" dirty="0" smtClean="0"/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ABE Support Services Conference!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96580"/>
            <a:ext cx="7117180" cy="86142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November </a:t>
            </a:r>
            <a:r>
              <a:rPr lang="en-US" dirty="0" smtClean="0">
                <a:solidFill>
                  <a:schemeClr val="accent1"/>
                </a:solidFill>
              </a:rPr>
              <a:t>30 –December 1, 2017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Minnesota Department of Education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7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Ongoing Working</a:t>
            </a:r>
            <a:r>
              <a:rPr lang="en-US" b="1" baseline="0" dirty="0" smtClean="0"/>
              <a:t>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Support Professional Resource Advisory Committee (SPARC)</a:t>
            </a:r>
          </a:p>
          <a:p>
            <a:pPr lvl="0"/>
            <a:r>
              <a:rPr lang="en-US" dirty="0" smtClean="0"/>
              <a:t>Distance Education Virtual Task Force</a:t>
            </a:r>
          </a:p>
          <a:p>
            <a:pPr lvl="0"/>
            <a:r>
              <a:rPr lang="en-US" dirty="0" smtClean="0"/>
              <a:t>Disabilities Outreach Committee</a:t>
            </a:r>
          </a:p>
          <a:p>
            <a:pPr lvl="0"/>
            <a:r>
              <a:rPr lang="en-US" dirty="0" smtClean="0"/>
              <a:t>PD Advisory Committee</a:t>
            </a:r>
          </a:p>
          <a:p>
            <a:r>
              <a:rPr lang="en-US" dirty="0"/>
              <a:t>Regional Transitions </a:t>
            </a:r>
            <a:r>
              <a:rPr lang="en-US" dirty="0" smtClean="0"/>
              <a:t>Coordinators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Numbers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</a:t>
            </a:r>
          </a:p>
          <a:p>
            <a:r>
              <a:rPr lang="en-US" sz="3600" kern="1200" dirty="0" smtClean="0">
                <a:solidFill>
                  <a:schemeClr val="tx1"/>
                </a:solidFill>
                <a:effectLst/>
              </a:rPr>
              <a:t>State and Federal Funding</a:t>
            </a:r>
            <a:endParaRPr lang="en-US" sz="3600" dirty="0" smtClean="0">
              <a:effectLst/>
            </a:endParaRPr>
          </a:p>
          <a:p>
            <a:r>
              <a:rPr lang="en-US" sz="3600" dirty="0" smtClean="0"/>
              <a:t>Enrollees and Participants</a:t>
            </a:r>
          </a:p>
          <a:p>
            <a:r>
              <a:rPr lang="en-US" sz="3600" dirty="0" smtClean="0"/>
              <a:t>Contact Hours</a:t>
            </a:r>
          </a:p>
          <a:p>
            <a:r>
              <a:rPr lang="en-US" sz="3600" dirty="0" smtClean="0"/>
              <a:t>Average Contact Hours</a:t>
            </a:r>
          </a:p>
          <a:p>
            <a:r>
              <a:rPr lang="en-US" sz="3600" dirty="0" smtClean="0"/>
              <a:t>Level Change</a:t>
            </a:r>
          </a:p>
          <a:p>
            <a:r>
              <a:rPr lang="en-US" sz="3600" dirty="0" smtClean="0"/>
              <a:t>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BHasskamp\AppData\Local\Microsoft\Windows\Temporary Internet Files\Content.IE5\13BI5TOE\numbers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35" y1="60400" x2="82941" y2="82800"/>
                        <a14:foregroundMark x1="95294" y1="61200" x2="94412" y2="84800"/>
                        <a14:foregroundMark x1="97941" y1="65200" x2="96471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783">
            <a:off x="4826000" y="3375705"/>
            <a:ext cx="4318000" cy="317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Hasskamp\AppData\Local\Microsoft\Windows\Temporary Internet Files\Content.IE5\13BI5TOE\numbers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35" y1="60400" x2="82941" y2="82800"/>
                        <a14:foregroundMark x1="95294" y1="61200" x2="94412" y2="84800"/>
                        <a14:foregroundMark x1="97941" y1="65200" x2="96471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218">
            <a:off x="5373970" y="1649664"/>
            <a:ext cx="4318000" cy="317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88308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1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803353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3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Enrollees and Participants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920385"/>
              </p:ext>
            </p:extLst>
          </p:nvPr>
        </p:nvGraphicFramePr>
        <p:xfrm>
          <a:off x="0" y="1143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9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297933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8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/>
          <a:lstStyle/>
          <a:p>
            <a:r>
              <a:rPr lang="en-US" b="1" dirty="0" smtClean="0"/>
              <a:t>Average</a:t>
            </a:r>
            <a:r>
              <a:rPr lang="en-US" b="1" baseline="0" dirty="0" smtClean="0"/>
              <a:t> Hours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50810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4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 Level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50173"/>
              </p:ext>
            </p:extLst>
          </p:nvPr>
        </p:nvGraphicFramePr>
        <p:xfrm>
          <a:off x="0" y="10668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5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Level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757309"/>
              </p:ext>
            </p:extLst>
          </p:nvPr>
        </p:nvGraphicFramePr>
        <p:xfrm>
          <a:off x="0" y="10668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0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 thru Summer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159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23934"/>
              </p:ext>
            </p:extLst>
          </p:nvPr>
        </p:nvGraphicFramePr>
        <p:xfrm>
          <a:off x="0" y="1524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056167" y="3733800"/>
            <a:ext cx="6781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7967" y="388442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Long term  Trend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 r="8330" b="6164"/>
          <a:stretch/>
        </p:blipFill>
        <p:spPr>
          <a:xfrm>
            <a:off x="-152400" y="0"/>
            <a:ext cx="9448800" cy="701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9" y="533400"/>
            <a:ext cx="4384589" cy="924475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"/>
            <a:ext cx="9448800" cy="1524000"/>
          </a:xfrm>
          <a:solidFill>
            <a:srgbClr val="FFFF00">
              <a:alpha val="53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Dave Haugen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SPARC Committee and Conference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Numbers Lessons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Folks are working, which is good, but may be missing out on the current window of opportunity to skill up and move up.</a:t>
            </a:r>
          </a:p>
          <a:p>
            <a:r>
              <a:rPr lang="en-US" dirty="0" smtClean="0"/>
              <a:t>ABE programs can support folks in skilling up by expanding both:</a:t>
            </a:r>
          </a:p>
          <a:p>
            <a:pPr lvl="1"/>
            <a:r>
              <a:rPr lang="en-US" dirty="0" smtClean="0"/>
              <a:t>partnerships with post-secondary education and training providers, i.e. career pathway models, and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supporting </a:t>
            </a:r>
            <a:r>
              <a:rPr lang="en-US" dirty="0"/>
              <a:t>for incumbent </a:t>
            </a:r>
            <a:r>
              <a:rPr lang="en-US" dirty="0" smtClean="0"/>
              <a:t>workers, i.e. workplace programming.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5" y="609600"/>
            <a:ext cx="916079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95" y="0"/>
            <a:ext cx="9152395" cy="76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Law/Statute Updates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352800"/>
            <a:ext cx="6172200" cy="2819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Adult Diploma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Pell Grants and Ability to Benefit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WIOA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Adult Career Pathways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College and Career Ready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Standard Adult High School Diploma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629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19 and 20 year olds now eligible</a:t>
            </a:r>
          </a:p>
          <a:p>
            <a:r>
              <a:rPr lang="en-US" dirty="0" smtClean="0"/>
              <a:t>Still in pilot phase</a:t>
            </a:r>
          </a:p>
          <a:p>
            <a:pPr lvl="1"/>
            <a:r>
              <a:rPr lang="en-US" dirty="0" smtClean="0"/>
              <a:t>Second pilot cohort to be announced early December</a:t>
            </a:r>
          </a:p>
          <a:p>
            <a:r>
              <a:rPr lang="en-US" dirty="0" smtClean="0"/>
              <a:t>Awarding diplomas</a:t>
            </a:r>
          </a:p>
          <a:p>
            <a:pPr lvl="1"/>
            <a:r>
              <a:rPr lang="en-US" dirty="0" smtClean="0"/>
              <a:t>Accepted by employers, </a:t>
            </a:r>
            <a:r>
              <a:rPr lang="en-US" dirty="0" err="1" smtClean="0"/>
              <a:t>MnSCU</a:t>
            </a:r>
            <a:r>
              <a:rPr lang="en-US" dirty="0" smtClean="0"/>
              <a:t> &amp; military</a:t>
            </a:r>
          </a:p>
          <a:p>
            <a:r>
              <a:rPr lang="en-US" dirty="0" smtClean="0"/>
              <a:t>More info available at adult diploma pilot panel session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" b="93580" l="292" r="98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Ability to Benefit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Benefit restored for students in pathways that include integrated education and training (IET) support provided by ABE</a:t>
            </a:r>
          </a:p>
          <a:p>
            <a:r>
              <a:rPr lang="en-US" dirty="0" smtClean="0"/>
              <a:t>That means:</a:t>
            </a:r>
          </a:p>
          <a:p>
            <a:pPr lvl="1"/>
            <a:r>
              <a:rPr lang="en-US" dirty="0" smtClean="0"/>
              <a:t>Students w/out a high school diploma or GED,</a:t>
            </a:r>
          </a:p>
          <a:p>
            <a:pPr lvl="1"/>
            <a:r>
              <a:rPr lang="en-US" dirty="0" smtClean="0"/>
              <a:t>Who score above Ability to Benefit </a:t>
            </a:r>
            <a:r>
              <a:rPr lang="en-US" dirty="0" err="1" smtClean="0"/>
              <a:t>Accuplacer</a:t>
            </a:r>
            <a:r>
              <a:rPr lang="en-US" dirty="0" smtClean="0"/>
              <a:t> cut score, and</a:t>
            </a:r>
          </a:p>
          <a:p>
            <a:pPr lvl="1"/>
            <a:r>
              <a:rPr lang="en-US" dirty="0" smtClean="0"/>
              <a:t>Enrolled in qualifying programs that include IET provided by ABE are Pell eligible</a:t>
            </a:r>
          </a:p>
          <a:p>
            <a:r>
              <a:rPr lang="en-US" dirty="0" smtClean="0"/>
              <a:t>For more info, contact Julie Dincau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5"/>
          <a:stretch/>
        </p:blipFill>
        <p:spPr>
          <a:xfrm>
            <a:off x="3154907" y="39806"/>
            <a:ext cx="5989093" cy="66726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5181600" cy="6712424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24000">
                <a:schemeClr val="bg1"/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82"/>
            <a:ext cx="577470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Workforce Innovation and Opportunity Act (WIOA)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543800" cy="5410200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2015-16 Transition Year</a:t>
            </a:r>
          </a:p>
          <a:p>
            <a:r>
              <a:rPr lang="en-US" dirty="0" smtClean="0"/>
              <a:t>WIA Reporting Requirements</a:t>
            </a:r>
          </a:p>
          <a:p>
            <a:r>
              <a:rPr lang="en-US" dirty="0" smtClean="0"/>
              <a:t>WIOA Implementation Requirements</a:t>
            </a:r>
          </a:p>
          <a:p>
            <a:pPr lvl="1"/>
            <a:r>
              <a:rPr lang="en-US" dirty="0" smtClean="0"/>
              <a:t>IEL/Civics (English, Civics, Work Prep, Work Training)</a:t>
            </a:r>
          </a:p>
          <a:p>
            <a:pPr lvl="1"/>
            <a:r>
              <a:rPr lang="en-US" dirty="0" smtClean="0"/>
              <a:t>Begin implementation of College and Career Ready Standards </a:t>
            </a:r>
          </a:p>
          <a:p>
            <a:pPr lvl="1"/>
            <a:r>
              <a:rPr lang="en-US" dirty="0" smtClean="0"/>
              <a:t>Develop state and local plans</a:t>
            </a:r>
          </a:p>
          <a:p>
            <a:pPr marL="0" indent="0">
              <a:buNone/>
            </a:pPr>
            <a:r>
              <a:rPr lang="en-US" b="1" dirty="0" smtClean="0"/>
              <a:t>2016-17 and beyond</a:t>
            </a:r>
          </a:p>
          <a:p>
            <a:r>
              <a:rPr lang="en-US" dirty="0" smtClean="0"/>
              <a:t>WIOA Reporting Requirements</a:t>
            </a:r>
          </a:p>
          <a:p>
            <a:r>
              <a:rPr lang="en-US" dirty="0" smtClean="0"/>
              <a:t>Changes to grant application process for 2017-18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Change </a:t>
            </a:r>
            <a:endParaRPr lang="en-US" sz="115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Sources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Expectations</a:t>
            </a:r>
          </a:p>
          <a:p>
            <a:r>
              <a:rPr lang="en-US" dirty="0" smtClean="0"/>
              <a:t>Secondary Credential to Post-secondary and industry recognized credentials</a:t>
            </a:r>
          </a:p>
          <a:p>
            <a:pPr marL="0" indent="0">
              <a:buNone/>
            </a:pPr>
            <a:r>
              <a:rPr lang="en-US" dirty="0" smtClean="0"/>
              <a:t>Technology</a:t>
            </a:r>
          </a:p>
          <a:p>
            <a:r>
              <a:rPr lang="en-US" dirty="0" smtClean="0"/>
              <a:t>Labs to online, distance </a:t>
            </a:r>
            <a:r>
              <a:rPr lang="en-US" dirty="0" err="1" smtClean="0"/>
              <a:t>ed</a:t>
            </a:r>
            <a:r>
              <a:rPr lang="en-US" dirty="0" smtClean="0"/>
              <a:t>, mobile</a:t>
            </a:r>
          </a:p>
          <a:p>
            <a:pPr marL="0" indent="0">
              <a:buNone/>
            </a:pPr>
            <a:r>
              <a:rPr lang="en-US" dirty="0" smtClean="0"/>
              <a:t>Professional practice</a:t>
            </a:r>
          </a:p>
          <a:p>
            <a:r>
              <a:rPr lang="en-US" dirty="0" smtClean="0"/>
              <a:t>National Academy of Sciences Reading Panel 1998</a:t>
            </a:r>
          </a:p>
          <a:p>
            <a:pPr marL="0" indent="0">
              <a:buNone/>
            </a:pPr>
            <a:r>
              <a:rPr lang="en-US" dirty="0" smtClean="0"/>
              <a:t>Performance-based</a:t>
            </a:r>
          </a:p>
          <a:p>
            <a:r>
              <a:rPr lang="en-US" dirty="0" smtClean="0"/>
              <a:t>Standardized testing, outcomes measures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MN ABE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Collegial, collaborative culture</a:t>
            </a:r>
          </a:p>
          <a:p>
            <a:r>
              <a:rPr lang="en-US" dirty="0" smtClean="0"/>
              <a:t>Economies of Scale</a:t>
            </a:r>
          </a:p>
          <a:p>
            <a:pPr lvl="1"/>
            <a:r>
              <a:rPr lang="en-US" dirty="0" smtClean="0"/>
              <a:t>Consortium Model</a:t>
            </a:r>
          </a:p>
          <a:p>
            <a:pPr lvl="1"/>
            <a:r>
              <a:rPr lang="en-US" dirty="0" smtClean="0"/>
              <a:t>Regional Transitions</a:t>
            </a:r>
          </a:p>
          <a:p>
            <a:pPr lvl="1"/>
            <a:r>
              <a:rPr lang="en-US" dirty="0" smtClean="0"/>
              <a:t>Supplemental Services System</a:t>
            </a:r>
          </a:p>
          <a:p>
            <a:pPr lvl="2"/>
            <a:r>
              <a:rPr lang="en-US" dirty="0" smtClean="0"/>
              <a:t>Which grew out of early MLC and Literacy Training Network activities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952" y="3095352"/>
            <a:ext cx="2933700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Standards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994" y="3852251"/>
            <a:ext cx="3243617" cy="646331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STAR, MNI, Writing, Universal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2069" y="4875581"/>
            <a:ext cx="3672385" cy="369332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Tech, Online, Distance, Assessment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5645" y="3113587"/>
            <a:ext cx="96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ATLAS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4676" y="3899656"/>
            <a:ext cx="119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MLC Tech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3799" y="5175596"/>
            <a:ext cx="118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MLC Volunteer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4676" y="4714522"/>
            <a:ext cx="11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SW ABE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3799" y="3507559"/>
            <a:ext cx="8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PANDA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6599" y="582700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3800" y="2726020"/>
            <a:ext cx="8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MWCA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3735" y="1812416"/>
            <a:ext cx="2261265" cy="92333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Diploma/GED, Career Pathway, College Transition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971" y="5590276"/>
            <a:ext cx="3951097" cy="64633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SPARC, LEA, Program Improvement, MABE/MARCS, Volunteer Coordination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450" y="30691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What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450" y="40289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How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3449" y="1992358"/>
            <a:ext cx="10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Goal (Context)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450" y="4875581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Tools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6656" y="9244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599" y="785937"/>
            <a:ext cx="1828801" cy="646331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Citizen, Parent, Worker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561" y="5602069"/>
            <a:ext cx="11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Program Structure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52600" y="1109103"/>
            <a:ext cx="15767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00927" y="2274081"/>
            <a:ext cx="7860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2600" y="3253768"/>
            <a:ext cx="10966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50525" y="4213641"/>
            <a:ext cx="10315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50525" y="5060247"/>
            <a:ext cx="8264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85950" y="5948820"/>
            <a:ext cx="4149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1"/>
          </p:cNvCxnSpPr>
          <p:nvPr/>
        </p:nvCxnSpPr>
        <p:spPr>
          <a:xfrm flipH="1" flipV="1">
            <a:off x="5715000" y="2546356"/>
            <a:ext cx="1598800" cy="364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6" idx="3"/>
          </p:cNvCxnSpPr>
          <p:nvPr/>
        </p:nvCxnSpPr>
        <p:spPr>
          <a:xfrm flipH="1">
            <a:off x="6020652" y="3280018"/>
            <a:ext cx="13341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175611" y="3647921"/>
            <a:ext cx="1169066" cy="6612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1"/>
          </p:cNvCxnSpPr>
          <p:nvPr/>
        </p:nvCxnSpPr>
        <p:spPr>
          <a:xfrm flipH="1">
            <a:off x="6492068" y="5498762"/>
            <a:ext cx="821731" cy="3025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1"/>
            <a:endCxn id="17" idx="3"/>
          </p:cNvCxnSpPr>
          <p:nvPr/>
        </p:nvCxnSpPr>
        <p:spPr>
          <a:xfrm flipH="1" flipV="1">
            <a:off x="6492068" y="5913442"/>
            <a:ext cx="824531" cy="98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54454" y="4084322"/>
            <a:ext cx="990223" cy="791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35215" y="4309143"/>
            <a:ext cx="8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 Paul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354454" y="4899188"/>
            <a:ext cx="990224" cy="276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H="1">
            <a:off x="6354454" y="4499466"/>
            <a:ext cx="973306" cy="5607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175611" y="3294550"/>
            <a:ext cx="1165796" cy="6839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175611" y="4488483"/>
            <a:ext cx="1138190" cy="997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54755" y="2361690"/>
            <a:ext cx="79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Mpls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>
            <a:endCxn id="16" idx="3"/>
          </p:cNvCxnSpPr>
          <p:nvPr/>
        </p:nvCxnSpPr>
        <p:spPr>
          <a:xfrm flipH="1" flipV="1">
            <a:off x="5715000" y="2274081"/>
            <a:ext cx="1626408" cy="3183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1106" y="1992358"/>
            <a:ext cx="15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solidFill>
                  <a:prstClr val="black"/>
                </a:solidFill>
              </a:rPr>
              <a:t>Supp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</a:rPr>
              <a:t>Serv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</a:rPr>
              <a:t>Prov</a:t>
            </a:r>
            <a:endParaRPr lang="en-US" u="sng" dirty="0">
              <a:solidFill>
                <a:prstClr val="black"/>
              </a:solidFill>
            </a:endParaRPr>
          </a:p>
        </p:txBody>
      </p:sp>
      <p:cxnSp>
        <p:nvCxnSpPr>
          <p:cNvPr id="45" name="Straight Arrow Connector 44"/>
          <p:cNvCxnSpPr>
            <a:stCxn id="12" idx="1"/>
          </p:cNvCxnSpPr>
          <p:nvPr/>
        </p:nvCxnSpPr>
        <p:spPr>
          <a:xfrm flipH="1">
            <a:off x="6492068" y="4899188"/>
            <a:ext cx="852608" cy="750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1"/>
          </p:cNvCxnSpPr>
          <p:nvPr/>
        </p:nvCxnSpPr>
        <p:spPr>
          <a:xfrm flipH="1">
            <a:off x="6354454" y="4084322"/>
            <a:ext cx="990222" cy="15059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0" y="-7883"/>
            <a:ext cx="9161697" cy="609600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D2232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D2232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Program Standards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4" grpId="0"/>
      <p:bldP spid="37" grpId="0"/>
      <p:bldP spid="42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WIOA and ABE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Partner in providing:</a:t>
            </a:r>
          </a:p>
          <a:p>
            <a:pPr marL="742950" lvl="2" indent="-342900"/>
            <a:r>
              <a:rPr lang="en-US" dirty="0" smtClean="0"/>
              <a:t>Local/regional workforce development systems that include </a:t>
            </a:r>
            <a:r>
              <a:rPr lang="en-US" dirty="0"/>
              <a:t>an array of </a:t>
            </a:r>
            <a:r>
              <a:rPr lang="en-US" b="1" u="sng" dirty="0"/>
              <a:t>career </a:t>
            </a:r>
            <a:r>
              <a:rPr lang="en-US" b="1" u="sng" dirty="0" smtClean="0"/>
              <a:t>pathways</a:t>
            </a:r>
            <a:r>
              <a:rPr lang="en-US" dirty="0" smtClean="0"/>
              <a:t> that: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re responsive to both worker and employer needs;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re labor market information (LMI) driven;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lign as many resources as possible, in a collaborative/coordinated/non-duplicative way, in support of folks traversing the career pathways.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instruction and education </a:t>
            </a:r>
            <a:r>
              <a:rPr lang="en-US" sz="2800" dirty="0" smtClean="0"/>
              <a:t>services</a:t>
            </a:r>
          </a:p>
          <a:p>
            <a:pPr lvl="1"/>
            <a:r>
              <a:rPr lang="en-US" sz="2400" dirty="0" smtClean="0"/>
              <a:t>below </a:t>
            </a:r>
            <a:r>
              <a:rPr lang="en-US" sz="2400" dirty="0"/>
              <a:t>the postsecondary level </a:t>
            </a:r>
            <a:endParaRPr lang="en-US" sz="2400" dirty="0" smtClean="0"/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increase </a:t>
            </a:r>
            <a:r>
              <a:rPr lang="en-US" sz="2400" dirty="0" smtClean="0"/>
              <a:t>individual’s attainment of the knowledge and skills articulated in </a:t>
            </a:r>
            <a:r>
              <a:rPr lang="en-US" sz="2400" b="1" u="sng" dirty="0" smtClean="0"/>
              <a:t>state content standards</a:t>
            </a:r>
            <a:r>
              <a:rPr lang="en-US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515"/>
          <a:stretch/>
        </p:blipFill>
        <p:spPr>
          <a:xfrm>
            <a:off x="-13648" y="1371600"/>
            <a:ext cx="9157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Your Statewide Supplemental Service Provider for Assessment Training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58" y="5410200"/>
            <a:ext cx="6858000" cy="1447800"/>
          </a:xfrm>
          <a:solidFill>
            <a:srgbClr val="FFFF00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 more/schedule a training: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www.mnabeassessment.com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352800"/>
            <a:ext cx="9144000" cy="1785938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 smtClean="0"/>
              <a:t>Marty Olsen</a:t>
            </a:r>
          </a:p>
          <a:p>
            <a:pPr marL="0" indent="0">
              <a:buFont typeface="Wingdings 2" charset="2"/>
              <a:buNone/>
            </a:pPr>
            <a:r>
              <a:rPr lang="en-US" dirty="0" smtClean="0"/>
              <a:t>SW ABE and State Assessment Trainer</a:t>
            </a:r>
          </a:p>
          <a:p>
            <a:pPr marL="0" indent="0">
              <a:buFont typeface="Wingdings 2" charset="2"/>
              <a:buNone/>
            </a:pPr>
            <a:r>
              <a:rPr lang="en-US" u="sng" dirty="0" smtClean="0"/>
              <a:t>martha.olsen@gmail.com</a:t>
            </a:r>
          </a:p>
        </p:txBody>
      </p:sp>
    </p:spTree>
    <p:extLst>
      <p:ext uri="{BB962C8B-B14F-4D97-AF65-F5344CB8AC3E}">
        <p14:creationId xmlns:p14="http://schemas.microsoft.com/office/powerpoint/2010/main" val="24293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Content Standards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20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 smtClean="0">
                <a:latin typeface="+mj-lt"/>
              </a:rPr>
              <a:t>WIOA requires that:</a:t>
            </a:r>
          </a:p>
          <a:p>
            <a:pPr lvl="1" fontAlgn="base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tate ABE systems implement content standards that align to state K-12 academic standards (WIOA, Title I A Section 102(2)D(ii)). </a:t>
            </a:r>
          </a:p>
          <a:p>
            <a:pPr lvl="1" fontAlgn="base"/>
            <a:r>
              <a:rPr lang="en-US" dirty="0" smtClean="0">
                <a:latin typeface="+mj-lt"/>
              </a:rPr>
              <a:t>U.S. Department of Education revise the NRS level descriptors to align to the CCRS.  </a:t>
            </a:r>
          </a:p>
          <a:p>
            <a:pPr lvl="1" fontAlgn="base"/>
            <a:r>
              <a:rPr lang="en-US" dirty="0" smtClean="0">
                <a:latin typeface="+mj-lt"/>
              </a:rPr>
              <a:t>the U.S. Department of Education have pre- and post-tests aligned to the CCRS in Language Arts and Math (scheduled for PY 2017-18</a:t>
            </a:r>
          </a:p>
          <a:p>
            <a:pPr lvl="0" fontAlgn="base"/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1066800"/>
          </a:xfrm>
        </p:spPr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5933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ontent standards: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Describe what students should know and be able to do upon successful completion of an instructional program.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Provide the foundation for designing curricula, instruction, and assessment.</a:t>
            </a:r>
          </a:p>
          <a:p>
            <a:r>
              <a:rPr lang="en-US" dirty="0" smtClean="0"/>
              <a:t>Content do not: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ictate </a:t>
            </a:r>
            <a:r>
              <a:rPr lang="en-US" dirty="0"/>
              <a:t>the types of lesson plans, activities, or teaching methods to be used in the classroom.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mage01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latin typeface="+mj-lt"/>
              </a:rPr>
              <a:t>Provide </a:t>
            </a:r>
            <a:r>
              <a:rPr lang="en-US" i="1" dirty="0" smtClean="0">
                <a:latin typeface="+mj-lt"/>
              </a:rPr>
              <a:t>teachers and administrators</a:t>
            </a:r>
            <a:r>
              <a:rPr lang="en-US" dirty="0" smtClean="0">
                <a:latin typeface="+mj-lt"/>
              </a:rPr>
              <a:t> with: </a:t>
            </a:r>
          </a:p>
          <a:p>
            <a:pPr lvl="1"/>
            <a:r>
              <a:rPr lang="en-US" dirty="0" smtClean="0">
                <a:latin typeface="+mj-lt"/>
              </a:rPr>
              <a:t>a shared vision for adult education</a:t>
            </a:r>
          </a:p>
          <a:p>
            <a:pPr lvl="1"/>
            <a:r>
              <a:rPr lang="en-US" dirty="0" smtClean="0">
                <a:latin typeface="+mj-lt"/>
              </a:rPr>
              <a:t>a common language for discussing outcomes, and </a:t>
            </a:r>
          </a:p>
          <a:p>
            <a:pPr lvl="1"/>
            <a:r>
              <a:rPr lang="en-US" dirty="0" smtClean="0">
                <a:latin typeface="+mj-lt"/>
              </a:rPr>
              <a:t>guidelines for structuring curriculum, instruction, and assessment. Content standards.</a:t>
            </a:r>
          </a:p>
          <a:p>
            <a:r>
              <a:rPr lang="en-US" dirty="0" smtClean="0">
                <a:latin typeface="+mj-lt"/>
              </a:rPr>
              <a:t>Provide </a:t>
            </a:r>
            <a:r>
              <a:rPr lang="en-US" i="1" dirty="0" smtClean="0">
                <a:latin typeface="+mj-lt"/>
              </a:rPr>
              <a:t>students:</a:t>
            </a:r>
            <a:r>
              <a:rPr lang="en-US" dirty="0" smtClean="0">
                <a:latin typeface="+mj-lt"/>
              </a:rPr>
              <a:t> </a:t>
            </a:r>
          </a:p>
          <a:p>
            <a:pPr lvl="1"/>
            <a:r>
              <a:rPr lang="en-US" dirty="0"/>
              <a:t>guideposts </a:t>
            </a:r>
            <a:r>
              <a:rPr lang="en-US" dirty="0" smtClean="0">
                <a:latin typeface="+mj-lt"/>
              </a:rPr>
              <a:t>to follow as they make progress, giving them more responsibility for their learning and helping them design their own goals, and</a:t>
            </a:r>
          </a:p>
          <a:p>
            <a:pPr lvl="1"/>
            <a:r>
              <a:rPr lang="en-US" sz="2900" dirty="0"/>
              <a:t>assure that high-mobility students and students who “stop out” have access to a logical, predictable set of skills all teachers/programs are working toward</a:t>
            </a:r>
            <a:endParaRPr lang="en-US" sz="2900" dirty="0" smtClean="0">
              <a:latin typeface="+mj-lt"/>
            </a:endParaRPr>
          </a:p>
          <a:p>
            <a:pPr lvl="0"/>
            <a:endParaRPr lang="en-US" sz="2900" dirty="0" smtClean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Provide </a:t>
            </a:r>
            <a:r>
              <a:rPr lang="en-US" i="1" dirty="0" smtClean="0">
                <a:latin typeface="+mj-lt"/>
              </a:rPr>
              <a:t>stakeholders </a:t>
            </a:r>
            <a:r>
              <a:rPr lang="en-US" dirty="0"/>
              <a:t>(i.e., postsecondary institutions, vocational programs, employers) </a:t>
            </a:r>
            <a:endParaRPr lang="en-US" i="1" dirty="0" smtClean="0">
              <a:latin typeface="+mj-lt"/>
            </a:endParaRPr>
          </a:p>
          <a:p>
            <a:pPr lvl="1"/>
            <a:r>
              <a:rPr lang="en-US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 description what adult education students know and are able to do which helps inform collaboration and coordination of services and employment decisions.  </a:t>
            </a:r>
          </a:p>
        </p:txBody>
      </p:sp>
    </p:spTree>
    <p:extLst>
      <p:ext uri="{BB962C8B-B14F-4D97-AF65-F5344CB8AC3E}">
        <p14:creationId xmlns:p14="http://schemas.microsoft.com/office/powerpoint/2010/main" val="35071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952" y="2814138"/>
            <a:ext cx="2933700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Standards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994" y="3571037"/>
            <a:ext cx="3243617" cy="646331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STAR, MNI, Writing, Universal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2069" y="4594367"/>
            <a:ext cx="3672385" cy="369332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Tech, Online, Distance, Assessment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3735" y="1531202"/>
            <a:ext cx="2261265" cy="923330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Diploma/GED, Career Pathway, College Transition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971" y="5309062"/>
            <a:ext cx="3951097" cy="64633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SPARC, LEA, Program Improvement, MABE/MARCS, Volunteer Coordination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450" y="27878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What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450" y="37477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How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3449" y="1711144"/>
            <a:ext cx="10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Goal (Context)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450" y="459436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Tools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6656" y="6432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599" y="504723"/>
            <a:ext cx="1828801" cy="646331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Citizen, Parent, Worker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561" y="5320855"/>
            <a:ext cx="11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Program Structure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52600" y="827889"/>
            <a:ext cx="15767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00927" y="1992867"/>
            <a:ext cx="7860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2600" y="2972554"/>
            <a:ext cx="10966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50525" y="3932427"/>
            <a:ext cx="10315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50525" y="4779033"/>
            <a:ext cx="8264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85950" y="5667606"/>
            <a:ext cx="4149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19" y="1981200"/>
            <a:ext cx="9148119" cy="25146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183979" cy="6172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5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1143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4 Key Domains for </a:t>
            </a:r>
            <a:br>
              <a:rPr lang="en-US" dirty="0" smtClean="0"/>
            </a:br>
            <a:r>
              <a:rPr lang="en-US" dirty="0" smtClean="0"/>
              <a:t>ABE Support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7" y="1632018"/>
            <a:ext cx="7125112" cy="5073582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ABE Program and Policy Knowledge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Technology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Customer Service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Effective Work Culture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4876800" y="2219998"/>
            <a:ext cx="4038600" cy="402840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1"/>
            <a:ext cx="9143998" cy="116256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ABE Support </a:t>
            </a:r>
            <a:br>
              <a:rPr lang="en-US" dirty="0" smtClean="0"/>
            </a:br>
            <a:r>
              <a:rPr lang="en-US" dirty="0" smtClean="0"/>
              <a:t>Professional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689453" cy="1447800"/>
          </a:xfrm>
        </p:spPr>
        <p:txBody>
          <a:bodyPr>
            <a:noAutofit/>
          </a:bodyPr>
          <a:lstStyle/>
          <a:p>
            <a:r>
              <a:rPr lang="en-US" sz="2400" dirty="0"/>
              <a:t>https://</a:t>
            </a:r>
            <a:r>
              <a:rPr lang="en-US" sz="2400" dirty="0" smtClean="0"/>
              <a:t>www.mnabeassessment.com/support-professionals-certificate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7310570" y="1"/>
            <a:ext cx="1833429" cy="18288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455" t="31630" r="35060" b="38321"/>
          <a:stretch/>
        </p:blipFill>
        <p:spPr>
          <a:xfrm>
            <a:off x="31375" y="1828801"/>
            <a:ext cx="9112624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5207"/>
            <a:ext cx="9144000" cy="171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-1" r="147" b="3453"/>
          <a:stretch/>
        </p:blipFill>
        <p:spPr>
          <a:xfrm>
            <a:off x="0" y="1"/>
            <a:ext cx="9144000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145207"/>
            <a:ext cx="9144001" cy="79839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SPARC Plug:  Light that fire!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72200"/>
            <a:ext cx="9144001" cy="685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Support Professional Advisory and Resource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980110"/>
            <a:ext cx="1340891" cy="11603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4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6858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Todd Wagner, State ABE Director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5579" l="4771" r="95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410" b="994"/>
          <a:stretch/>
        </p:blipFill>
        <p:spPr>
          <a:xfrm>
            <a:off x="-34159" y="2815280"/>
            <a:ext cx="1466045" cy="122332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228"/>
            <a:ext cx="22098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3" t="43984" r="21200" b="39807"/>
          <a:stretch/>
        </p:blipFill>
        <p:spPr bwMode="auto">
          <a:xfrm>
            <a:off x="2590800" y="1522297"/>
            <a:ext cx="6553200" cy="45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5" y="457200"/>
            <a:ext cx="9138065" cy="924475"/>
          </a:xfrm>
        </p:spPr>
        <p:txBody>
          <a:bodyPr/>
          <a:lstStyle/>
          <a:p>
            <a:r>
              <a:rPr lang="en-US" dirty="0" smtClean="0"/>
              <a:t>PD Newsletter &amp; calendar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2298"/>
            <a:ext cx="7010400" cy="4573702"/>
          </a:xfrm>
          <a:gradFill flip="none" rotWithShape="1">
            <a:gsLst>
              <a:gs pos="0">
                <a:srgbClr val="92D050"/>
              </a:gs>
              <a:gs pos="41000">
                <a:srgbClr val="92D050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b="1" u="sng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information is now being distributed via the ABE PD E-Newsletter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Get on our distribution list by contacting </a:t>
            </a:r>
            <a:r>
              <a:rPr lang="en-US" dirty="0" smtClean="0">
                <a:hlinkClick r:id="rId4"/>
              </a:rPr>
              <a:t>Cherie.Eichinger@state.mn.us</a:t>
            </a:r>
            <a:r>
              <a:rPr lang="en-US" dirty="0" smtClean="0"/>
              <a:t> 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Info and registration for </a:t>
            </a:r>
            <a:r>
              <a:rPr lang="en-US" b="1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events can be found on our statewide PD calendar at </a:t>
            </a:r>
            <a:r>
              <a:rPr lang="en-US" dirty="0" smtClean="0">
                <a:hlinkClick r:id="rId5"/>
              </a:rPr>
              <a:t>www.atlasABE.org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2" b="95634" l="4772" r="94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5707385"/>
            <a:ext cx="1295400" cy="12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Enjoy the conference!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261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Use your </a:t>
            </a:r>
            <a:r>
              <a:rPr lang="en-US" sz="4400" dirty="0" smtClean="0">
                <a:solidFill>
                  <a:srgbClr val="C00000"/>
                </a:solidFill>
              </a:rPr>
              <a:t>action plan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/>
              <a:t>to mark down great ideas you want to try when after the conference!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26" y="4877358"/>
            <a:ext cx="2592392" cy="1847851"/>
          </a:xfrm>
          <a:prstGeom prst="rect">
            <a:avLst/>
          </a:prstGeom>
        </p:spPr>
      </p:pic>
      <p:pic>
        <p:nvPicPr>
          <p:cNvPr id="1026" name="Picture 2" descr="http://atlasabe.org/images/SuppStaff09-292x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8" y="4877359"/>
            <a:ext cx="27813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8333" b="12222"/>
          <a:stretch/>
        </p:blipFill>
        <p:spPr>
          <a:xfrm>
            <a:off x="0" y="4877360"/>
            <a:ext cx="1639222" cy="1847851"/>
          </a:xfrm>
          <a:prstGeom prst="rect">
            <a:avLst/>
          </a:prstGeom>
        </p:spPr>
      </p:pic>
      <p:pic>
        <p:nvPicPr>
          <p:cNvPr id="1030" name="Picture 6" descr="http://atlasabe.org/images/home-slider/Home-ProD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0" y="4877357"/>
            <a:ext cx="2712142" cy="184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76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smtClean="0"/>
              <a:t>Break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48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5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b="5761"/>
          <a:stretch/>
        </p:blipFill>
        <p:spPr>
          <a:xfrm>
            <a:off x="1752600" y="546"/>
            <a:ext cx="7391400" cy="685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en-US" sz="115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SPARC Committee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Conference Planners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Dave Haugen, </a:t>
            </a: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Sponsoring organization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 ABE’s Supplemental Service Grant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the presenters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Everyone participating</a:t>
            </a:r>
          </a:p>
        </p:txBody>
      </p:sp>
    </p:spTree>
    <p:extLst>
      <p:ext uri="{BB962C8B-B14F-4D97-AF65-F5344CB8AC3E}">
        <p14:creationId xmlns:p14="http://schemas.microsoft.com/office/powerpoint/2010/main" val="519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6822" y="4800600"/>
            <a:ext cx="7117178" cy="586381"/>
          </a:xfrm>
          <a:solidFill>
            <a:schemeClr val="bg2"/>
          </a:solidFill>
        </p:spPr>
        <p:txBody>
          <a:bodyPr/>
          <a:lstStyle/>
          <a:p>
            <a:r>
              <a:rPr lang="en-US" sz="3600" b="1" dirty="0" smtClean="0"/>
              <a:t>State Level Supports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2026822" y="5386982"/>
            <a:ext cx="7117178" cy="404219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We are here to support you!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9"/>
            <a:ext cx="9141941" cy="6034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Supplemental Services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410200" cy="6324601"/>
          </a:xfrm>
          <a:solidFill>
            <a:srgbClr val="B01F0F">
              <a:alpha val="8000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Minnesota </a:t>
            </a:r>
            <a:r>
              <a:rPr lang="en-US" sz="2400" dirty="0"/>
              <a:t>Literacy </a:t>
            </a:r>
            <a:r>
              <a:rPr lang="en-US" sz="2400" dirty="0" smtClean="0"/>
              <a:t>Council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technology</a:t>
            </a:r>
            <a:r>
              <a:rPr lang="en-US" sz="1800" dirty="0"/>
              <a:t>, volunteer </a:t>
            </a:r>
            <a:r>
              <a:rPr lang="en-US" sz="1800" dirty="0" smtClean="0"/>
              <a:t>training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ATLAS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professional </a:t>
            </a:r>
            <a:r>
              <a:rPr lang="en-US" sz="1800" dirty="0"/>
              <a:t>development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Literacy Action Network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program </a:t>
            </a:r>
            <a:r>
              <a:rPr lang="en-US" sz="1800" dirty="0"/>
              <a:t>quality, </a:t>
            </a:r>
            <a:r>
              <a:rPr lang="en-US" sz="1800" dirty="0" smtClean="0"/>
              <a:t>administrator </a:t>
            </a:r>
            <a:r>
              <a:rPr lang="en-US" sz="1800" dirty="0" smtClean="0"/>
              <a:t>support</a:t>
            </a:r>
            <a:endParaRPr lang="en-US" sz="1800" dirty="0" smtClean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SW ABE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assessment training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PANDA </a:t>
            </a:r>
            <a:endParaRPr lang="en-US" sz="2400" dirty="0"/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disability </a:t>
            </a:r>
            <a:r>
              <a:rPr lang="en-US" sz="1800" dirty="0"/>
              <a:t>resources &amp; assistance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MWCA 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/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37957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6248400" cy="3352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From the </a:t>
            </a:r>
            <a:r>
              <a:rPr lang="en-US" b="1" dirty="0" smtClean="0">
                <a:solidFill>
                  <a:schemeClr val="bg1"/>
                </a:solidFill>
              </a:rPr>
              <a:t>Minnesota Department of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Todd Wagner, State ABE Director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Julie Dincau, Transitions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Cherie Eichinger, Administrative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Brad Hasskamp, Policy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Astrid Liden, Professional Development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Laurie Rheault, Grants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Alice Smith, Administrative Support/GED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8724"/>
            <a:ext cx="2590800" cy="1381676"/>
          </a:xfrm>
          <a:noFill/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MNABE</a:t>
            </a:r>
            <a:b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Staff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5579" l="4771" r="95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410" b="994"/>
          <a:stretch/>
        </p:blipFill>
        <p:spPr>
          <a:xfrm>
            <a:off x="7643796" y="5616287"/>
            <a:ext cx="1466045" cy="12233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26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Working/Advising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 Diploma </a:t>
            </a:r>
          </a:p>
          <a:p>
            <a:pPr lvl="1"/>
            <a:r>
              <a:rPr lang="en-US" dirty="0" smtClean="0"/>
              <a:t>Working Group</a:t>
            </a:r>
          </a:p>
          <a:p>
            <a:pPr lvl="1"/>
            <a:r>
              <a:rPr lang="en-US" dirty="0" smtClean="0"/>
              <a:t>Consultation Team</a:t>
            </a:r>
          </a:p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College and Career Ready Standards </a:t>
            </a:r>
            <a:r>
              <a:rPr lang="en-US" dirty="0" smtClean="0"/>
              <a:t>Implementation</a:t>
            </a:r>
            <a:r>
              <a:rPr lang="en-US" baseline="0" dirty="0" smtClean="0"/>
              <a:t>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Moving Pathways Forward grant</a:t>
            </a:r>
          </a:p>
          <a:p>
            <a:pPr lvl="1"/>
            <a:r>
              <a:rPr lang="en-US" dirty="0" smtClean="0"/>
              <a:t>Advising working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1183</Words>
  <Application>Microsoft Office PowerPoint</Application>
  <PresentationFormat>On-screen Show (4:3)</PresentationFormat>
  <Paragraphs>293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Courier New</vt:lpstr>
      <vt:lpstr>Trebuchet MS</vt:lpstr>
      <vt:lpstr>Verdana</vt:lpstr>
      <vt:lpstr>Wingdings 2</vt:lpstr>
      <vt:lpstr>Autumn</vt:lpstr>
      <vt:lpstr>Office Theme</vt:lpstr>
      <vt:lpstr>1_Office Theme</vt:lpstr>
      <vt:lpstr>2_Office Theme</vt:lpstr>
      <vt:lpstr>1_Autumn</vt:lpstr>
      <vt:lpstr>2_Autumn</vt:lpstr>
      <vt:lpstr>Welcome to the  ABE Support Services Conference!</vt:lpstr>
      <vt:lpstr>Introductions</vt:lpstr>
      <vt:lpstr>Your Statewide Supplemental Service Provider for Assessment Training</vt:lpstr>
      <vt:lpstr>Todd Wagner, State ABE Director</vt:lpstr>
      <vt:lpstr>Thank You</vt:lpstr>
      <vt:lpstr>State Level Supports</vt:lpstr>
      <vt:lpstr>Supplemental Services</vt:lpstr>
      <vt:lpstr>MNABE Staff</vt:lpstr>
      <vt:lpstr>New Working/Advising Groups</vt:lpstr>
      <vt:lpstr>Ongoing Working Groups</vt:lpstr>
      <vt:lpstr>The Numbers</vt:lpstr>
      <vt:lpstr>State Funding</vt:lpstr>
      <vt:lpstr>Federal Funding</vt:lpstr>
      <vt:lpstr>Enrollees and Participants</vt:lpstr>
      <vt:lpstr>Hours</vt:lpstr>
      <vt:lpstr>Average Hours</vt:lpstr>
      <vt:lpstr>ABE Level Change</vt:lpstr>
      <vt:lpstr>ESL Level Change</vt:lpstr>
      <vt:lpstr>GED thru Summer 2015</vt:lpstr>
      <vt:lpstr>Numbers Lessons</vt:lpstr>
      <vt:lpstr>Law/Statute Updates</vt:lpstr>
      <vt:lpstr>Standard Adult High School Diploma</vt:lpstr>
      <vt:lpstr>Ability to Benefit</vt:lpstr>
      <vt:lpstr>Workforce Innovation and Opportunity Act (WIOA)</vt:lpstr>
      <vt:lpstr>Change </vt:lpstr>
      <vt:lpstr>Some Sources</vt:lpstr>
      <vt:lpstr>MN ABE Adaptation</vt:lpstr>
      <vt:lpstr>PowerPoint Presentation</vt:lpstr>
      <vt:lpstr>WIOA and ABE</vt:lpstr>
      <vt:lpstr>Content Standards</vt:lpstr>
      <vt:lpstr>Requirements</vt:lpstr>
      <vt:lpstr>Purpose</vt:lpstr>
      <vt:lpstr> </vt:lpstr>
      <vt:lpstr>Benefits</vt:lpstr>
      <vt:lpstr>PowerPoint Presentation</vt:lpstr>
      <vt:lpstr> </vt:lpstr>
      <vt:lpstr>4 Key Domains for  ABE Support Professionals</vt:lpstr>
      <vt:lpstr>ABE Support  Professional Certificate</vt:lpstr>
      <vt:lpstr>SPARC Plug:  Light that fire!</vt:lpstr>
      <vt:lpstr>PD Newsletter &amp; calendar</vt:lpstr>
      <vt:lpstr>Enjoy the conference!</vt:lpstr>
      <vt:lpstr>Break</vt:lpstr>
    </vt:vector>
  </TitlesOfParts>
  <Company>Minnesota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ABE Support Services Conference!</dc:title>
  <dc:creator>Hasskamp, Brad</dc:creator>
  <cp:lastModifiedBy>Marty Olsen</cp:lastModifiedBy>
  <cp:revision>90</cp:revision>
  <cp:lastPrinted>2014-11-21T00:39:21Z</cp:lastPrinted>
  <dcterms:created xsi:type="dcterms:W3CDTF">2013-11-18T18:33:23Z</dcterms:created>
  <dcterms:modified xsi:type="dcterms:W3CDTF">2017-10-25T22:06:04Z</dcterms:modified>
</cp:coreProperties>
</file>