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C38FFD5-72A3-4CAE-BAAF-635B3892EFF0}" type="datetimeFigureOut">
              <a:rPr lang="en-US"/>
              <a:pPr>
                <a:defRPr/>
              </a:pPr>
              <a:t>6/6/2014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AA1029C-8A87-48DF-B687-CB19BA00C098}" type="slidenum">
              <a:rPr lang="en-US"/>
              <a:pPr>
                <a:defRPr/>
              </a:pPr>
              <a:t>‹#›</a:t>
            </a:fld>
            <a:endParaRPr lang="en-US"/>
          </a:p>
        </p:txBody>
      </p:sp>
    </p:spTree>
    <p:extLst>
      <p:ext uri="{BB962C8B-B14F-4D97-AF65-F5344CB8AC3E}">
        <p14:creationId xmlns:p14="http://schemas.microsoft.com/office/powerpoint/2010/main" val="13943127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fontAlgn="base">
              <a:spcBef>
                <a:spcPct val="0"/>
              </a:spcBef>
              <a:spcAft>
                <a:spcPct val="0"/>
              </a:spcAft>
            </a:pPr>
            <a:fld id="{8116403E-878A-4E8D-BE83-1D3C00BC0992}" type="slidenum">
              <a:rPr lang="en-US" altLang="en-US">
                <a:latin typeface="Calibri" pitchFamily="34" charset="0"/>
              </a:rPr>
              <a:pPr fontAlgn="base">
                <a:spcBef>
                  <a:spcPct val="0"/>
                </a:spcBef>
                <a:spcAft>
                  <a:spcPct val="0"/>
                </a:spcAft>
              </a:pPr>
              <a:t>7</a:t>
            </a:fld>
            <a:endParaRPr lang="en-US" altLang="en-US">
              <a:latin typeface="Calibri" pitchFamily="34" charset="0"/>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3467459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fontAlgn="base">
              <a:spcBef>
                <a:spcPct val="0"/>
              </a:spcBef>
              <a:spcAft>
                <a:spcPct val="0"/>
              </a:spcAft>
            </a:pPr>
            <a:fld id="{09CE29E6-516D-494E-A4BF-28993FCA3B4D}" type="slidenum">
              <a:rPr lang="en-US" altLang="en-US">
                <a:latin typeface="Calibri" pitchFamily="34" charset="0"/>
              </a:rPr>
              <a:pPr fontAlgn="base">
                <a:spcBef>
                  <a:spcPct val="0"/>
                </a:spcBef>
                <a:spcAft>
                  <a:spcPct val="0"/>
                </a:spcAft>
              </a:pPr>
              <a:t>19</a:t>
            </a:fld>
            <a:endParaRPr lang="en-US" altLang="en-US">
              <a:latin typeface="Calibri" pitchFamily="34" charset="0"/>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4184967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fontAlgn="base">
              <a:spcBef>
                <a:spcPct val="0"/>
              </a:spcBef>
              <a:spcAft>
                <a:spcPct val="0"/>
              </a:spcAft>
            </a:pPr>
            <a:fld id="{F55E84CB-126E-4829-8E9F-5A7D597AF923}" type="slidenum">
              <a:rPr lang="en-US" altLang="en-US">
                <a:latin typeface="Calibri" pitchFamily="34" charset="0"/>
              </a:rPr>
              <a:pPr fontAlgn="base">
                <a:spcBef>
                  <a:spcPct val="0"/>
                </a:spcBef>
                <a:spcAft>
                  <a:spcPct val="0"/>
                </a:spcAft>
              </a:pPr>
              <a:t>20</a:t>
            </a:fld>
            <a:endParaRPr lang="en-US" altLang="en-US">
              <a:latin typeface="Calibri" pitchFamily="34" charset="0"/>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4173319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fontAlgn="base">
              <a:spcBef>
                <a:spcPct val="0"/>
              </a:spcBef>
              <a:spcAft>
                <a:spcPct val="0"/>
              </a:spcAft>
            </a:pPr>
            <a:fld id="{0A1B765B-3CE3-4132-81F0-B53DC7433B59}" type="slidenum">
              <a:rPr lang="en-US" altLang="en-US">
                <a:latin typeface="Calibri" pitchFamily="34" charset="0"/>
              </a:rPr>
              <a:pPr fontAlgn="base">
                <a:spcBef>
                  <a:spcPct val="0"/>
                </a:spcBef>
                <a:spcAft>
                  <a:spcPct val="0"/>
                </a:spcAft>
              </a:pPr>
              <a:t>21</a:t>
            </a:fld>
            <a:endParaRPr lang="en-US" altLang="en-US">
              <a:latin typeface="Calibri" pitchFamily="34" charset="0"/>
            </a:endParaRPr>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1565472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fontAlgn="base">
              <a:spcBef>
                <a:spcPct val="0"/>
              </a:spcBef>
              <a:spcAft>
                <a:spcPct val="0"/>
              </a:spcAft>
            </a:pPr>
            <a:fld id="{B68E98B9-90D3-4400-8DA0-37534B387147}" type="slidenum">
              <a:rPr lang="en-US" altLang="en-US">
                <a:latin typeface="Calibri" pitchFamily="34" charset="0"/>
              </a:rPr>
              <a:pPr fontAlgn="base">
                <a:spcBef>
                  <a:spcPct val="0"/>
                </a:spcBef>
                <a:spcAft>
                  <a:spcPct val="0"/>
                </a:spcAft>
              </a:pPr>
              <a:t>8</a:t>
            </a:fld>
            <a:endParaRPr lang="en-US" altLang="en-US">
              <a:latin typeface="Calibri" pitchFamily="34" charset="0"/>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307930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fontAlgn="base">
              <a:spcBef>
                <a:spcPct val="0"/>
              </a:spcBef>
              <a:spcAft>
                <a:spcPct val="0"/>
              </a:spcAft>
            </a:pPr>
            <a:fld id="{3023FD78-4E58-47E4-801A-FA650CF9F143}" type="slidenum">
              <a:rPr lang="en-US" altLang="en-US">
                <a:latin typeface="Calibri" pitchFamily="34" charset="0"/>
              </a:rPr>
              <a:pPr fontAlgn="base">
                <a:spcBef>
                  <a:spcPct val="0"/>
                </a:spcBef>
                <a:spcAft>
                  <a:spcPct val="0"/>
                </a:spcAft>
              </a:pPr>
              <a:t>10</a:t>
            </a:fld>
            <a:endParaRPr lang="en-US" altLang="en-US">
              <a:latin typeface="Calibri" pitchFamily="34" charset="0"/>
            </a:endParaRPr>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3666569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fontAlgn="base">
              <a:spcBef>
                <a:spcPct val="0"/>
              </a:spcBef>
              <a:spcAft>
                <a:spcPct val="0"/>
              </a:spcAft>
            </a:pPr>
            <a:fld id="{C568E6CF-7685-4708-A25E-870A83E9C61B}" type="slidenum">
              <a:rPr lang="en-US" altLang="en-US">
                <a:latin typeface="Calibri" pitchFamily="34" charset="0"/>
              </a:rPr>
              <a:pPr fontAlgn="base">
                <a:spcBef>
                  <a:spcPct val="0"/>
                </a:spcBef>
                <a:spcAft>
                  <a:spcPct val="0"/>
                </a:spcAft>
              </a:pPr>
              <a:t>11</a:t>
            </a:fld>
            <a:endParaRPr lang="en-US" altLang="en-US">
              <a:latin typeface="Calibri" pitchFamily="34" charset="0"/>
            </a:endParaRPr>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2274510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fontAlgn="base">
              <a:spcBef>
                <a:spcPct val="0"/>
              </a:spcBef>
              <a:spcAft>
                <a:spcPct val="0"/>
              </a:spcAft>
            </a:pPr>
            <a:fld id="{0F590075-6D54-483B-B56D-4D399D1EDC38}" type="slidenum">
              <a:rPr lang="en-US" altLang="en-US">
                <a:latin typeface="Calibri" pitchFamily="34" charset="0"/>
              </a:rPr>
              <a:pPr fontAlgn="base">
                <a:spcBef>
                  <a:spcPct val="0"/>
                </a:spcBef>
                <a:spcAft>
                  <a:spcPct val="0"/>
                </a:spcAft>
              </a:pPr>
              <a:t>12</a:t>
            </a:fld>
            <a:endParaRPr lang="en-US" altLang="en-US">
              <a:latin typeface="Calibri"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1067949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fontAlgn="base">
              <a:spcBef>
                <a:spcPct val="0"/>
              </a:spcBef>
              <a:spcAft>
                <a:spcPct val="0"/>
              </a:spcAft>
            </a:pPr>
            <a:fld id="{6E041BB9-ED29-41A9-A7F4-D1C45B208468}" type="slidenum">
              <a:rPr lang="en-US" altLang="en-US">
                <a:latin typeface="Calibri" pitchFamily="34" charset="0"/>
              </a:rPr>
              <a:pPr fontAlgn="base">
                <a:spcBef>
                  <a:spcPct val="0"/>
                </a:spcBef>
                <a:spcAft>
                  <a:spcPct val="0"/>
                </a:spcAft>
              </a:pPr>
              <a:t>13</a:t>
            </a:fld>
            <a:endParaRPr lang="en-US" altLang="en-US">
              <a:latin typeface="Calibri" pitchFamily="34" charset="0"/>
            </a:endParaRPr>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888941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fontAlgn="base">
              <a:spcBef>
                <a:spcPct val="0"/>
              </a:spcBef>
              <a:spcAft>
                <a:spcPct val="0"/>
              </a:spcAft>
            </a:pPr>
            <a:fld id="{8BBFDD08-C31F-4518-A090-6376A93DF870}" type="slidenum">
              <a:rPr lang="en-US" altLang="en-US">
                <a:latin typeface="Calibri" pitchFamily="34" charset="0"/>
              </a:rPr>
              <a:pPr fontAlgn="base">
                <a:spcBef>
                  <a:spcPct val="0"/>
                </a:spcBef>
                <a:spcAft>
                  <a:spcPct val="0"/>
                </a:spcAft>
              </a:pPr>
              <a:t>14</a:t>
            </a:fld>
            <a:endParaRPr lang="en-US" altLang="en-US">
              <a:latin typeface="Calibri" pitchFamily="34" charset="0"/>
            </a:endParaRPr>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3819321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fontAlgn="base">
              <a:spcBef>
                <a:spcPct val="0"/>
              </a:spcBef>
              <a:spcAft>
                <a:spcPct val="0"/>
              </a:spcAft>
            </a:pPr>
            <a:fld id="{F20ADC07-3CF7-4122-ACA1-52F7263E7771}" type="slidenum">
              <a:rPr lang="en-US" altLang="en-US">
                <a:latin typeface="Calibri" pitchFamily="34" charset="0"/>
              </a:rPr>
              <a:pPr fontAlgn="base">
                <a:spcBef>
                  <a:spcPct val="0"/>
                </a:spcBef>
                <a:spcAft>
                  <a:spcPct val="0"/>
                </a:spcAft>
              </a:pPr>
              <a:t>16</a:t>
            </a:fld>
            <a:endParaRPr lang="en-US" altLang="en-US">
              <a:latin typeface="Calibri" pitchFamily="34" charset="0"/>
            </a:endParaRPr>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382549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fontAlgn="base">
              <a:spcBef>
                <a:spcPct val="0"/>
              </a:spcBef>
              <a:spcAft>
                <a:spcPct val="0"/>
              </a:spcAft>
            </a:pPr>
            <a:fld id="{D610644D-2E6A-4FE7-A6F2-4A21E3FF4ED9}" type="slidenum">
              <a:rPr lang="en-US" altLang="en-US">
                <a:latin typeface="Calibri" pitchFamily="34" charset="0"/>
              </a:rPr>
              <a:pPr fontAlgn="base">
                <a:spcBef>
                  <a:spcPct val="0"/>
                </a:spcBef>
                <a:spcAft>
                  <a:spcPct val="0"/>
                </a:spcAft>
              </a:pPr>
              <a:t>17</a:t>
            </a:fld>
            <a:endParaRPr lang="en-US" altLang="en-US">
              <a:latin typeface="Calibri" pitchFamily="34" charset="0"/>
            </a:endParaRPr>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18961468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7D4447E5-68E7-4BE4-B668-2C08D594F8A2}" type="datetimeFigureOut">
              <a:rPr lang="en-US"/>
              <a:pPr>
                <a:defRPr/>
              </a:pPr>
              <a:t>6/6/2014</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926F0945-915A-4925-B560-D46DF041BE9E}" type="slidenum">
              <a:rPr lang="en-US"/>
              <a:pPr>
                <a:defRPr/>
              </a:pPr>
              <a:t>‹#›</a:t>
            </a:fld>
            <a:endParaRPr lang="en-US"/>
          </a:p>
        </p:txBody>
      </p:sp>
    </p:spTree>
    <p:extLst>
      <p:ext uri="{BB962C8B-B14F-4D97-AF65-F5344CB8AC3E}">
        <p14:creationId xmlns:p14="http://schemas.microsoft.com/office/powerpoint/2010/main" val="300871597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CB9BFC4-BFCE-4BCC-90D4-FDBF76D43608}" type="datetimeFigureOut">
              <a:rPr lang="en-US"/>
              <a:pPr>
                <a:defRPr/>
              </a:pPr>
              <a:t>6/6/2014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083EDBB-28FB-4102-9224-66F11C23891A}" type="slidenum">
              <a:rPr lang="en-US"/>
              <a:pPr>
                <a:defRPr/>
              </a:pPr>
              <a:t>‹#›</a:t>
            </a:fld>
            <a:endParaRPr lang="en-US"/>
          </a:p>
        </p:txBody>
      </p:sp>
    </p:spTree>
    <p:extLst>
      <p:ext uri="{BB962C8B-B14F-4D97-AF65-F5344CB8AC3E}">
        <p14:creationId xmlns:p14="http://schemas.microsoft.com/office/powerpoint/2010/main" val="1466318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C1E6B05E-6710-438F-959B-DEE4240389AB}" type="datetimeFigureOut">
              <a:rPr lang="en-US"/>
              <a:pPr>
                <a:defRPr/>
              </a:pPr>
              <a:t>6/6/2014</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99A37F6C-A0ED-40BF-9730-727E2491AEF4}" type="slidenum">
              <a:rPr lang="en-US"/>
              <a:pPr>
                <a:defRPr/>
              </a:pPr>
              <a:t>‹#›</a:t>
            </a:fld>
            <a:endParaRPr lang="en-US"/>
          </a:p>
        </p:txBody>
      </p:sp>
    </p:spTree>
    <p:extLst>
      <p:ext uri="{BB962C8B-B14F-4D97-AF65-F5344CB8AC3E}">
        <p14:creationId xmlns:p14="http://schemas.microsoft.com/office/powerpoint/2010/main" val="68994976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1459392-6F19-4540-B817-2FFB51DBB4B9}" type="datetimeFigureOut">
              <a:rPr lang="en-US"/>
              <a:pPr>
                <a:defRPr/>
              </a:pPr>
              <a:t>6/6/2014</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A968EEF-629E-470B-8F66-41EF492D687A}" type="slidenum">
              <a:rPr lang="en-US"/>
              <a:pPr>
                <a:defRPr/>
              </a:pPr>
              <a:t>‹#›</a:t>
            </a:fld>
            <a:endParaRPr lang="en-US"/>
          </a:p>
        </p:txBody>
      </p:sp>
    </p:spTree>
    <p:extLst>
      <p:ext uri="{BB962C8B-B14F-4D97-AF65-F5344CB8AC3E}">
        <p14:creationId xmlns:p14="http://schemas.microsoft.com/office/powerpoint/2010/main" val="70490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B13B6DB3-CB75-4DC1-9096-FD5787EB4F94}" type="datetimeFigureOut">
              <a:rPr lang="en-US"/>
              <a:pPr>
                <a:defRPr/>
              </a:pPr>
              <a:t>6/6/2014</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1CA00A71-0502-4F5C-A397-695BFE2AB657}"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07725397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9A1D5221-DEA4-4744-B7BB-12D6A1221135}" type="datetimeFigureOut">
              <a:rPr lang="en-US"/>
              <a:pPr>
                <a:defRPr/>
              </a:pPr>
              <a:t>6/6/2014</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CDFFE0EA-E6CB-43A0-B78D-78167EE11FF9}"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4214015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7F41F4A7-CCD7-4E09-A51E-970ECEDA165E}" type="datetimeFigureOut">
              <a:rPr lang="en-US"/>
              <a:pPr>
                <a:defRPr/>
              </a:pPr>
              <a:t>6/6/2014</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3C423523-248B-4D46-8B54-40698242FDE6}"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78792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07BBB942-AE58-49DE-A14F-A446B922CAF1}" type="datetimeFigureOut">
              <a:rPr lang="en-US"/>
              <a:pPr>
                <a:defRPr/>
              </a:pPr>
              <a:t>6/6/2014</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B84D41B3-C9DF-4E1A-B746-71F64D70CBBF}" type="slidenum">
              <a:rPr lang="en-US"/>
              <a:pPr>
                <a:defRPr/>
              </a:pPr>
              <a:t>‹#›</a:t>
            </a:fld>
            <a:endParaRPr lang="en-US"/>
          </a:p>
        </p:txBody>
      </p:sp>
    </p:spTree>
    <p:extLst>
      <p:ext uri="{BB962C8B-B14F-4D97-AF65-F5344CB8AC3E}">
        <p14:creationId xmlns:p14="http://schemas.microsoft.com/office/powerpoint/2010/main" val="1684065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D9A0132-D431-4FE9-A977-C11CA976A8E0}" type="datetimeFigureOut">
              <a:rPr lang="en-US"/>
              <a:pPr>
                <a:defRPr/>
              </a:pPr>
              <a:t>6/6/2014</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CC8796AC-7CCA-48B8-B692-8493AF53CAF7}" type="slidenum">
              <a:rPr lang="en-US"/>
              <a:pPr>
                <a:defRPr/>
              </a:pPr>
              <a:t>‹#›</a:t>
            </a:fld>
            <a:endParaRPr lang="en-US"/>
          </a:p>
        </p:txBody>
      </p:sp>
    </p:spTree>
    <p:extLst>
      <p:ext uri="{BB962C8B-B14F-4D97-AF65-F5344CB8AC3E}">
        <p14:creationId xmlns:p14="http://schemas.microsoft.com/office/powerpoint/2010/main" val="485286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911DE610-4744-4533-8134-E423998A5151}" type="datetimeFigureOut">
              <a:rPr lang="en-US"/>
              <a:pPr>
                <a:defRPr/>
              </a:pPr>
              <a:t>6/6/2014</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ECD2897-FC03-4D6C-9603-E4E2D4105C38}" type="slidenum">
              <a:rPr lang="en-US"/>
              <a:pPr>
                <a:defRPr/>
              </a:pPr>
              <a:t>‹#›</a:t>
            </a:fld>
            <a:endParaRPr lang="en-US"/>
          </a:p>
        </p:txBody>
      </p:sp>
    </p:spTree>
    <p:extLst>
      <p:ext uri="{BB962C8B-B14F-4D97-AF65-F5344CB8AC3E}">
        <p14:creationId xmlns:p14="http://schemas.microsoft.com/office/powerpoint/2010/main" val="4280012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58A870A9-8986-46A6-A403-1B4E69065320}" type="datetimeFigureOut">
              <a:rPr lang="en-US"/>
              <a:pPr>
                <a:defRPr/>
              </a:pPr>
              <a:t>6/6/2014</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smtClean="0"/>
            </a:lvl1pPr>
          </a:lstStyle>
          <a:p>
            <a:pPr>
              <a:defRPr/>
            </a:pPr>
            <a:fld id="{4DBD7561-6679-4A38-8B0D-BF524DCCD56B}"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30747707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AC82DC0E-6BB0-4F0F-B1B8-5520000F63CD}" type="datetimeFigureOut">
              <a:rPr lang="en-US"/>
              <a:pPr>
                <a:defRPr/>
              </a:pPr>
              <a:t>6/6/2014</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1055E1B8-A42D-43E9-B255-6BF7DCE9B88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79" r:id="rId2"/>
    <p:sldLayoutId id="2147483684" r:id="rId3"/>
    <p:sldLayoutId id="2147483685" r:id="rId4"/>
    <p:sldLayoutId id="2147483686" r:id="rId5"/>
    <p:sldLayoutId id="2147483680" r:id="rId6"/>
    <p:sldLayoutId id="2147483687" r:id="rId7"/>
    <p:sldLayoutId id="2147483681" r:id="rId8"/>
    <p:sldLayoutId id="2147483688" r:id="rId9"/>
    <p:sldLayoutId id="2147483682" r:id="rId10"/>
    <p:sldLayoutId id="2147483689"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nabeassessment.com/" TargetMode="External"/><Relationship Id="rId2" Type="http://schemas.openxmlformats.org/officeDocument/2006/relationships/hyperlink" Target="mailto:martha.olsen@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asas.org/home/index.cfm?fuseaction=home.showContent&amp;MapID=355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warningsigngenerator.com/"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www.manythings.org/signs/"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freeology.com/graphicorgs/" TargetMode="External"/><Relationship Id="rId2" Type="http://schemas.openxmlformats.org/officeDocument/2006/relationships/hyperlink" Target="http://www.jeffzwiers.com/graphics/text_structure_table.doc" TargetMode="External"/><Relationship Id="rId1" Type="http://schemas.openxmlformats.org/officeDocument/2006/relationships/slideLayout" Target="../slideLayouts/slideLayout2.xml"/><Relationship Id="rId4" Type="http://schemas.openxmlformats.org/officeDocument/2006/relationships/hyperlink" Target="http://library.thinkquest.org/J001156/writing%20process/writingprocess.htm"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rong-chang.com/qa2/index.html" TargetMode="External"/><Relationship Id="rId2" Type="http://schemas.openxmlformats.org/officeDocument/2006/relationships/hyperlink" Target="http://www.marshalladulteducation.org/reading-skills-for-todays-adult" TargetMode="External"/><Relationship Id="rId1" Type="http://schemas.openxmlformats.org/officeDocument/2006/relationships/slideLayout" Target="../slideLayouts/slideLayout2.xml"/><Relationship Id="rId4" Type="http://schemas.openxmlformats.org/officeDocument/2006/relationships/hyperlink" Target="http://www.elcivics.com/esl-ebooks-free.html"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www.mnabeassessment.com/competency_links.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hubbs.spps.org/Food_Safety2.html" TargetMode="External"/><Relationship Id="rId2" Type="http://schemas.openxmlformats.org/officeDocument/2006/relationships/hyperlink" Target="http://www.mnliteracy.org/tools/reading-for-life" TargetMode="External"/><Relationship Id="rId1" Type="http://schemas.openxmlformats.org/officeDocument/2006/relationships/slideLayout" Target="../slideLayouts/slideLayout2.xml"/><Relationship Id="rId4" Type="http://schemas.openxmlformats.org/officeDocument/2006/relationships/hyperlink" Target="http://www.hubbs.spps.org/Construction_Skills.html"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www.cdlponline.org/" TargetMode="External"/><Relationship Id="rId3" Type="http://schemas.openxmlformats.org/officeDocument/2006/relationships/hyperlink" Target="http://www.marshalladulteducation.org/reading-skills-for-todays-adult" TargetMode="External"/><Relationship Id="rId7" Type="http://schemas.openxmlformats.org/officeDocument/2006/relationships/hyperlink" Target="http://www.rmpbs.org/resources/files/education/learningline" TargetMode="External"/><Relationship Id="rId2" Type="http://schemas.openxmlformats.org/officeDocument/2006/relationships/hyperlink" Target="https://abeweb.mpls.k12.mn.us/" TargetMode="External"/><Relationship Id="rId1" Type="http://schemas.openxmlformats.org/officeDocument/2006/relationships/slideLayout" Target="../slideLayouts/slideLayout2.xml"/><Relationship Id="rId6" Type="http://schemas.openxmlformats.org/officeDocument/2006/relationships/hyperlink" Target="http://www.web-esl.com/ILA/ila185.html" TargetMode="External"/><Relationship Id="rId5" Type="http://schemas.openxmlformats.org/officeDocument/2006/relationships/hyperlink" Target="http://www.web-esl.com/ILA/ila83r.html" TargetMode="External"/><Relationship Id="rId10" Type="http://schemas.openxmlformats.org/officeDocument/2006/relationships/hyperlink" Target="http://www.english-on-the-web.yolasite.com/" TargetMode="External"/><Relationship Id="rId4" Type="http://schemas.openxmlformats.org/officeDocument/2006/relationships/hyperlink" Target="http://www.web-esl.com/" TargetMode="External"/><Relationship Id="rId9" Type="http://schemas.openxmlformats.org/officeDocument/2006/relationships/hyperlink" Target="http://www.gcflearnfree.org/"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asas.org/home/index.cfm?fuseaction=home.showContent&amp;MapID=3550" TargetMode="External"/><Relationship Id="rId2" Type="http://schemas.openxmlformats.org/officeDocument/2006/relationships/hyperlink" Target="https://www.casas.org/home/index.cfm?fuseaction=home.showContent&amp;MapID=610" TargetMode="External"/><Relationship Id="rId1" Type="http://schemas.openxmlformats.org/officeDocument/2006/relationships/slideLayout" Target="../slideLayouts/slideLayout2.xml"/><Relationship Id="rId5" Type="http://schemas.openxmlformats.org/officeDocument/2006/relationships/hyperlink" Target="https://www.casas.org/home/index.cfm?fuseaction=home.showContent&amp;MapID=1485" TargetMode="External"/><Relationship Id="rId4" Type="http://schemas.openxmlformats.org/officeDocument/2006/relationships/hyperlink" Target="https://www.casas.org/home/index.cfm?fuseaction=home.showContent&amp;MapID=3229"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marshalladulteducation.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asas.org/home/index.cfm?fuseaction=home.showContent&amp;MapID=61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533400"/>
            <a:ext cx="6477000" cy="2133600"/>
          </a:xfrm>
        </p:spPr>
        <p:txBody>
          <a:bodyPr>
            <a:normAutofit fontScale="90000"/>
          </a:bodyPr>
          <a:lstStyle/>
          <a:p>
            <a:pPr algn="ctr" fontAlgn="auto">
              <a:spcAft>
                <a:spcPts val="0"/>
              </a:spcAft>
              <a:defRPr/>
            </a:pPr>
            <a:r>
              <a:rPr lang="en-US" dirty="0" smtClean="0">
                <a:solidFill>
                  <a:schemeClr val="tx1"/>
                </a:solidFill>
              </a:rPr>
              <a:t>CASAS Tools to Aid Instruction –</a:t>
            </a:r>
            <a:br>
              <a:rPr lang="en-US" dirty="0" smtClean="0">
                <a:solidFill>
                  <a:schemeClr val="tx1"/>
                </a:solidFill>
              </a:rPr>
            </a:br>
            <a:r>
              <a:rPr lang="en-US" dirty="0" smtClean="0">
                <a:solidFill>
                  <a:schemeClr val="tx1"/>
                </a:solidFill>
              </a:rPr>
              <a:t>Low Intermediate </a:t>
            </a:r>
            <a:r>
              <a:rPr lang="en-US" dirty="0" err="1" smtClean="0">
                <a:solidFill>
                  <a:schemeClr val="tx1"/>
                </a:solidFill>
              </a:rPr>
              <a:t>Esl</a:t>
            </a:r>
            <a:endParaRPr lang="en-US" dirty="0"/>
          </a:p>
        </p:txBody>
      </p:sp>
      <p:sp>
        <p:nvSpPr>
          <p:cNvPr id="9219" name="Subtitle 2"/>
          <p:cNvSpPr>
            <a:spLocks noGrp="1"/>
          </p:cNvSpPr>
          <p:nvPr>
            <p:ph type="subTitle" idx="1"/>
          </p:nvPr>
        </p:nvSpPr>
        <p:spPr>
          <a:xfrm>
            <a:off x="1371600" y="3048000"/>
            <a:ext cx="6705600" cy="2514600"/>
          </a:xfrm>
        </p:spPr>
        <p:txBody>
          <a:bodyPr/>
          <a:lstStyle/>
          <a:p>
            <a:pPr algn="ctr"/>
            <a:r>
              <a:rPr lang="en-US" altLang="en-US" sz="2800" smtClean="0"/>
              <a:t>Marty Olsen</a:t>
            </a:r>
          </a:p>
          <a:p>
            <a:pPr algn="ctr"/>
            <a:r>
              <a:rPr lang="en-US" altLang="en-US" sz="2800" smtClean="0"/>
              <a:t>June 11, 2010</a:t>
            </a:r>
          </a:p>
          <a:p>
            <a:pPr algn="ctr"/>
            <a:r>
              <a:rPr lang="en-US" altLang="en-US" sz="2800" smtClean="0">
                <a:hlinkClick r:id="rId2"/>
              </a:rPr>
              <a:t>martha.olsen@gmail.com</a:t>
            </a:r>
            <a:endParaRPr lang="en-US" altLang="en-US" sz="2800" smtClean="0"/>
          </a:p>
          <a:p>
            <a:pPr algn="ctr"/>
            <a:r>
              <a:rPr lang="en-US" altLang="en-US" sz="2800" smtClean="0">
                <a:hlinkClick r:id="rId3"/>
              </a:rPr>
              <a:t>www.mnabeassessment.com</a:t>
            </a:r>
            <a:endParaRPr lang="en-US" altLang="en-US" sz="28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2"/>
          </p:nvPr>
        </p:nvSpPr>
        <p:spPr/>
        <p:txBody>
          <a:bodyPr>
            <a:normAutofit fontScale="85000" lnSpcReduction="20000"/>
          </a:bodyPr>
          <a:lstStyle/>
          <a:p>
            <a:pPr>
              <a:defRPr/>
            </a:pPr>
            <a:fld id="{6B728BCC-189E-4D2E-9CCA-637E1010C5CE}" type="slidenum">
              <a:rPr lang="en-US"/>
              <a:pPr>
                <a:defRPr/>
              </a:pPr>
              <a:t>10</a:t>
            </a:fld>
            <a:endParaRPr lang="en-US"/>
          </a:p>
        </p:txBody>
      </p:sp>
      <p:sp>
        <p:nvSpPr>
          <p:cNvPr id="101378" name="Rectangle 2"/>
          <p:cNvSpPr>
            <a:spLocks noGrp="1" noChangeArrowheads="1"/>
          </p:cNvSpPr>
          <p:nvPr>
            <p:ph sz="quarter" idx="1"/>
          </p:nvPr>
        </p:nvSpPr>
        <p:spPr>
          <a:xfrm>
            <a:off x="457200" y="1524000"/>
            <a:ext cx="8229600" cy="4800600"/>
          </a:xfrm>
        </p:spPr>
        <p:txBody>
          <a:bodyPr>
            <a:normAutofit fontScale="92500"/>
          </a:bodyPr>
          <a:lstStyle/>
          <a:p>
            <a:pPr marL="320040" indent="-320040" fontAlgn="auto">
              <a:spcAft>
                <a:spcPts val="0"/>
              </a:spcAft>
              <a:buFont typeface="Wingdings"/>
              <a:buNone/>
              <a:defRPr/>
            </a:pPr>
            <a:r>
              <a:rPr lang="en-US" sz="3600" dirty="0" smtClean="0"/>
              <a:t>Step 4:  Identify the </a:t>
            </a:r>
            <a:r>
              <a:rPr lang="en-US" sz="3600" b="1" u="sng" dirty="0" smtClean="0">
                <a:hlinkClick r:id="rId3"/>
              </a:rPr>
              <a:t>basic skills content standards</a:t>
            </a:r>
            <a:r>
              <a:rPr lang="en-US" sz="3600" dirty="0" smtClean="0"/>
              <a:t> related to the priority competencies in Step 3</a:t>
            </a:r>
          </a:p>
          <a:p>
            <a:pPr marL="320040" indent="-320040" fontAlgn="auto">
              <a:spcAft>
                <a:spcPts val="0"/>
              </a:spcAft>
              <a:buFont typeface="Wingdings"/>
              <a:buNone/>
              <a:defRPr/>
            </a:pPr>
            <a:r>
              <a:rPr lang="en-US" sz="3600" dirty="0" smtClean="0"/>
              <a:t>Step 5:  Plan instruction around identified basic skills content standards and priority competencies using the </a:t>
            </a:r>
            <a:r>
              <a:rPr lang="en-US" sz="3600" b="1" u="sng" dirty="0" smtClean="0"/>
              <a:t>WIPPEA lesson-planning method</a:t>
            </a:r>
          </a:p>
          <a:p>
            <a:pPr marL="320040" indent="-320040" fontAlgn="auto">
              <a:spcAft>
                <a:spcPts val="0"/>
              </a:spcAft>
              <a:buFont typeface="Wingdings"/>
              <a:buNone/>
              <a:defRPr/>
            </a:pPr>
            <a:r>
              <a:rPr lang="en-US" sz="3600" dirty="0" smtClean="0"/>
              <a:t>Step 6:  Administer the appropriate Post-test</a:t>
            </a:r>
          </a:p>
        </p:txBody>
      </p:sp>
      <p:sp>
        <p:nvSpPr>
          <p:cNvPr id="20484" name="Text Box 5"/>
          <p:cNvSpPr txBox="1">
            <a:spLocks noChangeArrowheads="1"/>
          </p:cNvSpPr>
          <p:nvPr/>
        </p:nvSpPr>
        <p:spPr bwMode="auto">
          <a:xfrm>
            <a:off x="381000" y="304800"/>
            <a:ext cx="8229600" cy="701675"/>
          </a:xfrm>
          <a:prstGeom prst="rect">
            <a:avLst/>
          </a:prstGeom>
          <a:noFill/>
          <a:ln w="9525">
            <a:noFill/>
            <a:miter lim="800000"/>
            <a:headEnd/>
            <a:tailEnd/>
          </a:ln>
        </p:spPr>
        <p:txBody>
          <a:bodyPr>
            <a:spAutoFit/>
          </a:bodyPr>
          <a:lstStyle/>
          <a:p>
            <a:pPr fontAlgn="auto">
              <a:spcBef>
                <a:spcPts val="0"/>
              </a:spcBef>
              <a:spcAft>
                <a:spcPts val="0"/>
              </a:spcAft>
              <a:defRPr/>
            </a:pPr>
            <a:r>
              <a:rPr lang="en-US" sz="4000" b="1" dirty="0">
                <a:latin typeface="+mj-lt"/>
                <a:cs typeface="+mn-cs"/>
              </a:rPr>
              <a:t>“Steps” continued –</a:t>
            </a:r>
            <a:r>
              <a:rPr lang="en-US" sz="3600" b="1" dirty="0">
                <a:latin typeface="+mj-lt"/>
                <a:cs typeface="+mn-cs"/>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152400" y="274638"/>
            <a:ext cx="8763000" cy="563562"/>
          </a:xfrm>
        </p:spPr>
        <p:txBody>
          <a:bodyPr/>
          <a:lstStyle/>
          <a:p>
            <a:r>
              <a:rPr lang="en-US" altLang="en-US" sz="3000" b="1" smtClean="0">
                <a:solidFill>
                  <a:schemeClr val="tx1"/>
                </a:solidFill>
              </a:rPr>
              <a:t>Reading Basic Skills Content Standards  by Test Item</a:t>
            </a:r>
          </a:p>
        </p:txBody>
      </p:sp>
      <p:sp>
        <p:nvSpPr>
          <p:cNvPr id="21506" name="Slide Number Placeholder 4"/>
          <p:cNvSpPr>
            <a:spLocks noGrp="1"/>
          </p:cNvSpPr>
          <p:nvPr>
            <p:ph type="sldNum" sz="quarter" idx="12"/>
          </p:nvPr>
        </p:nvSpPr>
        <p:spPr/>
        <p:txBody>
          <a:bodyPr>
            <a:normAutofit fontScale="85000" lnSpcReduction="20000"/>
          </a:bodyPr>
          <a:lstStyle/>
          <a:p>
            <a:pPr>
              <a:defRPr/>
            </a:pPr>
            <a:fld id="{84EC7A40-1737-4F6E-9146-E11071912995}" type="slidenum">
              <a:rPr lang="en-US"/>
              <a:pPr>
                <a:defRPr/>
              </a:pPr>
              <a:t>11</a:t>
            </a:fld>
            <a:endParaRPr lang="en-US"/>
          </a:p>
        </p:txBody>
      </p:sp>
      <p:pic>
        <p:nvPicPr>
          <p:cNvPr id="21508" name="Picture 4" descr="class performance by content standard"/>
          <p:cNvPicPr>
            <a:picLocks noChangeAspect="1" noChangeArrowheads="1"/>
          </p:cNvPicPr>
          <p:nvPr/>
        </p:nvPicPr>
        <p:blipFill>
          <a:blip r:embed="rId3"/>
          <a:srcRect/>
          <a:stretch>
            <a:fillRect/>
          </a:stretch>
        </p:blipFill>
        <p:spPr bwMode="auto">
          <a:xfrm>
            <a:off x="0" y="838200"/>
            <a:ext cx="9144000" cy="5524500"/>
          </a:xfrm>
          <a:prstGeom prst="rect">
            <a:avLst/>
          </a:prstGeom>
          <a:gradFill>
            <a:gsLst>
              <a:gs pos="0">
                <a:srgbClr val="825600">
                  <a:alpha val="17000"/>
                </a:srgbClr>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ln w="9525">
            <a:noFill/>
            <a:miter lim="800000"/>
            <a:headEnd/>
            <a:tailEnd/>
          </a:ln>
        </p:spPr>
      </p:pic>
      <p:sp>
        <p:nvSpPr>
          <p:cNvPr id="39941" name="AutoShape 5"/>
          <p:cNvSpPr>
            <a:spLocks noChangeArrowheads="1"/>
          </p:cNvSpPr>
          <p:nvPr/>
        </p:nvSpPr>
        <p:spPr bwMode="auto">
          <a:xfrm>
            <a:off x="3810000" y="4191000"/>
            <a:ext cx="914400" cy="304800"/>
          </a:xfrm>
          <a:prstGeom prst="rightArrow">
            <a:avLst>
              <a:gd name="adj1" fmla="val 50000"/>
              <a:gd name="adj2" fmla="val 75000"/>
            </a:avLst>
          </a:prstGeom>
          <a:solidFill>
            <a:srgbClr val="FF0000"/>
          </a:solidFill>
          <a:ln w="9525">
            <a:solidFill>
              <a:schemeClr val="tx1"/>
            </a:solidFill>
            <a:miter lim="800000"/>
            <a:headEnd/>
            <a:tailEnd/>
          </a:ln>
        </p:spPr>
        <p:txBody>
          <a:bodyPr wrap="none" anchor="ct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endParaRPr lang="en-US" altLang="en-US"/>
          </a:p>
        </p:txBody>
      </p:sp>
      <p:sp>
        <p:nvSpPr>
          <p:cNvPr id="39942" name="AutoShape 6"/>
          <p:cNvSpPr>
            <a:spLocks noChangeArrowheads="1"/>
          </p:cNvSpPr>
          <p:nvPr/>
        </p:nvSpPr>
        <p:spPr bwMode="auto">
          <a:xfrm>
            <a:off x="5867400" y="2057400"/>
            <a:ext cx="304800" cy="914400"/>
          </a:xfrm>
          <a:prstGeom prst="downArrow">
            <a:avLst>
              <a:gd name="adj1" fmla="val 57287"/>
              <a:gd name="adj2" fmla="val 82806"/>
            </a:avLst>
          </a:prstGeom>
          <a:solidFill>
            <a:srgbClr val="FF0000"/>
          </a:solidFill>
          <a:ln w="9525">
            <a:solidFill>
              <a:schemeClr val="tx1"/>
            </a:solidFill>
            <a:miter lim="800000"/>
            <a:headEnd/>
            <a:tailEnd/>
          </a:ln>
        </p:spPr>
        <p:txBody>
          <a:bodyPr vert="eaVert" wrap="none" anchor="ct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endParaRPr lang="en-US" altLang="en-US"/>
          </a:p>
        </p:txBody>
      </p:sp>
      <p:sp>
        <p:nvSpPr>
          <p:cNvPr id="39943" name="AutoShape 7"/>
          <p:cNvSpPr>
            <a:spLocks noChangeArrowheads="1"/>
          </p:cNvSpPr>
          <p:nvPr/>
        </p:nvSpPr>
        <p:spPr bwMode="auto">
          <a:xfrm>
            <a:off x="8229600" y="6019800"/>
            <a:ext cx="914400" cy="304800"/>
          </a:xfrm>
          <a:prstGeom prst="leftArrow">
            <a:avLst>
              <a:gd name="adj1" fmla="val 50000"/>
              <a:gd name="adj2" fmla="val 75000"/>
            </a:avLst>
          </a:prstGeom>
          <a:solidFill>
            <a:srgbClr val="FF0000"/>
          </a:solidFill>
          <a:ln w="9525">
            <a:solidFill>
              <a:schemeClr val="tx1"/>
            </a:solidFill>
            <a:miter lim="800000"/>
            <a:headEnd/>
            <a:tailEnd/>
          </a:ln>
        </p:spPr>
        <p:txBody>
          <a:bodyPr wrap="none" anchor="ct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endParaRPr lang="en-US" altLang="en-US"/>
          </a:p>
        </p:txBody>
      </p:sp>
      <p:sp>
        <p:nvSpPr>
          <p:cNvPr id="19464" name="TextBox 7"/>
          <p:cNvSpPr txBox="1">
            <a:spLocks noChangeArrowheads="1"/>
          </p:cNvSpPr>
          <p:nvPr/>
        </p:nvSpPr>
        <p:spPr bwMode="auto">
          <a:xfrm>
            <a:off x="152400" y="914400"/>
            <a:ext cx="3352800" cy="18161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r>
              <a:rPr lang="en-US" altLang="en-US" sz="2800"/>
              <a:t>Step 4 – Identify Content Standards associated with priority competency</a:t>
            </a:r>
          </a:p>
        </p:txBody>
      </p:sp>
      <p:sp>
        <p:nvSpPr>
          <p:cNvPr id="19465" name="TextBox 8"/>
          <p:cNvSpPr txBox="1">
            <a:spLocks noChangeArrowheads="1"/>
          </p:cNvSpPr>
          <p:nvPr/>
        </p:nvSpPr>
        <p:spPr bwMode="auto">
          <a:xfrm>
            <a:off x="3886200" y="1371600"/>
            <a:ext cx="3124200"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endParaRPr lang="en-US" altLang="en-US"/>
          </a:p>
        </p:txBody>
      </p:sp>
      <p:sp>
        <p:nvSpPr>
          <p:cNvPr id="13" name="Rectangle 12"/>
          <p:cNvSpPr/>
          <p:nvPr/>
        </p:nvSpPr>
        <p:spPr>
          <a:xfrm>
            <a:off x="5943600" y="2971800"/>
            <a:ext cx="609600" cy="3276600"/>
          </a:xfrm>
          <a:prstGeom prst="rect">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a:off x="0" y="6019800"/>
            <a:ext cx="8305800" cy="228600"/>
          </a:xfrm>
          <a:prstGeom prst="rect">
            <a:avLst/>
          </a:prstGeom>
          <a:solidFill>
            <a:srgbClr val="FFC0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Oval 15"/>
          <p:cNvSpPr/>
          <p:nvPr/>
        </p:nvSpPr>
        <p:spPr>
          <a:xfrm>
            <a:off x="5867400" y="3962400"/>
            <a:ext cx="762000" cy="609600"/>
          </a:xfrm>
          <a:prstGeom prst="ellipse">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9941"/>
                                        </p:tgtEl>
                                        <p:attrNameLst>
                                          <p:attrName>style.visibility</p:attrName>
                                        </p:attrNameLst>
                                      </p:cBhvr>
                                      <p:to>
                                        <p:strVal val="visible"/>
                                      </p:to>
                                    </p:set>
                                    <p:anim calcmode="lin" valueType="num">
                                      <p:cBhvr additive="base">
                                        <p:cTn id="7" dur="500" fill="hold"/>
                                        <p:tgtEl>
                                          <p:spTgt spid="39941"/>
                                        </p:tgtEl>
                                        <p:attrNameLst>
                                          <p:attrName>ppt_x</p:attrName>
                                        </p:attrNameLst>
                                      </p:cBhvr>
                                      <p:tavLst>
                                        <p:tav tm="0">
                                          <p:val>
                                            <p:strVal val="0-#ppt_w/2"/>
                                          </p:val>
                                        </p:tav>
                                        <p:tav tm="100000">
                                          <p:val>
                                            <p:strVal val="#ppt_x"/>
                                          </p:val>
                                        </p:tav>
                                      </p:tavLst>
                                    </p:anim>
                                    <p:anim calcmode="lin" valueType="num">
                                      <p:cBhvr additive="base">
                                        <p:cTn id="8" dur="500" fill="hold"/>
                                        <p:tgtEl>
                                          <p:spTgt spid="3994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down)">
                                      <p:cBhvr>
                                        <p:cTn id="13" dur="500"/>
                                        <p:tgtEl>
                                          <p:spTgt spid="1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39942"/>
                                        </p:tgtEl>
                                        <p:attrNameLst>
                                          <p:attrName>style.visibility</p:attrName>
                                        </p:attrNameLst>
                                      </p:cBhvr>
                                      <p:to>
                                        <p:strVal val="visible"/>
                                      </p:to>
                                    </p:set>
                                    <p:anim calcmode="lin" valueType="num">
                                      <p:cBhvr additive="base">
                                        <p:cTn id="18" dur="500" fill="hold"/>
                                        <p:tgtEl>
                                          <p:spTgt spid="39942"/>
                                        </p:tgtEl>
                                        <p:attrNameLst>
                                          <p:attrName>ppt_x</p:attrName>
                                        </p:attrNameLst>
                                      </p:cBhvr>
                                      <p:tavLst>
                                        <p:tav tm="0">
                                          <p:val>
                                            <p:strVal val="#ppt_x"/>
                                          </p:val>
                                        </p:tav>
                                        <p:tav tm="100000">
                                          <p:val>
                                            <p:strVal val="#ppt_x"/>
                                          </p:val>
                                        </p:tav>
                                      </p:tavLst>
                                    </p:anim>
                                    <p:anim calcmode="lin" valueType="num">
                                      <p:cBhvr additive="base">
                                        <p:cTn id="19" dur="500" fill="hold"/>
                                        <p:tgtEl>
                                          <p:spTgt spid="39942"/>
                                        </p:tgtEl>
                                        <p:attrNameLst>
                                          <p:attrName>ppt_y</p:attrName>
                                        </p:attrNameLst>
                                      </p:cBhvr>
                                      <p:tavLst>
                                        <p:tav tm="0">
                                          <p:val>
                                            <p:strVal val="0-#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up)">
                                      <p:cBhvr>
                                        <p:cTn id="24" dur="500"/>
                                        <p:tgtEl>
                                          <p:spTgt spid="1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9943"/>
                                        </p:tgtEl>
                                        <p:attrNameLst>
                                          <p:attrName>style.visibility</p:attrName>
                                        </p:attrNameLst>
                                      </p:cBhvr>
                                      <p:to>
                                        <p:strVal val="visible"/>
                                      </p:to>
                                    </p:set>
                                    <p:anim calcmode="lin" valueType="num">
                                      <p:cBhvr additive="base">
                                        <p:cTn id="29" dur="500" fill="hold"/>
                                        <p:tgtEl>
                                          <p:spTgt spid="39943"/>
                                        </p:tgtEl>
                                        <p:attrNameLst>
                                          <p:attrName>ppt_x</p:attrName>
                                        </p:attrNameLst>
                                      </p:cBhvr>
                                      <p:tavLst>
                                        <p:tav tm="0">
                                          <p:val>
                                            <p:strVal val="1+#ppt_w/2"/>
                                          </p:val>
                                        </p:tav>
                                        <p:tav tm="100000">
                                          <p:val>
                                            <p:strVal val="#ppt_x"/>
                                          </p:val>
                                        </p:tav>
                                      </p:tavLst>
                                    </p:anim>
                                    <p:anim calcmode="lin" valueType="num">
                                      <p:cBhvr additive="base">
                                        <p:cTn id="30" dur="500" fill="hold"/>
                                        <p:tgtEl>
                                          <p:spTgt spid="39943"/>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right)">
                                      <p:cBhvr>
                                        <p:cTn id="3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animBg="1"/>
      <p:bldP spid="39942" grpId="0" animBg="1"/>
      <p:bldP spid="39943" grpId="0" animBg="1"/>
      <p:bldP spid="13" grpId="0" animBg="1"/>
      <p:bldP spid="1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a:xfrm>
            <a:off x="304800" y="152400"/>
            <a:ext cx="8229600" cy="533400"/>
          </a:xfrm>
        </p:spPr>
        <p:txBody>
          <a:bodyPr/>
          <a:lstStyle/>
          <a:p>
            <a:r>
              <a:rPr lang="en-US" altLang="en-US" sz="3200" b="1" smtClean="0">
                <a:solidFill>
                  <a:schemeClr val="tx1"/>
                </a:solidFill>
              </a:rPr>
              <a:t>Planning a Reading Skills Lesson</a:t>
            </a:r>
          </a:p>
        </p:txBody>
      </p:sp>
      <p:sp>
        <p:nvSpPr>
          <p:cNvPr id="23554" name="Slide Number Placeholder 4"/>
          <p:cNvSpPr>
            <a:spLocks noGrp="1"/>
          </p:cNvSpPr>
          <p:nvPr>
            <p:ph type="sldNum" sz="quarter" idx="12"/>
          </p:nvPr>
        </p:nvSpPr>
        <p:spPr/>
        <p:txBody>
          <a:bodyPr>
            <a:normAutofit fontScale="85000" lnSpcReduction="20000"/>
          </a:bodyPr>
          <a:lstStyle/>
          <a:p>
            <a:pPr>
              <a:defRPr/>
            </a:pPr>
            <a:fld id="{E27E7D55-4F1D-4C77-A438-115251A642DA}" type="slidenum">
              <a:rPr lang="en-US"/>
              <a:pPr>
                <a:defRPr/>
              </a:pPr>
              <a:t>12</a:t>
            </a:fld>
            <a:endParaRPr lang="en-US"/>
          </a:p>
        </p:txBody>
      </p:sp>
      <p:sp>
        <p:nvSpPr>
          <p:cNvPr id="20484" name="Oval 10"/>
          <p:cNvSpPr>
            <a:spLocks noChangeArrowheads="1"/>
          </p:cNvSpPr>
          <p:nvPr/>
        </p:nvSpPr>
        <p:spPr bwMode="auto">
          <a:xfrm>
            <a:off x="4038600" y="1828800"/>
            <a:ext cx="3124200" cy="3276600"/>
          </a:xfrm>
          <a:prstGeom prst="ellipse">
            <a:avLst/>
          </a:prstGeom>
          <a:solidFill>
            <a:srgbClr val="C0C0C0"/>
          </a:solidFill>
          <a:ln w="9525">
            <a:solidFill>
              <a:schemeClr val="tx1"/>
            </a:solidFill>
            <a:round/>
            <a:headEnd/>
            <a:tailEnd/>
          </a:ln>
        </p:spPr>
        <p:txBody>
          <a:bodyPr wrap="none" anchor="ct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endParaRPr lang="en-US" altLang="en-US"/>
          </a:p>
        </p:txBody>
      </p:sp>
      <p:sp>
        <p:nvSpPr>
          <p:cNvPr id="20485" name="Oval 13"/>
          <p:cNvSpPr>
            <a:spLocks noChangeArrowheads="1"/>
          </p:cNvSpPr>
          <p:nvPr/>
        </p:nvSpPr>
        <p:spPr bwMode="auto">
          <a:xfrm>
            <a:off x="6172200" y="4191000"/>
            <a:ext cx="1981200" cy="1981200"/>
          </a:xfrm>
          <a:prstGeom prst="ellipse">
            <a:avLst/>
          </a:prstGeom>
          <a:solidFill>
            <a:schemeClr val="bg1"/>
          </a:solidFill>
          <a:ln w="9525">
            <a:solidFill>
              <a:schemeClr val="tx1"/>
            </a:solidFill>
            <a:round/>
            <a:headEnd/>
            <a:tailEnd/>
          </a:ln>
        </p:spPr>
        <p:txBody>
          <a:bodyPr wrap="none" anchor="ct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endParaRPr lang="en-US" altLang="en-US"/>
          </a:p>
        </p:txBody>
      </p:sp>
      <p:sp>
        <p:nvSpPr>
          <p:cNvPr id="20486" name="Oval 5"/>
          <p:cNvSpPr>
            <a:spLocks noChangeArrowheads="1"/>
          </p:cNvSpPr>
          <p:nvPr/>
        </p:nvSpPr>
        <p:spPr bwMode="auto">
          <a:xfrm>
            <a:off x="5638800" y="609600"/>
            <a:ext cx="1828800" cy="1752600"/>
          </a:xfrm>
          <a:prstGeom prst="ellipse">
            <a:avLst/>
          </a:prstGeom>
          <a:solidFill>
            <a:schemeClr val="bg1"/>
          </a:solidFill>
          <a:ln w="9525">
            <a:solidFill>
              <a:schemeClr val="tx1"/>
            </a:solidFill>
            <a:round/>
            <a:headEnd/>
            <a:tailEnd/>
          </a:ln>
        </p:spPr>
        <p:txBody>
          <a:bodyPr wrap="none" anchor="ct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endParaRPr lang="en-US" altLang="en-US"/>
          </a:p>
        </p:txBody>
      </p:sp>
      <p:sp>
        <p:nvSpPr>
          <p:cNvPr id="20487" name="Oval 6"/>
          <p:cNvSpPr>
            <a:spLocks noChangeArrowheads="1"/>
          </p:cNvSpPr>
          <p:nvPr/>
        </p:nvSpPr>
        <p:spPr bwMode="auto">
          <a:xfrm>
            <a:off x="6934200" y="2057400"/>
            <a:ext cx="1828800" cy="1905000"/>
          </a:xfrm>
          <a:prstGeom prst="ellipse">
            <a:avLst/>
          </a:prstGeom>
          <a:solidFill>
            <a:schemeClr val="bg1"/>
          </a:solidFill>
          <a:ln w="9525">
            <a:solidFill>
              <a:schemeClr val="tx1"/>
            </a:solidFill>
            <a:round/>
            <a:headEnd/>
            <a:tailEnd/>
          </a:ln>
        </p:spPr>
        <p:txBody>
          <a:bodyPr wrap="none" anchor="ct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endParaRPr lang="en-US" altLang="en-US"/>
          </a:p>
        </p:txBody>
      </p:sp>
      <p:sp>
        <p:nvSpPr>
          <p:cNvPr id="20488" name="Oval 7"/>
          <p:cNvSpPr>
            <a:spLocks noChangeArrowheads="1"/>
          </p:cNvSpPr>
          <p:nvPr/>
        </p:nvSpPr>
        <p:spPr bwMode="auto">
          <a:xfrm>
            <a:off x="3048000" y="838200"/>
            <a:ext cx="1905000" cy="1828800"/>
          </a:xfrm>
          <a:prstGeom prst="ellipse">
            <a:avLst/>
          </a:prstGeom>
          <a:solidFill>
            <a:schemeClr val="bg1"/>
          </a:solidFill>
          <a:ln w="9525">
            <a:solidFill>
              <a:schemeClr val="tx1"/>
            </a:solidFill>
            <a:round/>
            <a:headEnd/>
            <a:tailEnd/>
          </a:ln>
        </p:spPr>
        <p:txBody>
          <a:bodyPr wrap="none" anchor="ct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endParaRPr lang="en-US" altLang="en-US"/>
          </a:p>
        </p:txBody>
      </p:sp>
      <p:sp>
        <p:nvSpPr>
          <p:cNvPr id="20489" name="Oval 8"/>
          <p:cNvSpPr>
            <a:spLocks noChangeArrowheads="1"/>
          </p:cNvSpPr>
          <p:nvPr/>
        </p:nvSpPr>
        <p:spPr bwMode="auto">
          <a:xfrm>
            <a:off x="2514600" y="2819400"/>
            <a:ext cx="1981200" cy="1981200"/>
          </a:xfrm>
          <a:prstGeom prst="ellipse">
            <a:avLst/>
          </a:prstGeom>
          <a:solidFill>
            <a:schemeClr val="bg1"/>
          </a:solidFill>
          <a:ln w="9525">
            <a:solidFill>
              <a:schemeClr val="tx1"/>
            </a:solidFill>
            <a:round/>
            <a:headEnd/>
            <a:tailEnd/>
          </a:ln>
        </p:spPr>
        <p:txBody>
          <a:bodyPr wrap="none" anchor="ct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endParaRPr lang="en-US" altLang="en-US"/>
          </a:p>
        </p:txBody>
      </p:sp>
      <p:sp>
        <p:nvSpPr>
          <p:cNvPr id="20490" name="Oval 9"/>
          <p:cNvSpPr>
            <a:spLocks noChangeArrowheads="1"/>
          </p:cNvSpPr>
          <p:nvPr/>
        </p:nvSpPr>
        <p:spPr bwMode="auto">
          <a:xfrm>
            <a:off x="3810000" y="4648200"/>
            <a:ext cx="1905000" cy="1905000"/>
          </a:xfrm>
          <a:prstGeom prst="ellipse">
            <a:avLst/>
          </a:prstGeom>
          <a:solidFill>
            <a:schemeClr val="bg1"/>
          </a:solidFill>
          <a:ln w="9525">
            <a:solidFill>
              <a:schemeClr val="tx1"/>
            </a:solidFill>
            <a:round/>
            <a:headEnd/>
            <a:tailEnd/>
          </a:ln>
        </p:spPr>
        <p:txBody>
          <a:bodyPr wrap="none" anchor="ct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endParaRPr lang="en-US" altLang="en-US"/>
          </a:p>
        </p:txBody>
      </p:sp>
      <p:sp>
        <p:nvSpPr>
          <p:cNvPr id="20491" name="Text Box 11"/>
          <p:cNvSpPr txBox="1">
            <a:spLocks noChangeArrowheads="1"/>
          </p:cNvSpPr>
          <p:nvPr/>
        </p:nvSpPr>
        <p:spPr bwMode="auto">
          <a:xfrm>
            <a:off x="4343400" y="2438400"/>
            <a:ext cx="2743200" cy="215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algn="ctr">
              <a:spcBef>
                <a:spcPct val="50000"/>
              </a:spcBef>
            </a:pPr>
            <a:r>
              <a:rPr lang="en-US" altLang="en-US" b="1"/>
              <a:t>CASAS Competency</a:t>
            </a:r>
          </a:p>
          <a:p>
            <a:pPr algn="ctr">
              <a:spcBef>
                <a:spcPct val="50000"/>
              </a:spcBef>
            </a:pPr>
            <a:r>
              <a:rPr lang="en-US" altLang="en-US" b="1"/>
              <a:t>1.4.7</a:t>
            </a:r>
            <a:r>
              <a:rPr lang="en-US" altLang="en-US"/>
              <a:t>  </a:t>
            </a:r>
          </a:p>
          <a:p>
            <a:pPr algn="ctr">
              <a:spcBef>
                <a:spcPct val="50000"/>
              </a:spcBef>
            </a:pPr>
            <a:r>
              <a:rPr lang="en-US" altLang="en-US"/>
              <a:t>Interpret information about home maintenance</a:t>
            </a:r>
          </a:p>
          <a:p>
            <a:pPr>
              <a:spcBef>
                <a:spcPct val="50000"/>
              </a:spcBef>
            </a:pPr>
            <a:endParaRPr lang="en-US" altLang="en-US"/>
          </a:p>
        </p:txBody>
      </p:sp>
      <p:sp>
        <p:nvSpPr>
          <p:cNvPr id="20492" name="Text Box 12"/>
          <p:cNvSpPr txBox="1">
            <a:spLocks noChangeArrowheads="1"/>
          </p:cNvSpPr>
          <p:nvPr/>
        </p:nvSpPr>
        <p:spPr bwMode="auto">
          <a:xfrm>
            <a:off x="3429000" y="990600"/>
            <a:ext cx="1295400" cy="134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a:spcBef>
                <a:spcPct val="50000"/>
              </a:spcBef>
            </a:pPr>
            <a:r>
              <a:rPr lang="en-US" altLang="en-US" b="1" u="sng"/>
              <a:t>R2.8</a:t>
            </a:r>
          </a:p>
          <a:p>
            <a:r>
              <a:rPr lang="en-US" altLang="en-US" sz="1600"/>
              <a:t>Interpret meaning from word formations</a:t>
            </a:r>
          </a:p>
        </p:txBody>
      </p:sp>
      <p:sp>
        <p:nvSpPr>
          <p:cNvPr id="20493" name="Text Box 14"/>
          <p:cNvSpPr txBox="1">
            <a:spLocks noChangeArrowheads="1"/>
          </p:cNvSpPr>
          <p:nvPr/>
        </p:nvSpPr>
        <p:spPr bwMode="auto">
          <a:xfrm>
            <a:off x="5943600" y="762000"/>
            <a:ext cx="1295400" cy="134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a:spcBef>
                <a:spcPct val="50000"/>
              </a:spcBef>
            </a:pPr>
            <a:r>
              <a:rPr lang="en-US" altLang="en-US" b="1" u="sng"/>
              <a:t>R3.2</a:t>
            </a:r>
          </a:p>
          <a:p>
            <a:r>
              <a:rPr lang="en-US" altLang="en-US" sz="1600"/>
              <a:t>Read and understand simple sentences</a:t>
            </a:r>
          </a:p>
        </p:txBody>
      </p:sp>
      <p:sp>
        <p:nvSpPr>
          <p:cNvPr id="20494" name="Text Box 15"/>
          <p:cNvSpPr txBox="1">
            <a:spLocks noChangeArrowheads="1"/>
          </p:cNvSpPr>
          <p:nvPr/>
        </p:nvSpPr>
        <p:spPr bwMode="auto">
          <a:xfrm>
            <a:off x="7162800" y="2286000"/>
            <a:ext cx="1524000" cy="134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a:spcBef>
                <a:spcPct val="50000"/>
              </a:spcBef>
            </a:pPr>
            <a:r>
              <a:rPr lang="en-US" altLang="en-US" b="1" u="sng"/>
              <a:t>R3.8</a:t>
            </a:r>
          </a:p>
          <a:p>
            <a:r>
              <a:rPr lang="en-US" altLang="en-US" sz="1600"/>
              <a:t>Interpret basic sentence structure and grammar</a:t>
            </a:r>
          </a:p>
        </p:txBody>
      </p:sp>
      <p:sp>
        <p:nvSpPr>
          <p:cNvPr id="20495" name="Text Box 17"/>
          <p:cNvSpPr txBox="1">
            <a:spLocks noChangeArrowheads="1"/>
          </p:cNvSpPr>
          <p:nvPr/>
        </p:nvSpPr>
        <p:spPr bwMode="auto">
          <a:xfrm>
            <a:off x="6553200" y="4419600"/>
            <a:ext cx="1447800" cy="134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a:spcBef>
                <a:spcPct val="50000"/>
              </a:spcBef>
            </a:pPr>
            <a:r>
              <a:rPr lang="en-US" altLang="en-US" b="1" u="sng"/>
              <a:t>R3.10</a:t>
            </a:r>
          </a:p>
          <a:p>
            <a:r>
              <a:rPr lang="en-US" altLang="en-US" sz="1600"/>
              <a:t>Follow pronoun references within a text</a:t>
            </a:r>
          </a:p>
        </p:txBody>
      </p:sp>
      <p:sp>
        <p:nvSpPr>
          <p:cNvPr id="20496" name="Text Box 18"/>
          <p:cNvSpPr txBox="1">
            <a:spLocks noChangeArrowheads="1"/>
          </p:cNvSpPr>
          <p:nvPr/>
        </p:nvSpPr>
        <p:spPr bwMode="auto">
          <a:xfrm>
            <a:off x="4191000" y="4800600"/>
            <a:ext cx="1524000" cy="134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a:spcBef>
                <a:spcPct val="50000"/>
              </a:spcBef>
            </a:pPr>
            <a:r>
              <a:rPr lang="en-US" altLang="en-US" b="1" u="sng"/>
              <a:t>R6.2</a:t>
            </a:r>
          </a:p>
          <a:p>
            <a:r>
              <a:rPr lang="en-US" altLang="en-US" sz="1600"/>
              <a:t>Scan simple text to find specific information</a:t>
            </a:r>
          </a:p>
        </p:txBody>
      </p:sp>
      <p:sp>
        <p:nvSpPr>
          <p:cNvPr id="20497" name="Text Box 19"/>
          <p:cNvSpPr txBox="1">
            <a:spLocks noChangeArrowheads="1"/>
          </p:cNvSpPr>
          <p:nvPr/>
        </p:nvSpPr>
        <p:spPr bwMode="auto">
          <a:xfrm>
            <a:off x="2819400" y="3200400"/>
            <a:ext cx="1524000" cy="110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a:spcBef>
                <a:spcPct val="50000"/>
              </a:spcBef>
            </a:pPr>
            <a:r>
              <a:rPr lang="en-US" altLang="en-US" b="1" u="sng"/>
              <a:t>R7.2</a:t>
            </a:r>
          </a:p>
          <a:p>
            <a:r>
              <a:rPr lang="en-US" altLang="en-US" sz="1600"/>
              <a:t>Identify main idea of a multi-paragraph text</a:t>
            </a:r>
          </a:p>
        </p:txBody>
      </p:sp>
      <p:sp>
        <p:nvSpPr>
          <p:cNvPr id="20498" name="Text Box 20"/>
          <p:cNvSpPr txBox="1">
            <a:spLocks noChangeArrowheads="1"/>
          </p:cNvSpPr>
          <p:nvPr/>
        </p:nvSpPr>
        <p:spPr bwMode="auto">
          <a:xfrm>
            <a:off x="228600" y="4724400"/>
            <a:ext cx="2667000" cy="16430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a:spcBef>
                <a:spcPct val="50000"/>
              </a:spcBef>
            </a:pPr>
            <a:r>
              <a:rPr lang="en-US" altLang="en-US" b="1" u="sng"/>
              <a:t>Instructional Program</a:t>
            </a:r>
          </a:p>
          <a:p>
            <a:pPr>
              <a:spcBef>
                <a:spcPct val="50000"/>
              </a:spcBef>
            </a:pPr>
            <a:r>
              <a:rPr lang="en-US" altLang="en-US"/>
              <a:t>ESL – Intermediate Low</a:t>
            </a:r>
          </a:p>
          <a:p>
            <a:pPr>
              <a:spcBef>
                <a:spcPct val="50000"/>
              </a:spcBef>
            </a:pPr>
            <a:r>
              <a:rPr lang="en-US" altLang="en-US"/>
              <a:t>CASAS Level:  B</a:t>
            </a:r>
          </a:p>
          <a:p>
            <a:pPr>
              <a:spcBef>
                <a:spcPct val="50000"/>
              </a:spcBef>
            </a:pPr>
            <a:r>
              <a:rPr lang="en-US" altLang="en-US"/>
              <a:t>NRS Level:  4 </a:t>
            </a:r>
          </a:p>
        </p:txBody>
      </p:sp>
      <p:sp>
        <p:nvSpPr>
          <p:cNvPr id="85013" name="Oval 21"/>
          <p:cNvSpPr>
            <a:spLocks noChangeArrowheads="1"/>
          </p:cNvSpPr>
          <p:nvPr/>
        </p:nvSpPr>
        <p:spPr bwMode="auto">
          <a:xfrm>
            <a:off x="3886200" y="4724400"/>
            <a:ext cx="1676400" cy="1676400"/>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85013"/>
                                        </p:tgtEl>
                                        <p:attrNameLst>
                                          <p:attrName>style.visibility</p:attrName>
                                        </p:attrNameLst>
                                      </p:cBhvr>
                                      <p:to>
                                        <p:strVal val="visible"/>
                                      </p:to>
                                    </p:set>
                                    <p:anim calcmode="lin" valueType="num">
                                      <p:cBhvr>
                                        <p:cTn id="7" dur="1000" fill="hold"/>
                                        <p:tgtEl>
                                          <p:spTgt spid="85013"/>
                                        </p:tgtEl>
                                        <p:attrNameLst>
                                          <p:attrName>ppt_w</p:attrName>
                                        </p:attrNameLst>
                                      </p:cBhvr>
                                      <p:tavLst>
                                        <p:tav tm="0">
                                          <p:val>
                                            <p:fltVal val="0"/>
                                          </p:val>
                                        </p:tav>
                                        <p:tav tm="100000">
                                          <p:val>
                                            <p:strVal val="#ppt_w"/>
                                          </p:val>
                                        </p:tav>
                                      </p:tavLst>
                                    </p:anim>
                                    <p:anim calcmode="lin" valueType="num">
                                      <p:cBhvr>
                                        <p:cTn id="8" dur="1000" fill="hold"/>
                                        <p:tgtEl>
                                          <p:spTgt spid="85013"/>
                                        </p:tgtEl>
                                        <p:attrNameLst>
                                          <p:attrName>ppt_h</p:attrName>
                                        </p:attrNameLst>
                                      </p:cBhvr>
                                      <p:tavLst>
                                        <p:tav tm="0">
                                          <p:val>
                                            <p:fltVal val="0"/>
                                          </p:val>
                                        </p:tav>
                                        <p:tav tm="100000">
                                          <p:val>
                                            <p:strVal val="#ppt_h"/>
                                          </p:val>
                                        </p:tav>
                                      </p:tavLst>
                                    </p:anim>
                                    <p:anim calcmode="lin" valueType="num">
                                      <p:cBhvr>
                                        <p:cTn id="9" dur="1000" fill="hold"/>
                                        <p:tgtEl>
                                          <p:spTgt spid="85013"/>
                                        </p:tgtEl>
                                        <p:attrNameLst>
                                          <p:attrName>style.rotation</p:attrName>
                                        </p:attrNameLst>
                                      </p:cBhvr>
                                      <p:tavLst>
                                        <p:tav tm="0">
                                          <p:val>
                                            <p:fltVal val="90"/>
                                          </p:val>
                                        </p:tav>
                                        <p:tav tm="100000">
                                          <p:val>
                                            <p:fltVal val="0"/>
                                          </p:val>
                                        </p:tav>
                                      </p:tavLst>
                                    </p:anim>
                                    <p:animEffect transition="in" filter="fade">
                                      <p:cBhvr>
                                        <p:cTn id="10" dur="1000"/>
                                        <p:tgtEl>
                                          <p:spTgt spid="850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469900" y="152400"/>
            <a:ext cx="8216900" cy="960438"/>
          </a:xfrm>
        </p:spPr>
        <p:txBody>
          <a:bodyPr/>
          <a:lstStyle/>
          <a:p>
            <a:r>
              <a:rPr lang="en-US" altLang="en-US" sz="3200" b="1" smtClean="0">
                <a:solidFill>
                  <a:schemeClr val="tx1"/>
                </a:solidFill>
              </a:rPr>
              <a:t>How to Develop a </a:t>
            </a:r>
            <a:br>
              <a:rPr lang="en-US" altLang="en-US" sz="3200" b="1" smtClean="0">
                <a:solidFill>
                  <a:schemeClr val="tx1"/>
                </a:solidFill>
              </a:rPr>
            </a:br>
            <a:r>
              <a:rPr lang="en-US" altLang="en-US" sz="3200" b="1" smtClean="0">
                <a:solidFill>
                  <a:schemeClr val="tx1"/>
                </a:solidFill>
              </a:rPr>
              <a:t>Competency-Based Lesson Plan (WIPPEA)</a:t>
            </a:r>
          </a:p>
        </p:txBody>
      </p:sp>
      <p:sp>
        <p:nvSpPr>
          <p:cNvPr id="25602" name="Slide Number Placeholder 4"/>
          <p:cNvSpPr>
            <a:spLocks noGrp="1"/>
          </p:cNvSpPr>
          <p:nvPr>
            <p:ph type="sldNum" sz="quarter" idx="12"/>
          </p:nvPr>
        </p:nvSpPr>
        <p:spPr/>
        <p:txBody>
          <a:bodyPr>
            <a:normAutofit fontScale="85000" lnSpcReduction="20000"/>
          </a:bodyPr>
          <a:lstStyle/>
          <a:p>
            <a:pPr>
              <a:defRPr/>
            </a:pPr>
            <a:fld id="{E5ACFCDC-48C8-4878-86FE-CA1B75075313}" type="slidenum">
              <a:rPr lang="en-US"/>
              <a:pPr>
                <a:defRPr/>
              </a:pPr>
              <a:t>13</a:t>
            </a:fld>
            <a:endParaRPr lang="en-US"/>
          </a:p>
        </p:txBody>
      </p:sp>
      <p:sp>
        <p:nvSpPr>
          <p:cNvPr id="21508" name="Rectangle 3"/>
          <p:cNvSpPr>
            <a:spLocks noGrp="1" noChangeArrowheads="1"/>
          </p:cNvSpPr>
          <p:nvPr>
            <p:ph sz="quarter" idx="1"/>
          </p:nvPr>
        </p:nvSpPr>
        <p:spPr>
          <a:xfrm>
            <a:off x="228600" y="1676400"/>
            <a:ext cx="8915400" cy="4953000"/>
          </a:xfrm>
        </p:spPr>
        <p:txBody>
          <a:bodyPr/>
          <a:lstStyle/>
          <a:p>
            <a:pPr marL="609600" indent="-609600">
              <a:lnSpc>
                <a:spcPct val="110000"/>
              </a:lnSpc>
              <a:buClr>
                <a:schemeClr val="tx1"/>
              </a:buClr>
              <a:buFont typeface="Wingdings" pitchFamily="2" charset="2"/>
              <a:buNone/>
            </a:pPr>
            <a:r>
              <a:rPr lang="en-US" altLang="en-US" sz="2700" b="1" smtClean="0"/>
              <a:t>WIPPEA – </a:t>
            </a:r>
            <a:r>
              <a:rPr lang="en-US" altLang="en-US" sz="2700" b="1" u="sng" smtClean="0"/>
              <a:t>W</a:t>
            </a:r>
            <a:r>
              <a:rPr lang="en-US" altLang="en-US" sz="2700" smtClean="0"/>
              <a:t>arm-up/</a:t>
            </a:r>
            <a:r>
              <a:rPr lang="en-US" altLang="en-US" sz="2700" b="1" u="sng" smtClean="0"/>
              <a:t>I</a:t>
            </a:r>
            <a:r>
              <a:rPr lang="en-US" altLang="en-US" sz="2700" smtClean="0"/>
              <a:t>ntroduction</a:t>
            </a:r>
          </a:p>
          <a:p>
            <a:pPr marL="609600" indent="-609600">
              <a:lnSpc>
                <a:spcPct val="110000"/>
              </a:lnSpc>
              <a:buClr>
                <a:schemeClr val="tx1"/>
              </a:buClr>
              <a:buFont typeface="Wingdings" pitchFamily="2" charset="2"/>
              <a:buNone/>
            </a:pPr>
            <a:r>
              <a:rPr lang="en-US" altLang="en-US" sz="2700" b="1" smtClean="0"/>
              <a:t>		</a:t>
            </a:r>
            <a:r>
              <a:rPr lang="en-US" altLang="en-US" sz="2700" b="1" u="sng" smtClean="0"/>
              <a:t>P</a:t>
            </a:r>
            <a:r>
              <a:rPr lang="en-US" altLang="en-US" sz="2700" smtClean="0"/>
              <a:t>resentation</a:t>
            </a:r>
          </a:p>
          <a:p>
            <a:pPr marL="609600" indent="-609600">
              <a:lnSpc>
                <a:spcPct val="110000"/>
              </a:lnSpc>
              <a:buClr>
                <a:schemeClr val="tx1"/>
              </a:buClr>
              <a:buFont typeface="Wingdings" pitchFamily="2" charset="2"/>
              <a:buNone/>
            </a:pPr>
            <a:r>
              <a:rPr lang="en-US" altLang="en-US" sz="2700" b="1" smtClean="0"/>
              <a:t>		</a:t>
            </a:r>
            <a:r>
              <a:rPr lang="en-US" altLang="en-US" sz="2700" b="1" u="sng" smtClean="0"/>
              <a:t>P</a:t>
            </a:r>
            <a:r>
              <a:rPr lang="en-US" altLang="en-US" sz="2700" smtClean="0"/>
              <a:t>ractice</a:t>
            </a:r>
          </a:p>
          <a:p>
            <a:pPr marL="609600" indent="-609600">
              <a:lnSpc>
                <a:spcPct val="110000"/>
              </a:lnSpc>
              <a:buClr>
                <a:schemeClr val="tx1"/>
              </a:buClr>
              <a:buFont typeface="Wingdings" pitchFamily="2" charset="2"/>
              <a:buNone/>
            </a:pPr>
            <a:r>
              <a:rPr lang="en-US" altLang="en-US" sz="2700" b="1" smtClean="0"/>
              <a:t>		</a:t>
            </a:r>
            <a:r>
              <a:rPr lang="en-US" altLang="en-US" sz="2700" b="1" u="sng" smtClean="0"/>
              <a:t>E</a:t>
            </a:r>
            <a:r>
              <a:rPr lang="en-US" altLang="en-US" sz="2700" smtClean="0"/>
              <a:t>valuation</a:t>
            </a:r>
          </a:p>
          <a:p>
            <a:pPr marL="609600" indent="-609600">
              <a:lnSpc>
                <a:spcPct val="110000"/>
              </a:lnSpc>
              <a:buClr>
                <a:schemeClr val="tx1"/>
              </a:buClr>
              <a:buFont typeface="Wingdings" pitchFamily="2" charset="2"/>
              <a:buNone/>
            </a:pPr>
            <a:r>
              <a:rPr lang="en-US" altLang="en-US" sz="2700" b="1" smtClean="0"/>
              <a:t>		</a:t>
            </a:r>
            <a:r>
              <a:rPr lang="en-US" altLang="en-US" sz="2700" b="1" u="sng" smtClean="0"/>
              <a:t>A</a:t>
            </a:r>
            <a:r>
              <a:rPr lang="en-US" altLang="en-US" sz="2700" smtClean="0"/>
              <a:t>pplication</a:t>
            </a:r>
          </a:p>
          <a:p>
            <a:pPr marL="609600" indent="-609600">
              <a:lnSpc>
                <a:spcPct val="110000"/>
              </a:lnSpc>
              <a:buClr>
                <a:schemeClr val="tx1"/>
              </a:buClr>
              <a:buFont typeface="Wingdings" pitchFamily="2" charset="2"/>
              <a:buNone/>
            </a:pPr>
            <a:endParaRPr lang="en-US" altLang="en-US" sz="2700" b="1" smtClean="0"/>
          </a:p>
          <a:p>
            <a:pPr marL="609600" indent="-609600">
              <a:lnSpc>
                <a:spcPct val="110000"/>
              </a:lnSpc>
              <a:buClr>
                <a:schemeClr val="tx1"/>
              </a:buClr>
              <a:buFont typeface="Wingdings" pitchFamily="2" charset="2"/>
              <a:buAutoNum type="arabicPeriod"/>
            </a:pPr>
            <a:r>
              <a:rPr lang="en-US" altLang="en-US" sz="2700" b="1" u="sng" smtClean="0"/>
              <a:t>W</a:t>
            </a:r>
            <a:r>
              <a:rPr lang="en-US" altLang="en-US" sz="2700" b="1" smtClean="0"/>
              <a:t>arm-Up/</a:t>
            </a:r>
            <a:r>
              <a:rPr lang="en-US" altLang="en-US" sz="2700" b="1" u="sng" smtClean="0"/>
              <a:t>I</a:t>
            </a:r>
            <a:r>
              <a:rPr lang="en-US" altLang="en-US" sz="2700" b="1" smtClean="0"/>
              <a:t>ntroduction:</a:t>
            </a:r>
          </a:p>
          <a:p>
            <a:pPr marL="990600" lvl="1" indent="-533400">
              <a:lnSpc>
                <a:spcPct val="110000"/>
              </a:lnSpc>
              <a:buFont typeface="Wingdings" pitchFamily="2" charset="2"/>
              <a:buNone/>
            </a:pPr>
            <a:r>
              <a:rPr lang="en-US" altLang="en-US" sz="2700" smtClean="0"/>
              <a:t>Review of previously learned material.  Prepare for new lesson.  Establish purpose of lesson.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457200" y="304800"/>
            <a:ext cx="8229600" cy="533400"/>
          </a:xfrm>
        </p:spPr>
        <p:txBody>
          <a:bodyPr/>
          <a:lstStyle/>
          <a:p>
            <a:r>
              <a:rPr lang="en-US" altLang="en-US" sz="4000" b="1" smtClean="0">
                <a:solidFill>
                  <a:schemeClr val="tx1"/>
                </a:solidFill>
              </a:rPr>
              <a:t>WIPPEA (continued)</a:t>
            </a:r>
          </a:p>
        </p:txBody>
      </p:sp>
      <p:sp>
        <p:nvSpPr>
          <p:cNvPr id="26626" name="Slide Number Placeholder 4"/>
          <p:cNvSpPr>
            <a:spLocks noGrp="1"/>
          </p:cNvSpPr>
          <p:nvPr>
            <p:ph type="sldNum" sz="quarter" idx="12"/>
          </p:nvPr>
        </p:nvSpPr>
        <p:spPr/>
        <p:txBody>
          <a:bodyPr>
            <a:normAutofit fontScale="85000" lnSpcReduction="20000"/>
          </a:bodyPr>
          <a:lstStyle/>
          <a:p>
            <a:pPr>
              <a:defRPr/>
            </a:pPr>
            <a:fld id="{D9DAB732-84CD-47D3-8800-DE1BCEE6C1B7}" type="slidenum">
              <a:rPr lang="en-US"/>
              <a:pPr>
                <a:defRPr/>
              </a:pPr>
              <a:t>14</a:t>
            </a:fld>
            <a:endParaRPr lang="en-US"/>
          </a:p>
        </p:txBody>
      </p:sp>
      <p:sp>
        <p:nvSpPr>
          <p:cNvPr id="50179" name="Rectangle 3"/>
          <p:cNvSpPr>
            <a:spLocks noGrp="1" noChangeArrowheads="1"/>
          </p:cNvSpPr>
          <p:nvPr>
            <p:ph sz="quarter" idx="1"/>
          </p:nvPr>
        </p:nvSpPr>
        <p:spPr>
          <a:xfrm>
            <a:off x="457200" y="1600200"/>
            <a:ext cx="8229600" cy="4876800"/>
          </a:xfrm>
        </p:spPr>
        <p:txBody>
          <a:bodyPr>
            <a:normAutofit fontScale="85000" lnSpcReduction="20000"/>
          </a:bodyPr>
          <a:lstStyle/>
          <a:p>
            <a:pPr marL="609600" indent="-609600" fontAlgn="auto">
              <a:lnSpc>
                <a:spcPct val="110000"/>
              </a:lnSpc>
              <a:spcAft>
                <a:spcPts val="0"/>
              </a:spcAft>
              <a:buClr>
                <a:schemeClr val="tx1"/>
              </a:buClr>
              <a:buFont typeface="+mj-lt"/>
              <a:buAutoNum type="arabicPeriod" startAt="2"/>
              <a:defRPr/>
            </a:pPr>
            <a:r>
              <a:rPr lang="en-US" sz="2800" b="1" u="sng" dirty="0" smtClean="0"/>
              <a:t>P</a:t>
            </a:r>
            <a:r>
              <a:rPr lang="en-US" sz="2800" b="1" dirty="0" smtClean="0"/>
              <a:t>resentation:</a:t>
            </a:r>
          </a:p>
          <a:p>
            <a:pPr marL="990600" lvl="1" indent="-533400" fontAlgn="auto">
              <a:lnSpc>
                <a:spcPct val="110000"/>
              </a:lnSpc>
              <a:spcAft>
                <a:spcPts val="0"/>
              </a:spcAft>
              <a:buFont typeface="Wingdings 2"/>
              <a:buNone/>
              <a:defRPr/>
            </a:pPr>
            <a:r>
              <a:rPr lang="en-US" sz="2700" dirty="0" smtClean="0"/>
              <a:t>Introduce new information and skills using a variety of activities and techniques.  Use a variety of strategies: visuals, </a:t>
            </a:r>
            <a:r>
              <a:rPr lang="en-US" sz="2700" dirty="0" err="1" smtClean="0"/>
              <a:t>realia</a:t>
            </a:r>
            <a:r>
              <a:rPr lang="en-US" sz="2700" dirty="0" smtClean="0"/>
              <a:t>, lecture, demonstration.</a:t>
            </a:r>
          </a:p>
          <a:p>
            <a:pPr marL="609600" indent="-609600" fontAlgn="auto">
              <a:lnSpc>
                <a:spcPct val="120000"/>
              </a:lnSpc>
              <a:spcAft>
                <a:spcPts val="0"/>
              </a:spcAft>
              <a:buClr>
                <a:schemeClr val="tx1"/>
              </a:buClr>
              <a:buFont typeface="+mj-lt"/>
              <a:buAutoNum type="arabicPeriod" startAt="3"/>
              <a:defRPr/>
            </a:pPr>
            <a:r>
              <a:rPr lang="en-US" sz="2800" b="1" u="sng" dirty="0" smtClean="0"/>
              <a:t>P</a:t>
            </a:r>
            <a:r>
              <a:rPr lang="en-US" sz="2800" b="1" dirty="0" smtClean="0"/>
              <a:t>ractice:</a:t>
            </a:r>
          </a:p>
          <a:p>
            <a:pPr marL="990600" lvl="1" indent="-533400" fontAlgn="auto">
              <a:lnSpc>
                <a:spcPct val="120000"/>
              </a:lnSpc>
              <a:spcAft>
                <a:spcPts val="0"/>
              </a:spcAft>
              <a:buFont typeface="Wingdings 2"/>
              <a:buNone/>
              <a:defRPr/>
            </a:pPr>
            <a:r>
              <a:rPr lang="en-US" sz="2700" dirty="0" smtClean="0"/>
              <a:t>Provide the learners with the opportunity to practice the new information and skills by integrating the new information in a controlled context.  Include Guided Practice (pair work, dictation, worksheets) and Communicative Practice (role play, team work, info exchange and problem-solving) when appropriate.  During the practice, monitor learners and provide feedback.</a:t>
            </a:r>
          </a:p>
          <a:p>
            <a:pPr marL="609600" indent="-609600" fontAlgn="auto">
              <a:lnSpc>
                <a:spcPct val="120000"/>
              </a:lnSpc>
              <a:spcAft>
                <a:spcPts val="0"/>
              </a:spcAft>
              <a:buClr>
                <a:schemeClr val="tx1"/>
              </a:buClr>
              <a:buFont typeface="Wingdings" pitchFamily="2" charset="2"/>
              <a:buAutoNum type="arabicPeriod" startAt="4"/>
              <a:defRPr/>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12775" y="228600"/>
            <a:ext cx="8153400" cy="990600"/>
          </a:xfrm>
        </p:spPr>
        <p:txBody>
          <a:bodyPr/>
          <a:lstStyle/>
          <a:p>
            <a:r>
              <a:rPr lang="en-US" altLang="en-US" b="1" smtClean="0">
                <a:solidFill>
                  <a:schemeClr val="tx1"/>
                </a:solidFill>
              </a:rPr>
              <a:t>WIPPEA (continued)</a:t>
            </a:r>
          </a:p>
        </p:txBody>
      </p:sp>
      <p:sp>
        <p:nvSpPr>
          <p:cNvPr id="23555" name="Content Placeholder 2"/>
          <p:cNvSpPr>
            <a:spLocks noGrp="1"/>
          </p:cNvSpPr>
          <p:nvPr>
            <p:ph sz="quarter" idx="1"/>
          </p:nvPr>
        </p:nvSpPr>
        <p:spPr>
          <a:xfrm>
            <a:off x="612775" y="1600200"/>
            <a:ext cx="8153400" cy="4495800"/>
          </a:xfrm>
        </p:spPr>
        <p:txBody>
          <a:bodyPr/>
          <a:lstStyle/>
          <a:p>
            <a:pPr marL="609600" indent="-609600">
              <a:lnSpc>
                <a:spcPct val="120000"/>
              </a:lnSpc>
              <a:buClr>
                <a:schemeClr val="tx1"/>
              </a:buClr>
              <a:buFont typeface="Wingdings" pitchFamily="2" charset="2"/>
              <a:buAutoNum type="arabicPeriod" startAt="4"/>
            </a:pPr>
            <a:r>
              <a:rPr lang="en-US" altLang="en-US" sz="2800" b="1" u="sng" smtClean="0"/>
              <a:t>E</a:t>
            </a:r>
            <a:r>
              <a:rPr lang="en-US" altLang="en-US" sz="2800" b="1" smtClean="0"/>
              <a:t>valuation/Assessment:</a:t>
            </a:r>
          </a:p>
          <a:p>
            <a:pPr marL="990600" lvl="1" indent="-533400">
              <a:lnSpc>
                <a:spcPct val="120000"/>
              </a:lnSpc>
              <a:buFont typeface="Wingdings 2" pitchFamily="18" charset="2"/>
              <a:buNone/>
            </a:pPr>
            <a:r>
              <a:rPr lang="en-US" altLang="en-US" smtClean="0"/>
              <a:t>Assess the learners and provide feedback.</a:t>
            </a:r>
          </a:p>
          <a:p>
            <a:pPr marL="609600" indent="-609600">
              <a:lnSpc>
                <a:spcPct val="120000"/>
              </a:lnSpc>
              <a:buClr>
                <a:schemeClr val="tx1"/>
              </a:buClr>
              <a:buFont typeface="Wingdings" pitchFamily="2" charset="2"/>
              <a:buAutoNum type="arabicPeriod" startAt="4"/>
            </a:pPr>
            <a:r>
              <a:rPr lang="en-US" altLang="en-US" sz="2800" b="1" u="sng" smtClean="0"/>
              <a:t>A</a:t>
            </a:r>
            <a:r>
              <a:rPr lang="en-US" altLang="en-US" sz="2800" b="1" smtClean="0"/>
              <a:t>pplication:</a:t>
            </a:r>
          </a:p>
          <a:p>
            <a:pPr marL="990600" lvl="1" indent="-533400">
              <a:lnSpc>
                <a:spcPct val="120000"/>
              </a:lnSpc>
              <a:buFont typeface="Wingdings 2" pitchFamily="18" charset="2"/>
              <a:buNone/>
            </a:pPr>
            <a:r>
              <a:rPr lang="en-US" altLang="en-US" smtClean="0"/>
              <a:t>Learners apply new skills and knowledge in a functional context.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457200" y="304800"/>
            <a:ext cx="8229600" cy="839788"/>
          </a:xfrm>
        </p:spPr>
        <p:txBody>
          <a:bodyPr/>
          <a:lstStyle/>
          <a:p>
            <a:r>
              <a:rPr lang="en-US" altLang="en-US" sz="3600" b="1" smtClean="0">
                <a:solidFill>
                  <a:schemeClr val="tx1"/>
                </a:solidFill>
              </a:rPr>
              <a:t>Sample Competency-Based Lesson Plan</a:t>
            </a:r>
          </a:p>
        </p:txBody>
      </p:sp>
      <p:sp>
        <p:nvSpPr>
          <p:cNvPr id="2" name="Slide Number Placeholder 4"/>
          <p:cNvSpPr>
            <a:spLocks noGrp="1"/>
          </p:cNvSpPr>
          <p:nvPr>
            <p:ph type="sldNum" sz="quarter" idx="12"/>
          </p:nvPr>
        </p:nvSpPr>
        <p:spPr/>
        <p:txBody>
          <a:bodyPr>
            <a:normAutofit fontScale="85000" lnSpcReduction="20000"/>
          </a:bodyPr>
          <a:lstStyle/>
          <a:p>
            <a:pPr>
              <a:defRPr/>
            </a:pPr>
            <a:fld id="{CBD818B6-B90C-4C84-8A58-A0DA96B7FC9F}" type="slidenum">
              <a:rPr lang="en-US"/>
              <a:pPr>
                <a:defRPr/>
              </a:pPr>
              <a:t>16</a:t>
            </a:fld>
            <a:endParaRPr lang="en-US"/>
          </a:p>
        </p:txBody>
      </p:sp>
      <p:sp>
        <p:nvSpPr>
          <p:cNvPr id="52227" name="Rectangle 3"/>
          <p:cNvSpPr>
            <a:spLocks noGrp="1" noChangeArrowheads="1"/>
          </p:cNvSpPr>
          <p:nvPr>
            <p:ph sz="quarter" idx="1"/>
          </p:nvPr>
        </p:nvSpPr>
        <p:spPr>
          <a:xfrm>
            <a:off x="381000" y="1600200"/>
            <a:ext cx="8229600" cy="5257800"/>
          </a:xfrm>
        </p:spPr>
        <p:txBody>
          <a:bodyPr>
            <a:normAutofit fontScale="92500"/>
          </a:bodyPr>
          <a:lstStyle/>
          <a:p>
            <a:pPr marL="320040" indent="-320040" fontAlgn="auto">
              <a:lnSpc>
                <a:spcPct val="80000"/>
              </a:lnSpc>
              <a:spcAft>
                <a:spcPts val="0"/>
              </a:spcAft>
              <a:buFont typeface="Wingdings" pitchFamily="2" charset="2"/>
              <a:buNone/>
              <a:defRPr/>
            </a:pPr>
            <a:r>
              <a:rPr lang="en-US" sz="2100" b="1" dirty="0" smtClean="0"/>
              <a:t>Competency Objective(s):</a:t>
            </a:r>
            <a:r>
              <a:rPr lang="en-US" sz="2100" dirty="0" smtClean="0"/>
              <a:t>  </a:t>
            </a:r>
            <a:r>
              <a:rPr lang="en-US" sz="2100" b="1" dirty="0" smtClean="0"/>
              <a:t>_________________________________</a:t>
            </a:r>
          </a:p>
          <a:p>
            <a:pPr marL="640080" lvl="1" indent="-274320" fontAlgn="auto">
              <a:lnSpc>
                <a:spcPct val="80000"/>
              </a:lnSpc>
              <a:spcAft>
                <a:spcPts val="0"/>
              </a:spcAft>
              <a:buFont typeface="Wingdings" pitchFamily="2" charset="2"/>
              <a:buNone/>
              <a:defRPr/>
            </a:pPr>
            <a:r>
              <a:rPr lang="en-US" sz="1900" dirty="0" smtClean="0"/>
              <a:t>_________________________________________________________</a:t>
            </a:r>
            <a:endParaRPr lang="en-US" sz="1900" dirty="0" smtClean="0"/>
          </a:p>
          <a:p>
            <a:pPr marL="640080" lvl="1" indent="-274320" fontAlgn="auto">
              <a:lnSpc>
                <a:spcPct val="80000"/>
              </a:lnSpc>
              <a:spcAft>
                <a:spcPts val="0"/>
              </a:spcAft>
              <a:buFont typeface="Wingdings" pitchFamily="2" charset="2"/>
              <a:buNone/>
              <a:defRPr/>
            </a:pPr>
            <a:r>
              <a:rPr lang="en-US" sz="1900" dirty="0" smtClean="0"/>
              <a:t>__________________________________________________________</a:t>
            </a:r>
          </a:p>
          <a:p>
            <a:pPr marL="320040" indent="-320040" fontAlgn="auto">
              <a:lnSpc>
                <a:spcPct val="80000"/>
              </a:lnSpc>
              <a:spcAft>
                <a:spcPts val="0"/>
              </a:spcAft>
              <a:buFont typeface="Wingdings" pitchFamily="2" charset="2"/>
              <a:buNone/>
              <a:defRPr/>
            </a:pPr>
            <a:endParaRPr lang="en-US" sz="2100" b="1" dirty="0" smtClean="0"/>
          </a:p>
          <a:p>
            <a:pPr marL="320040" indent="-320040" fontAlgn="auto">
              <a:lnSpc>
                <a:spcPct val="80000"/>
              </a:lnSpc>
              <a:spcAft>
                <a:spcPts val="0"/>
              </a:spcAft>
              <a:buFont typeface="Wingdings" pitchFamily="2" charset="2"/>
              <a:buNone/>
              <a:defRPr/>
            </a:pPr>
            <a:r>
              <a:rPr lang="en-US" sz="2100" b="1" dirty="0" smtClean="0"/>
              <a:t>Level:</a:t>
            </a:r>
            <a:r>
              <a:rPr lang="en-US" sz="2100" dirty="0" smtClean="0"/>
              <a:t>  ______________________          </a:t>
            </a:r>
            <a:r>
              <a:rPr lang="en-US" sz="2100" b="1" dirty="0" smtClean="0"/>
              <a:t>NRS Level:  </a:t>
            </a:r>
            <a:r>
              <a:rPr lang="en-US" sz="2100" b="1" u="sng" dirty="0" smtClean="0"/>
              <a:t>____________</a:t>
            </a:r>
          </a:p>
          <a:p>
            <a:pPr marL="320040" indent="-320040" fontAlgn="auto">
              <a:lnSpc>
                <a:spcPct val="80000"/>
              </a:lnSpc>
              <a:spcAft>
                <a:spcPts val="0"/>
              </a:spcAft>
              <a:buFont typeface="Wingdings" pitchFamily="2" charset="2"/>
              <a:buNone/>
              <a:defRPr/>
            </a:pPr>
            <a:r>
              <a:rPr lang="en-US" sz="2100" b="1" dirty="0" smtClean="0"/>
              <a:t>CASAS Level: ______          Scale Score Range:  ________________</a:t>
            </a:r>
            <a:endParaRPr lang="en-US" sz="2100" dirty="0" smtClean="0"/>
          </a:p>
          <a:p>
            <a:pPr marL="640080" lvl="1" indent="-274320" fontAlgn="auto">
              <a:lnSpc>
                <a:spcPct val="80000"/>
              </a:lnSpc>
              <a:spcAft>
                <a:spcPts val="0"/>
              </a:spcAft>
              <a:buFont typeface="Wingdings" pitchFamily="2" charset="2"/>
              <a:buNone/>
              <a:defRPr/>
            </a:pPr>
            <a:endParaRPr lang="en-US" sz="1900" dirty="0" smtClean="0"/>
          </a:p>
          <a:p>
            <a:pPr marL="320040" indent="-320040" fontAlgn="auto">
              <a:lnSpc>
                <a:spcPct val="80000"/>
              </a:lnSpc>
              <a:spcAft>
                <a:spcPts val="0"/>
              </a:spcAft>
              <a:buFont typeface="Wingdings" pitchFamily="2" charset="2"/>
              <a:buNone/>
              <a:defRPr/>
            </a:pPr>
            <a:r>
              <a:rPr lang="en-US" sz="2100" b="1" dirty="0" smtClean="0"/>
              <a:t>Primary Content Standard(s)</a:t>
            </a:r>
          </a:p>
          <a:p>
            <a:pPr marL="640080" lvl="1" indent="-274320" fontAlgn="auto">
              <a:lnSpc>
                <a:spcPct val="80000"/>
              </a:lnSpc>
              <a:spcAft>
                <a:spcPts val="0"/>
              </a:spcAft>
              <a:buFont typeface="Wingdings" pitchFamily="2" charset="2"/>
              <a:buNone/>
              <a:defRPr/>
            </a:pPr>
            <a:r>
              <a:rPr lang="en-US" sz="1900" u="sng" dirty="0" smtClean="0"/>
              <a:t>__________________________________________________________</a:t>
            </a:r>
          </a:p>
          <a:p>
            <a:pPr marL="640080" lvl="1" indent="-274320" fontAlgn="auto">
              <a:lnSpc>
                <a:spcPct val="80000"/>
              </a:lnSpc>
              <a:spcAft>
                <a:spcPts val="0"/>
              </a:spcAft>
              <a:buFont typeface="Wingdings" pitchFamily="2" charset="2"/>
              <a:buNone/>
              <a:defRPr/>
            </a:pPr>
            <a:r>
              <a:rPr lang="en-US" sz="1900" u="sng" dirty="0" smtClean="0"/>
              <a:t>__________________________________________________________</a:t>
            </a:r>
          </a:p>
          <a:p>
            <a:pPr marL="640080" lvl="1" indent="-274320" fontAlgn="auto">
              <a:lnSpc>
                <a:spcPct val="80000"/>
              </a:lnSpc>
              <a:spcAft>
                <a:spcPts val="0"/>
              </a:spcAft>
              <a:buFont typeface="Wingdings" pitchFamily="2" charset="2"/>
              <a:buNone/>
              <a:defRPr/>
            </a:pPr>
            <a:endParaRPr lang="en-US" sz="1900" dirty="0" smtClean="0"/>
          </a:p>
          <a:p>
            <a:pPr marL="320040" indent="-320040" fontAlgn="auto">
              <a:lnSpc>
                <a:spcPct val="80000"/>
              </a:lnSpc>
              <a:spcAft>
                <a:spcPts val="0"/>
              </a:spcAft>
              <a:buFont typeface="Wingdings" pitchFamily="2" charset="2"/>
              <a:buNone/>
              <a:defRPr/>
            </a:pPr>
            <a:r>
              <a:rPr lang="en-US" sz="2100" b="1" dirty="0" smtClean="0"/>
              <a:t>Content Standards covered in other lessons:</a:t>
            </a:r>
          </a:p>
          <a:p>
            <a:pPr marL="320040" indent="-320040" fontAlgn="auto">
              <a:lnSpc>
                <a:spcPct val="80000"/>
              </a:lnSpc>
              <a:spcAft>
                <a:spcPts val="0"/>
              </a:spcAft>
              <a:buFont typeface="Wingdings" pitchFamily="2" charset="2"/>
              <a:buNone/>
              <a:defRPr/>
            </a:pPr>
            <a:r>
              <a:rPr lang="en-US" sz="2100" b="1" dirty="0" smtClean="0"/>
              <a:t>	_____________________________________________________</a:t>
            </a:r>
          </a:p>
          <a:p>
            <a:pPr marL="320040" indent="-320040" fontAlgn="auto">
              <a:lnSpc>
                <a:spcPct val="80000"/>
              </a:lnSpc>
              <a:spcAft>
                <a:spcPts val="0"/>
              </a:spcAft>
              <a:buFont typeface="Wingdings" pitchFamily="2" charset="2"/>
              <a:buNone/>
              <a:defRPr/>
            </a:pPr>
            <a:r>
              <a:rPr lang="en-US" sz="2100" b="1" dirty="0" smtClean="0"/>
              <a:t>	_____________________________________________________</a:t>
            </a:r>
          </a:p>
          <a:p>
            <a:pPr marL="320040" indent="-320040" fontAlgn="auto">
              <a:lnSpc>
                <a:spcPct val="80000"/>
              </a:lnSpc>
              <a:spcAft>
                <a:spcPts val="0"/>
              </a:spcAft>
              <a:buFont typeface="Wingdings" pitchFamily="2" charset="2"/>
              <a:buNone/>
              <a:defRPr/>
            </a:pPr>
            <a:r>
              <a:rPr lang="en-US" sz="2100" b="1" dirty="0" smtClean="0"/>
              <a:t>	_____________________________________________________</a:t>
            </a:r>
          </a:p>
          <a:p>
            <a:pPr marL="320040" indent="-320040" fontAlgn="auto">
              <a:lnSpc>
                <a:spcPct val="80000"/>
              </a:lnSpc>
              <a:spcAft>
                <a:spcPts val="0"/>
              </a:spcAft>
              <a:buFont typeface="Wingdings" pitchFamily="2" charset="2"/>
              <a:buNone/>
              <a:defRPr/>
            </a:pPr>
            <a:r>
              <a:rPr lang="en-US" sz="2100" b="1" dirty="0" smtClean="0"/>
              <a:t>	</a:t>
            </a:r>
            <a:r>
              <a:rPr lang="en-US" sz="1800" b="1" u="sng" dirty="0"/>
              <a:t>	</a:t>
            </a:r>
            <a:r>
              <a:rPr lang="en-US" sz="1800" b="1" u="sng" dirty="0" smtClean="0"/>
              <a:t>							</a:t>
            </a:r>
          </a:p>
        </p:txBody>
      </p:sp>
      <p:sp>
        <p:nvSpPr>
          <p:cNvPr id="52229" name="Text Box 5"/>
          <p:cNvSpPr txBox="1">
            <a:spLocks noChangeArrowheads="1"/>
          </p:cNvSpPr>
          <p:nvPr/>
        </p:nvSpPr>
        <p:spPr bwMode="auto">
          <a:xfrm>
            <a:off x="3657600" y="1524000"/>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a:spcBef>
                <a:spcPct val="50000"/>
              </a:spcBef>
            </a:pPr>
            <a:r>
              <a:rPr lang="en-US" altLang="en-US" b="1"/>
              <a:t>1.4.7</a:t>
            </a:r>
          </a:p>
        </p:txBody>
      </p:sp>
      <p:sp>
        <p:nvSpPr>
          <p:cNvPr id="52230" name="Text Box 6"/>
          <p:cNvSpPr txBox="1">
            <a:spLocks noChangeArrowheads="1"/>
          </p:cNvSpPr>
          <p:nvPr/>
        </p:nvSpPr>
        <p:spPr bwMode="auto">
          <a:xfrm>
            <a:off x="876300" y="1816100"/>
            <a:ext cx="72390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a:lnSpc>
                <a:spcPct val="115000"/>
              </a:lnSpc>
              <a:spcBef>
                <a:spcPct val="50000"/>
              </a:spcBef>
            </a:pPr>
            <a:r>
              <a:rPr lang="en-US" altLang="en-US" dirty="0"/>
              <a:t>Interpret information about home maintenance and communicate housing problems to landlord.</a:t>
            </a:r>
          </a:p>
        </p:txBody>
      </p:sp>
      <p:sp>
        <p:nvSpPr>
          <p:cNvPr id="52231" name="Text Box 7"/>
          <p:cNvSpPr txBox="1">
            <a:spLocks noChangeArrowheads="1"/>
          </p:cNvSpPr>
          <p:nvPr/>
        </p:nvSpPr>
        <p:spPr bwMode="auto">
          <a:xfrm>
            <a:off x="1371600" y="2754312"/>
            <a:ext cx="297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a:spcBef>
                <a:spcPct val="50000"/>
              </a:spcBef>
            </a:pPr>
            <a:r>
              <a:rPr lang="en-US" altLang="en-US" dirty="0"/>
              <a:t>ESL Intermediate Low</a:t>
            </a:r>
          </a:p>
        </p:txBody>
      </p:sp>
      <p:sp>
        <p:nvSpPr>
          <p:cNvPr id="52232" name="Text Box 8"/>
          <p:cNvSpPr txBox="1">
            <a:spLocks noChangeArrowheads="1"/>
          </p:cNvSpPr>
          <p:nvPr/>
        </p:nvSpPr>
        <p:spPr bwMode="auto">
          <a:xfrm>
            <a:off x="6394833" y="2779711"/>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a:spcBef>
                <a:spcPct val="50000"/>
              </a:spcBef>
            </a:pPr>
            <a:r>
              <a:rPr lang="en-US" altLang="en-US" dirty="0"/>
              <a:t>4</a:t>
            </a:r>
          </a:p>
        </p:txBody>
      </p:sp>
      <p:sp>
        <p:nvSpPr>
          <p:cNvPr id="52233" name="Text Box 9"/>
          <p:cNvSpPr txBox="1">
            <a:spLocks noChangeArrowheads="1"/>
          </p:cNvSpPr>
          <p:nvPr/>
        </p:nvSpPr>
        <p:spPr bwMode="auto">
          <a:xfrm>
            <a:off x="2209800" y="3090861"/>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a:spcBef>
                <a:spcPct val="50000"/>
              </a:spcBef>
            </a:pPr>
            <a:r>
              <a:rPr lang="en-US" altLang="en-US" dirty="0"/>
              <a:t>B</a:t>
            </a:r>
          </a:p>
        </p:txBody>
      </p:sp>
      <p:sp>
        <p:nvSpPr>
          <p:cNvPr id="52234" name="Text Box 10"/>
          <p:cNvSpPr txBox="1">
            <a:spLocks noChangeArrowheads="1"/>
          </p:cNvSpPr>
          <p:nvPr/>
        </p:nvSpPr>
        <p:spPr bwMode="auto">
          <a:xfrm>
            <a:off x="6019800" y="3079749"/>
            <a:ext cx="1905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a:spcBef>
                <a:spcPct val="50000"/>
              </a:spcBef>
            </a:pPr>
            <a:r>
              <a:rPr lang="en-US" altLang="en-US" dirty="0"/>
              <a:t>201 - 210</a:t>
            </a:r>
          </a:p>
        </p:txBody>
      </p:sp>
      <p:sp>
        <p:nvSpPr>
          <p:cNvPr id="52235" name="Text Box 11"/>
          <p:cNvSpPr txBox="1">
            <a:spLocks noChangeArrowheads="1"/>
          </p:cNvSpPr>
          <p:nvPr/>
        </p:nvSpPr>
        <p:spPr bwMode="auto">
          <a:xfrm>
            <a:off x="952500" y="3989388"/>
            <a:ext cx="541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a:spcBef>
                <a:spcPct val="50000"/>
              </a:spcBef>
            </a:pPr>
            <a:r>
              <a:rPr lang="en-US" altLang="en-US" dirty="0"/>
              <a:t>R6.2  Scan simple text for information</a:t>
            </a:r>
          </a:p>
        </p:txBody>
      </p:sp>
      <p:sp>
        <p:nvSpPr>
          <p:cNvPr id="52236" name="Text Box 12"/>
          <p:cNvSpPr txBox="1">
            <a:spLocks noChangeArrowheads="1"/>
          </p:cNvSpPr>
          <p:nvPr/>
        </p:nvSpPr>
        <p:spPr bwMode="auto">
          <a:xfrm>
            <a:off x="502186" y="5221289"/>
            <a:ext cx="80772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w Cen MT" pitchFamily="34" charset="0"/>
              </a:defRPr>
            </a:lvl1pPr>
            <a:lvl2pPr>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lvl="1">
              <a:lnSpc>
                <a:spcPct val="115000"/>
              </a:lnSpc>
            </a:pPr>
            <a:r>
              <a:rPr lang="en-US" altLang="en-US" dirty="0"/>
              <a:t>R3.2     Read and understand simple sentences</a:t>
            </a:r>
          </a:p>
          <a:p>
            <a:pPr lvl="1">
              <a:lnSpc>
                <a:spcPct val="115000"/>
              </a:lnSpc>
            </a:pPr>
            <a:endParaRPr lang="en-US" altLang="en-US" dirty="0"/>
          </a:p>
        </p:txBody>
      </p:sp>
      <p:sp>
        <p:nvSpPr>
          <p:cNvPr id="52237" name="Text Box 13"/>
          <p:cNvSpPr txBox="1">
            <a:spLocks noChangeArrowheads="1"/>
          </p:cNvSpPr>
          <p:nvPr/>
        </p:nvSpPr>
        <p:spPr bwMode="auto">
          <a:xfrm>
            <a:off x="502186" y="5562243"/>
            <a:ext cx="639483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Tw Cen MT" pitchFamily="34" charset="0"/>
              </a:defRPr>
            </a:lvl1pPr>
            <a:lvl2pPr>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lvl="1"/>
            <a:r>
              <a:rPr lang="en-US" altLang="en-US" dirty="0"/>
              <a:t>R3.8    Interpret basic sentence structure and grammar</a:t>
            </a:r>
          </a:p>
        </p:txBody>
      </p:sp>
      <p:sp>
        <p:nvSpPr>
          <p:cNvPr id="52238" name="Text Box 14"/>
          <p:cNvSpPr txBox="1">
            <a:spLocks noChangeArrowheads="1"/>
          </p:cNvSpPr>
          <p:nvPr/>
        </p:nvSpPr>
        <p:spPr bwMode="auto">
          <a:xfrm>
            <a:off x="502186" y="5896768"/>
            <a:ext cx="6858000"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lvl="1"/>
            <a:r>
              <a:rPr lang="en-US" altLang="en-US" dirty="0"/>
              <a:t>R3.10  Follow pronoun references within a text</a:t>
            </a:r>
          </a:p>
          <a:p>
            <a:pPr>
              <a:spcBef>
                <a:spcPct val="50000"/>
              </a:spcBef>
            </a:pPr>
            <a:endParaRPr lang="en-US" altLang="en-US" dirty="0"/>
          </a:p>
        </p:txBody>
      </p:sp>
      <p:sp>
        <p:nvSpPr>
          <p:cNvPr id="15" name="TextBox 14"/>
          <p:cNvSpPr txBox="1">
            <a:spLocks noChangeArrowheads="1"/>
          </p:cNvSpPr>
          <p:nvPr/>
        </p:nvSpPr>
        <p:spPr bwMode="auto">
          <a:xfrm>
            <a:off x="38100" y="6174579"/>
            <a:ext cx="7696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r>
              <a:rPr lang="en-US" altLang="en-US" dirty="0"/>
              <a:t>	R7.2    Identify main idea of a multi-paragraph text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2229">
                                            <p:txEl>
                                              <p:pRg st="0" end="0"/>
                                            </p:txEl>
                                          </p:spTgt>
                                        </p:tgtEl>
                                        <p:attrNameLst>
                                          <p:attrName>style.visibility</p:attrName>
                                        </p:attrNameLst>
                                      </p:cBhvr>
                                      <p:to>
                                        <p:strVal val="visible"/>
                                      </p:to>
                                    </p:set>
                                    <p:animEffect transition="in" filter="wipe(left)">
                                      <p:cBhvr>
                                        <p:cTn id="7" dur="500"/>
                                        <p:tgtEl>
                                          <p:spTgt spid="5222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2230"/>
                                        </p:tgtEl>
                                        <p:attrNameLst>
                                          <p:attrName>style.visibility</p:attrName>
                                        </p:attrNameLst>
                                      </p:cBhvr>
                                      <p:to>
                                        <p:strVal val="visible"/>
                                      </p:to>
                                    </p:set>
                                    <p:animEffect transition="in" filter="wipe(left)">
                                      <p:cBhvr>
                                        <p:cTn id="12" dur="500"/>
                                        <p:tgtEl>
                                          <p:spTgt spid="5223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2231"/>
                                        </p:tgtEl>
                                        <p:attrNameLst>
                                          <p:attrName>style.visibility</p:attrName>
                                        </p:attrNameLst>
                                      </p:cBhvr>
                                      <p:to>
                                        <p:strVal val="visible"/>
                                      </p:to>
                                    </p:set>
                                    <p:animEffect transition="in" filter="wipe(left)">
                                      <p:cBhvr>
                                        <p:cTn id="17" dur="500"/>
                                        <p:tgtEl>
                                          <p:spTgt spid="5223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2232"/>
                                        </p:tgtEl>
                                        <p:attrNameLst>
                                          <p:attrName>style.visibility</p:attrName>
                                        </p:attrNameLst>
                                      </p:cBhvr>
                                      <p:to>
                                        <p:strVal val="visible"/>
                                      </p:to>
                                    </p:set>
                                    <p:animEffect transition="in" filter="wipe(left)">
                                      <p:cBhvr>
                                        <p:cTn id="22" dur="500"/>
                                        <p:tgtEl>
                                          <p:spTgt spid="5223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2233"/>
                                        </p:tgtEl>
                                        <p:attrNameLst>
                                          <p:attrName>style.visibility</p:attrName>
                                        </p:attrNameLst>
                                      </p:cBhvr>
                                      <p:to>
                                        <p:strVal val="visible"/>
                                      </p:to>
                                    </p:set>
                                    <p:animEffect transition="in" filter="wipe(left)">
                                      <p:cBhvr>
                                        <p:cTn id="27" dur="500"/>
                                        <p:tgtEl>
                                          <p:spTgt spid="5223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2234"/>
                                        </p:tgtEl>
                                        <p:attrNameLst>
                                          <p:attrName>style.visibility</p:attrName>
                                        </p:attrNameLst>
                                      </p:cBhvr>
                                      <p:to>
                                        <p:strVal val="visible"/>
                                      </p:to>
                                    </p:set>
                                    <p:animEffect transition="in" filter="wipe(left)">
                                      <p:cBhvr>
                                        <p:cTn id="32" dur="500"/>
                                        <p:tgtEl>
                                          <p:spTgt spid="5223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2235"/>
                                        </p:tgtEl>
                                        <p:attrNameLst>
                                          <p:attrName>style.visibility</p:attrName>
                                        </p:attrNameLst>
                                      </p:cBhvr>
                                      <p:to>
                                        <p:strVal val="visible"/>
                                      </p:to>
                                    </p:set>
                                    <p:animEffect transition="in" filter="wipe(left)">
                                      <p:cBhvr>
                                        <p:cTn id="37" dur="500"/>
                                        <p:tgtEl>
                                          <p:spTgt spid="5223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2236"/>
                                        </p:tgtEl>
                                        <p:attrNameLst>
                                          <p:attrName>style.visibility</p:attrName>
                                        </p:attrNameLst>
                                      </p:cBhvr>
                                      <p:to>
                                        <p:strVal val="visible"/>
                                      </p:to>
                                    </p:set>
                                    <p:animEffect transition="in" filter="wipe(left)">
                                      <p:cBhvr>
                                        <p:cTn id="42" dur="500"/>
                                        <p:tgtEl>
                                          <p:spTgt spid="5223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52237"/>
                                        </p:tgtEl>
                                        <p:attrNameLst>
                                          <p:attrName>style.visibility</p:attrName>
                                        </p:attrNameLst>
                                      </p:cBhvr>
                                      <p:to>
                                        <p:strVal val="visible"/>
                                      </p:to>
                                    </p:set>
                                    <p:animEffect transition="in" filter="wipe(left)">
                                      <p:cBhvr>
                                        <p:cTn id="47" dur="500"/>
                                        <p:tgtEl>
                                          <p:spTgt spid="5223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52238"/>
                                        </p:tgtEl>
                                        <p:attrNameLst>
                                          <p:attrName>style.visibility</p:attrName>
                                        </p:attrNameLst>
                                      </p:cBhvr>
                                      <p:to>
                                        <p:strVal val="visible"/>
                                      </p:to>
                                    </p:set>
                                    <p:animEffect transition="in" filter="wipe(left)">
                                      <p:cBhvr>
                                        <p:cTn id="52" dur="500"/>
                                        <p:tgtEl>
                                          <p:spTgt spid="5223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iterate type="lt">
                                    <p:tmPct val="0"/>
                                  </p:iterate>
                                  <p:childTnLst>
                                    <p:set>
                                      <p:cBhvr>
                                        <p:cTn id="56" dur="1" fill="hold">
                                          <p:stCondLst>
                                            <p:cond delay="0"/>
                                          </p:stCondLst>
                                        </p:cTn>
                                        <p:tgtEl>
                                          <p:spTgt spid="15"/>
                                        </p:tgtEl>
                                        <p:attrNameLst>
                                          <p:attrName>style.visibility</p:attrName>
                                        </p:attrNameLst>
                                      </p:cBhvr>
                                      <p:to>
                                        <p:strVal val="visible"/>
                                      </p:to>
                                    </p:set>
                                    <p:animEffect transition="in" filter="wipe(left)">
                                      <p:cBhvr>
                                        <p:cTn id="5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0" grpId="0"/>
      <p:bldP spid="52231" grpId="0"/>
      <p:bldP spid="52232" grpId="0"/>
      <p:bldP spid="52233" grpId="0"/>
      <p:bldP spid="52234" grpId="0"/>
      <p:bldP spid="52235" grpId="0"/>
      <p:bldP spid="52236" grpId="0"/>
      <p:bldP spid="52237" grpId="0"/>
      <p:bldP spid="52238"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457200" y="228600"/>
            <a:ext cx="8229600" cy="838200"/>
          </a:xfrm>
        </p:spPr>
        <p:txBody>
          <a:bodyPr/>
          <a:lstStyle/>
          <a:p>
            <a:r>
              <a:rPr lang="en-US" altLang="en-US" sz="3600" b="1" smtClean="0">
                <a:solidFill>
                  <a:schemeClr val="tx1"/>
                </a:solidFill>
              </a:rPr>
              <a:t>Sample Competency-Based Lesson Plan</a:t>
            </a:r>
          </a:p>
        </p:txBody>
      </p:sp>
      <p:sp>
        <p:nvSpPr>
          <p:cNvPr id="27650" name="Slide Number Placeholder 4"/>
          <p:cNvSpPr>
            <a:spLocks noGrp="1"/>
          </p:cNvSpPr>
          <p:nvPr>
            <p:ph type="sldNum" sz="quarter" idx="12"/>
          </p:nvPr>
        </p:nvSpPr>
        <p:spPr/>
        <p:txBody>
          <a:bodyPr>
            <a:normAutofit fontScale="85000" lnSpcReduction="20000"/>
          </a:bodyPr>
          <a:lstStyle/>
          <a:p>
            <a:pPr>
              <a:defRPr/>
            </a:pPr>
            <a:fld id="{4E01973B-3F1B-4C46-8226-499D89A61777}" type="slidenum">
              <a:rPr lang="en-US"/>
              <a:pPr>
                <a:defRPr/>
              </a:pPr>
              <a:t>17</a:t>
            </a:fld>
            <a:endParaRPr lang="en-US"/>
          </a:p>
        </p:txBody>
      </p:sp>
      <p:sp>
        <p:nvSpPr>
          <p:cNvPr id="25604" name="Rectangle 3"/>
          <p:cNvSpPr>
            <a:spLocks noGrp="1" noChangeArrowheads="1"/>
          </p:cNvSpPr>
          <p:nvPr>
            <p:ph sz="quarter" idx="1"/>
          </p:nvPr>
        </p:nvSpPr>
        <p:spPr>
          <a:xfrm>
            <a:off x="762000" y="1752600"/>
            <a:ext cx="7620000" cy="2895600"/>
          </a:xfrm>
        </p:spPr>
        <p:txBody>
          <a:bodyPr/>
          <a:lstStyle/>
          <a:p>
            <a:pPr marL="609600" indent="-609600">
              <a:lnSpc>
                <a:spcPct val="80000"/>
              </a:lnSpc>
              <a:buFont typeface="Wingdings" pitchFamily="2" charset="2"/>
              <a:buNone/>
            </a:pPr>
            <a:r>
              <a:rPr lang="en-US" altLang="en-US" sz="2700" b="1" smtClean="0"/>
              <a:t>Warm-up/Introduction:</a:t>
            </a:r>
          </a:p>
          <a:p>
            <a:pPr marL="609600" indent="-609600">
              <a:lnSpc>
                <a:spcPct val="80000"/>
              </a:lnSpc>
              <a:buFontTx/>
              <a:buAutoNum type="arabicPeriod"/>
            </a:pPr>
            <a:r>
              <a:rPr lang="en-US" altLang="en-US" sz="2700" smtClean="0"/>
              <a:t>Review vocabulary about housing repair.  Ask for examples of repair process for different problems.</a:t>
            </a:r>
          </a:p>
          <a:p>
            <a:pPr marL="609600" indent="-609600">
              <a:lnSpc>
                <a:spcPct val="80000"/>
              </a:lnSpc>
              <a:buFontTx/>
              <a:buAutoNum type="arabicPeriod"/>
            </a:pPr>
            <a:r>
              <a:rPr lang="en-US" altLang="en-US" sz="2700" smtClean="0"/>
              <a:t>Show pictures and write vocabulary on the board.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114800" y="152400"/>
            <a:ext cx="4800600" cy="6477000"/>
          </a:xfrm>
        </p:spPr>
        <p:txBody>
          <a:bodyPr>
            <a:normAutofit fontScale="70000" lnSpcReduction="20000"/>
          </a:bodyPr>
          <a:lstStyle/>
          <a:p>
            <a:pPr marL="609600" indent="-609600" fontAlgn="auto">
              <a:lnSpc>
                <a:spcPct val="80000"/>
              </a:lnSpc>
              <a:spcAft>
                <a:spcPts val="0"/>
              </a:spcAft>
              <a:buFont typeface="Wingdings"/>
              <a:buNone/>
              <a:defRPr/>
            </a:pPr>
            <a:r>
              <a:rPr lang="en-US" b="1" dirty="0"/>
              <a:t>Presentation:</a:t>
            </a:r>
          </a:p>
          <a:p>
            <a:pPr marL="609600" indent="-609600" fontAlgn="auto">
              <a:lnSpc>
                <a:spcPct val="110000"/>
              </a:lnSpc>
              <a:spcAft>
                <a:spcPts val="0"/>
              </a:spcAft>
              <a:buFontTx/>
              <a:buAutoNum type="arabicPeriod"/>
              <a:defRPr/>
            </a:pPr>
            <a:r>
              <a:rPr lang="en-US" dirty="0"/>
              <a:t>Using pictures, introduce a problem in an apartment complex where the electricity will be shut off.</a:t>
            </a:r>
          </a:p>
          <a:p>
            <a:pPr marL="609600" indent="-609600" fontAlgn="auto">
              <a:lnSpc>
                <a:spcPct val="110000"/>
              </a:lnSpc>
              <a:spcAft>
                <a:spcPts val="0"/>
              </a:spcAft>
              <a:buFontTx/>
              <a:buAutoNum type="arabicPeriod"/>
              <a:defRPr/>
            </a:pPr>
            <a:r>
              <a:rPr lang="en-US" dirty="0"/>
              <a:t>Write Q (such as </a:t>
            </a:r>
            <a:r>
              <a:rPr lang="en-US" dirty="0" smtClean="0"/>
              <a:t>#1-what will happen?/#2-what day? etc.) </a:t>
            </a:r>
            <a:r>
              <a:rPr lang="en-US" dirty="0"/>
              <a:t>on the board.  Go over the questions with the students.</a:t>
            </a:r>
          </a:p>
          <a:p>
            <a:pPr marL="609600" indent="-609600" fontAlgn="auto">
              <a:lnSpc>
                <a:spcPct val="110000"/>
              </a:lnSpc>
              <a:spcAft>
                <a:spcPts val="0"/>
              </a:spcAft>
              <a:buFontTx/>
              <a:buAutoNum type="arabicPeriod"/>
              <a:defRPr/>
            </a:pPr>
            <a:r>
              <a:rPr lang="en-US" dirty="0"/>
              <a:t>Show the notice on OH that has been posted on the apartment doors.  Read each Q and explain that they must find the answer quickly.  Ask for answers to each Q.</a:t>
            </a:r>
          </a:p>
          <a:p>
            <a:pPr marL="609600" indent="-609600" fontAlgn="auto">
              <a:lnSpc>
                <a:spcPct val="110000"/>
              </a:lnSpc>
              <a:spcAft>
                <a:spcPts val="0"/>
              </a:spcAft>
              <a:buFontTx/>
              <a:buAutoNum type="arabicPeriod"/>
              <a:defRPr/>
            </a:pPr>
            <a:r>
              <a:rPr lang="en-US" dirty="0"/>
              <a:t>As students give answers, point to the answer in the text.  Underline and mark answers with #1, 2, 3, etc. (corresponding to the questions) on the notice.</a:t>
            </a:r>
          </a:p>
          <a:p>
            <a:pPr marL="320040" indent="-320040" fontAlgn="auto">
              <a:spcAft>
                <a:spcPts val="0"/>
              </a:spcAft>
              <a:buFont typeface="Wingdings"/>
              <a:buNone/>
              <a:defRPr/>
            </a:pPr>
            <a:endParaRPr lang="en-US" dirty="0"/>
          </a:p>
        </p:txBody>
      </p:sp>
      <p:pic>
        <p:nvPicPr>
          <p:cNvPr id="26627" name="Picture 3" descr="warningsig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3238500"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TextBox 4"/>
          <p:cNvSpPr txBox="1">
            <a:spLocks noChangeArrowheads="1"/>
          </p:cNvSpPr>
          <p:nvPr/>
        </p:nvSpPr>
        <p:spPr bwMode="auto">
          <a:xfrm>
            <a:off x="152400" y="4464050"/>
            <a:ext cx="3886200" cy="239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algn="ctr"/>
            <a:r>
              <a:rPr lang="en-US" altLang="en-US"/>
              <a:t>*Warning sign generated at:</a:t>
            </a:r>
          </a:p>
          <a:p>
            <a:pPr algn="ctr"/>
            <a:r>
              <a:rPr lang="en-US" altLang="en-US">
                <a:hlinkClick r:id="rId3"/>
              </a:rPr>
              <a:t>http://www.warningsigngenerator.com/</a:t>
            </a:r>
            <a:endParaRPr lang="en-US" altLang="en-US"/>
          </a:p>
          <a:p>
            <a:pPr algn="ctr">
              <a:lnSpc>
                <a:spcPct val="80000"/>
              </a:lnSpc>
              <a:spcBef>
                <a:spcPct val="40000"/>
              </a:spcBef>
            </a:pPr>
            <a:endParaRPr lang="en-US" altLang="en-US"/>
          </a:p>
          <a:p>
            <a:pPr algn="ctr">
              <a:lnSpc>
                <a:spcPct val="80000"/>
              </a:lnSpc>
              <a:spcBef>
                <a:spcPct val="40000"/>
              </a:spcBef>
            </a:pPr>
            <a:r>
              <a:rPr lang="en-US" altLang="en-US"/>
              <a:t>**Reading Signs in English</a:t>
            </a:r>
          </a:p>
          <a:p>
            <a:pPr algn="ctr">
              <a:lnSpc>
                <a:spcPct val="80000"/>
              </a:lnSpc>
              <a:spcBef>
                <a:spcPct val="40000"/>
              </a:spcBef>
            </a:pPr>
            <a:r>
              <a:rPr lang="en-US" altLang="en-US"/>
              <a:t>(Photographs of many signs)</a:t>
            </a:r>
          </a:p>
          <a:p>
            <a:pPr algn="ctr">
              <a:lnSpc>
                <a:spcPct val="80000"/>
              </a:lnSpc>
            </a:pPr>
            <a:r>
              <a:rPr lang="en-US" altLang="en-US" sz="1600">
                <a:hlinkClick r:id="rId4"/>
              </a:rPr>
              <a:t>http://www.manythings.org/signs/</a:t>
            </a:r>
            <a:endParaRPr lang="en-US" altLang="en-US" sz="1600"/>
          </a:p>
          <a:p>
            <a:pPr algn="ctr"/>
            <a:endParaRPr lang="en-US" altLang="en-US"/>
          </a:p>
          <a:p>
            <a:endParaRPr lang="en-US" altLang="en-US"/>
          </a:p>
        </p:txBody>
      </p:sp>
      <p:sp>
        <p:nvSpPr>
          <p:cNvPr id="12" name="TextBox 11"/>
          <p:cNvSpPr txBox="1">
            <a:spLocks noChangeArrowheads="1"/>
          </p:cNvSpPr>
          <p:nvPr/>
        </p:nvSpPr>
        <p:spPr bwMode="auto">
          <a:xfrm>
            <a:off x="914400" y="2819400"/>
            <a:ext cx="228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r>
              <a:rPr lang="en-US" altLang="en-US" dirty="0"/>
              <a:t>1</a:t>
            </a:r>
          </a:p>
        </p:txBody>
      </p:sp>
      <p:sp>
        <p:nvSpPr>
          <p:cNvPr id="15" name="Oval 14"/>
          <p:cNvSpPr/>
          <p:nvPr/>
        </p:nvSpPr>
        <p:spPr>
          <a:xfrm>
            <a:off x="1143000" y="2895600"/>
            <a:ext cx="17526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Oval 15"/>
          <p:cNvSpPr/>
          <p:nvPr/>
        </p:nvSpPr>
        <p:spPr>
          <a:xfrm>
            <a:off x="1524000" y="3352800"/>
            <a:ext cx="990600" cy="228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TextBox 16"/>
          <p:cNvSpPr txBox="1">
            <a:spLocks noChangeArrowheads="1"/>
          </p:cNvSpPr>
          <p:nvPr/>
        </p:nvSpPr>
        <p:spPr bwMode="auto">
          <a:xfrm>
            <a:off x="1219200" y="3276600"/>
            <a:ext cx="228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r>
              <a:rPr lang="en-US" altLang="en-US"/>
              <a:t>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0-#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left)">
                                      <p:cBhvr>
                                        <p:cTn id="18" dur="500"/>
                                        <p:tgtEl>
                                          <p:spTgt spid="1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0-#ppt_w/2"/>
                                          </p:val>
                                        </p:tav>
                                        <p:tav tm="100000">
                                          <p:val>
                                            <p:strVal val="#ppt_x"/>
                                          </p:val>
                                        </p:tav>
                                      </p:tavLst>
                                    </p:anim>
                                    <p:anim calcmode="lin" valueType="num">
                                      <p:cBhvr additive="base">
                                        <p:cTn id="24"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animBg="1"/>
      <p:bldP spid="16" grpId="0" animBg="1"/>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2"/>
          </p:nvPr>
        </p:nvSpPr>
        <p:spPr/>
        <p:txBody>
          <a:bodyPr>
            <a:normAutofit fontScale="85000" lnSpcReduction="20000"/>
          </a:bodyPr>
          <a:lstStyle/>
          <a:p>
            <a:pPr>
              <a:defRPr/>
            </a:pPr>
            <a:fld id="{80011E8B-8494-405D-89BE-55D7B9AFF27D}" type="slidenum">
              <a:rPr lang="en-US"/>
              <a:pPr>
                <a:defRPr/>
              </a:pPr>
              <a:t>19</a:t>
            </a:fld>
            <a:endParaRPr lang="en-US"/>
          </a:p>
        </p:txBody>
      </p:sp>
      <p:sp>
        <p:nvSpPr>
          <p:cNvPr id="56323" name="Rectangle 3"/>
          <p:cNvSpPr>
            <a:spLocks noGrp="1" noChangeArrowheads="1"/>
          </p:cNvSpPr>
          <p:nvPr>
            <p:ph sz="quarter" idx="1"/>
          </p:nvPr>
        </p:nvSpPr>
        <p:spPr>
          <a:xfrm>
            <a:off x="762000" y="228600"/>
            <a:ext cx="7924800" cy="6477000"/>
          </a:xfrm>
        </p:spPr>
        <p:txBody>
          <a:bodyPr>
            <a:normAutofit lnSpcReduction="10000"/>
          </a:bodyPr>
          <a:lstStyle/>
          <a:p>
            <a:pPr marL="609600" indent="-609600" fontAlgn="auto">
              <a:spcAft>
                <a:spcPts val="0"/>
              </a:spcAft>
              <a:buFont typeface="Wingdings" pitchFamily="2" charset="2"/>
              <a:buNone/>
              <a:defRPr/>
            </a:pPr>
            <a:r>
              <a:rPr lang="en-US" sz="3200" b="1" dirty="0" smtClean="0"/>
              <a:t>Practice:</a:t>
            </a:r>
          </a:p>
          <a:p>
            <a:pPr marL="609600" indent="-609600" fontAlgn="auto">
              <a:spcAft>
                <a:spcPts val="0"/>
              </a:spcAft>
              <a:buFont typeface="Wingdings" pitchFamily="2" charset="2"/>
              <a:buNone/>
              <a:defRPr/>
            </a:pPr>
            <a:endParaRPr lang="en-US" sz="4800" b="1" dirty="0" smtClean="0"/>
          </a:p>
          <a:p>
            <a:pPr marL="609600" indent="-609600" fontAlgn="auto">
              <a:spcAft>
                <a:spcPts val="0"/>
              </a:spcAft>
              <a:buFontTx/>
              <a:buAutoNum type="arabicPeriod"/>
              <a:defRPr/>
            </a:pPr>
            <a:r>
              <a:rPr lang="en-US" sz="2800" dirty="0" smtClean="0"/>
              <a:t>Pass out a worksheet with 3-4 notices/signs/letters (about different repair work, fumigation, wet paint, etc.) with Qs under each.  Tell the students to read the Qs silently as the Teacher reads them aloud.  Then quickly find the answer.</a:t>
            </a:r>
          </a:p>
          <a:p>
            <a:pPr marL="609600" indent="-609600" fontAlgn="auto">
              <a:spcAft>
                <a:spcPts val="0"/>
              </a:spcAft>
              <a:buFontTx/>
              <a:buAutoNum type="arabicPeriod"/>
              <a:defRPr/>
            </a:pPr>
            <a:r>
              <a:rPr lang="en-US" sz="2800" dirty="0" smtClean="0"/>
              <a:t>Teacher reads Q aloud and students underline and write the Q number next to the answer in the text.</a:t>
            </a:r>
          </a:p>
          <a:p>
            <a:pPr marL="609600" indent="-609600" fontAlgn="auto">
              <a:spcAft>
                <a:spcPts val="0"/>
              </a:spcAft>
              <a:buFontTx/>
              <a:buAutoNum type="arabicPeriod"/>
              <a:defRPr/>
            </a:pPr>
            <a:r>
              <a:rPr lang="en-US" sz="2800" dirty="0" smtClean="0"/>
              <a:t>Students can work in pairs to check each other, and then individuals can mark on OH in front of class for feedback.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2775" y="228600"/>
            <a:ext cx="8153400" cy="990600"/>
          </a:xfrm>
        </p:spPr>
        <p:txBody>
          <a:bodyPr/>
          <a:lstStyle/>
          <a:p>
            <a:r>
              <a:rPr lang="en-US" altLang="en-US" b="1" smtClean="0">
                <a:solidFill>
                  <a:schemeClr val="tx1"/>
                </a:solidFill>
              </a:rPr>
              <a:t>Objectives</a:t>
            </a:r>
          </a:p>
        </p:txBody>
      </p:sp>
      <p:sp>
        <p:nvSpPr>
          <p:cNvPr id="10243" name="Content Placeholder 2"/>
          <p:cNvSpPr>
            <a:spLocks noGrp="1"/>
          </p:cNvSpPr>
          <p:nvPr>
            <p:ph sz="quarter" idx="1"/>
          </p:nvPr>
        </p:nvSpPr>
        <p:spPr>
          <a:xfrm>
            <a:off x="612775" y="1600200"/>
            <a:ext cx="8153400" cy="4495800"/>
          </a:xfrm>
        </p:spPr>
        <p:txBody>
          <a:bodyPr/>
          <a:lstStyle/>
          <a:p>
            <a:r>
              <a:rPr lang="en-US" altLang="en-US" smtClean="0"/>
              <a:t>Review tools CASAS provides to aid teachers in lesson-planning</a:t>
            </a:r>
          </a:p>
          <a:p>
            <a:r>
              <a:rPr lang="en-US" altLang="en-US" smtClean="0"/>
              <a:t>Discuss specific skills that should be addressed at Low Intermediate ESL level</a:t>
            </a:r>
          </a:p>
          <a:p>
            <a:r>
              <a:rPr lang="en-US" altLang="en-US" smtClean="0"/>
              <a:t>View sites online that provide lesson plans or other tools that can be used to address specific CASAS competencies</a:t>
            </a:r>
          </a:p>
          <a:p>
            <a:r>
              <a:rPr lang="en-US" altLang="en-US" smtClean="0"/>
              <a:t>View sites online that students can use to build the skills they need for the CASAS tests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a:xfrm>
            <a:off x="457200" y="274638"/>
            <a:ext cx="8229600" cy="715962"/>
          </a:xfrm>
        </p:spPr>
        <p:txBody>
          <a:bodyPr/>
          <a:lstStyle/>
          <a:p>
            <a:r>
              <a:rPr lang="en-US" altLang="en-US" sz="3600" b="1" smtClean="0">
                <a:solidFill>
                  <a:schemeClr val="tx1"/>
                </a:solidFill>
              </a:rPr>
              <a:t>Sample Competency-Based Lesson Plan</a:t>
            </a:r>
          </a:p>
        </p:txBody>
      </p:sp>
      <p:sp>
        <p:nvSpPr>
          <p:cNvPr id="29698" name="Slide Number Placeholder 4"/>
          <p:cNvSpPr>
            <a:spLocks noGrp="1"/>
          </p:cNvSpPr>
          <p:nvPr>
            <p:ph type="sldNum" sz="quarter" idx="12"/>
          </p:nvPr>
        </p:nvSpPr>
        <p:spPr/>
        <p:txBody>
          <a:bodyPr>
            <a:normAutofit fontScale="85000" lnSpcReduction="20000"/>
          </a:bodyPr>
          <a:lstStyle/>
          <a:p>
            <a:pPr>
              <a:defRPr/>
            </a:pPr>
            <a:fld id="{781E7437-9A12-4587-B537-07AC268E7E61}" type="slidenum">
              <a:rPr lang="en-US"/>
              <a:pPr>
                <a:defRPr/>
              </a:pPr>
              <a:t>20</a:t>
            </a:fld>
            <a:endParaRPr lang="en-US"/>
          </a:p>
        </p:txBody>
      </p:sp>
      <p:sp>
        <p:nvSpPr>
          <p:cNvPr id="58371" name="Rectangle 3"/>
          <p:cNvSpPr>
            <a:spLocks noGrp="1" noChangeArrowheads="1"/>
          </p:cNvSpPr>
          <p:nvPr>
            <p:ph sz="quarter" idx="1"/>
          </p:nvPr>
        </p:nvSpPr>
        <p:spPr>
          <a:xfrm>
            <a:off x="457200" y="1524000"/>
            <a:ext cx="8458200" cy="5334000"/>
          </a:xfrm>
        </p:spPr>
        <p:txBody>
          <a:bodyPr>
            <a:normAutofit fontScale="85000" lnSpcReduction="10000"/>
          </a:bodyPr>
          <a:lstStyle/>
          <a:p>
            <a:pPr marL="609600" indent="-609600" fontAlgn="auto">
              <a:lnSpc>
                <a:spcPct val="110000"/>
              </a:lnSpc>
              <a:spcAft>
                <a:spcPts val="0"/>
              </a:spcAft>
              <a:buFont typeface="Wingdings" pitchFamily="2" charset="2"/>
              <a:buNone/>
              <a:defRPr/>
            </a:pPr>
            <a:r>
              <a:rPr lang="en-US" sz="2800" b="1" dirty="0" smtClean="0"/>
              <a:t>Evaluation/Assessment:</a:t>
            </a:r>
          </a:p>
          <a:p>
            <a:pPr marL="609600" indent="-609600" fontAlgn="auto">
              <a:lnSpc>
                <a:spcPct val="110000"/>
              </a:lnSpc>
              <a:spcAft>
                <a:spcPts val="0"/>
              </a:spcAft>
              <a:buFontTx/>
              <a:buAutoNum type="arabicPeriod"/>
              <a:defRPr/>
            </a:pPr>
            <a:r>
              <a:rPr lang="en-US" sz="2800" dirty="0" smtClean="0"/>
              <a:t>Students will be given a worksheet with a new notice.  Teacher will ask the group Qs such as what work will be done?  What apartments will be without water?  Who will you contact?</a:t>
            </a:r>
          </a:p>
          <a:p>
            <a:pPr marL="609600" indent="-609600" fontAlgn="auto">
              <a:lnSpc>
                <a:spcPct val="110000"/>
              </a:lnSpc>
              <a:spcAft>
                <a:spcPts val="0"/>
              </a:spcAft>
              <a:buFontTx/>
              <a:buAutoNum type="arabicPeriod"/>
              <a:defRPr/>
            </a:pPr>
            <a:r>
              <a:rPr lang="en-US" sz="2800" dirty="0" smtClean="0"/>
              <a:t>Students will mark answers in notice with 1, 2, 3, 4, etc.</a:t>
            </a:r>
          </a:p>
          <a:p>
            <a:pPr marL="609600" indent="-609600" fontAlgn="auto">
              <a:lnSpc>
                <a:spcPct val="110000"/>
              </a:lnSpc>
              <a:spcAft>
                <a:spcPts val="0"/>
              </a:spcAft>
              <a:buFontTx/>
              <a:buAutoNum type="arabicPeriod"/>
              <a:defRPr/>
            </a:pPr>
            <a:r>
              <a:rPr lang="en-US" sz="2800" dirty="0" smtClean="0"/>
              <a:t>Teacher can walk around to view student work and assess mastery.</a:t>
            </a:r>
          </a:p>
          <a:p>
            <a:pPr marL="609600" indent="-609600" fontAlgn="auto">
              <a:lnSpc>
                <a:spcPct val="110000"/>
              </a:lnSpc>
              <a:spcAft>
                <a:spcPts val="0"/>
              </a:spcAft>
              <a:buFont typeface="Wingdings" pitchFamily="2" charset="2"/>
              <a:buNone/>
              <a:defRPr/>
            </a:pPr>
            <a:r>
              <a:rPr lang="en-US" sz="2800" b="1" dirty="0" smtClean="0"/>
              <a:t>Application:</a:t>
            </a:r>
          </a:p>
          <a:p>
            <a:pPr marL="609600" indent="-609600" fontAlgn="auto">
              <a:lnSpc>
                <a:spcPct val="110000"/>
              </a:lnSpc>
              <a:spcAft>
                <a:spcPts val="0"/>
              </a:spcAft>
              <a:buFont typeface="Wingdings" pitchFamily="2" charset="2"/>
              <a:buNone/>
              <a:defRPr/>
            </a:pPr>
            <a:r>
              <a:rPr lang="en-US" sz="2800" dirty="0" smtClean="0"/>
              <a:t>	Send small groups with Qs to answer, each to a different area of the school to read signs that have been posted there and report back to the class (e.g. “This stairway will be closed for repairs, Thursday between 8 and 5”).</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457200" y="228600"/>
            <a:ext cx="8229600" cy="990600"/>
          </a:xfrm>
        </p:spPr>
        <p:txBody>
          <a:bodyPr/>
          <a:lstStyle/>
          <a:p>
            <a:r>
              <a:rPr lang="en-US" altLang="en-US" sz="3600" b="1" smtClean="0">
                <a:solidFill>
                  <a:schemeClr val="tx1"/>
                </a:solidFill>
              </a:rPr>
              <a:t>Discussion of the Process</a:t>
            </a:r>
          </a:p>
        </p:txBody>
      </p:sp>
      <p:sp>
        <p:nvSpPr>
          <p:cNvPr id="30722" name="Slide Number Placeholder 4"/>
          <p:cNvSpPr>
            <a:spLocks noGrp="1"/>
          </p:cNvSpPr>
          <p:nvPr>
            <p:ph type="sldNum" sz="quarter" idx="12"/>
          </p:nvPr>
        </p:nvSpPr>
        <p:spPr/>
        <p:txBody>
          <a:bodyPr>
            <a:normAutofit fontScale="85000" lnSpcReduction="20000"/>
          </a:bodyPr>
          <a:lstStyle/>
          <a:p>
            <a:pPr>
              <a:defRPr/>
            </a:pPr>
            <a:fld id="{B9970225-682E-4684-A0A7-6E0C5FE5A5A0}" type="slidenum">
              <a:rPr lang="en-US"/>
              <a:pPr>
                <a:defRPr/>
              </a:pPr>
              <a:t>21</a:t>
            </a:fld>
            <a:endParaRPr lang="en-US"/>
          </a:p>
        </p:txBody>
      </p:sp>
      <p:sp>
        <p:nvSpPr>
          <p:cNvPr id="29700" name="Rectangle 3"/>
          <p:cNvSpPr>
            <a:spLocks noGrp="1" noChangeArrowheads="1"/>
          </p:cNvSpPr>
          <p:nvPr>
            <p:ph sz="quarter" idx="1"/>
          </p:nvPr>
        </p:nvSpPr>
        <p:spPr>
          <a:xfrm>
            <a:off x="457200" y="1524000"/>
            <a:ext cx="8229600" cy="4648200"/>
          </a:xfrm>
        </p:spPr>
        <p:txBody>
          <a:bodyPr/>
          <a:lstStyle/>
          <a:p>
            <a:pPr>
              <a:buFont typeface="Wingdings" pitchFamily="2" charset="2"/>
              <a:buNone/>
            </a:pPr>
            <a:r>
              <a:rPr lang="en-US" altLang="en-US" sz="2700" b="1" smtClean="0"/>
              <a:t>After doing this reading lesson:</a:t>
            </a:r>
          </a:p>
          <a:p>
            <a:r>
              <a:rPr lang="en-US" altLang="en-US" sz="2700" smtClean="0"/>
              <a:t>How would you follow up on the lesson tomorrow?</a:t>
            </a:r>
          </a:p>
          <a:p>
            <a:r>
              <a:rPr lang="en-US" altLang="en-US" sz="2700" smtClean="0"/>
              <a:t>How might you teach this reading skill in relation to another competency area?  For example, in three weeks, when you move into a jobs unit: </a:t>
            </a:r>
          </a:p>
          <a:p>
            <a:pPr lvl="1"/>
            <a:r>
              <a:rPr lang="en-US" altLang="en-US" sz="2700" smtClean="0"/>
              <a:t>How could you work to practice/and</a:t>
            </a:r>
          </a:p>
          <a:p>
            <a:pPr lvl="1"/>
            <a:r>
              <a:rPr lang="en-US" altLang="en-US" sz="2700" smtClean="0"/>
              <a:t>review this reading skill?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12775" y="228600"/>
            <a:ext cx="8153400" cy="990600"/>
          </a:xfrm>
        </p:spPr>
        <p:txBody>
          <a:bodyPr/>
          <a:lstStyle/>
          <a:p>
            <a:r>
              <a:rPr lang="en-US" altLang="en-US" b="1" smtClean="0">
                <a:solidFill>
                  <a:schemeClr val="tx1"/>
                </a:solidFill>
              </a:rPr>
              <a:t>Incorporating Graphic Organizers</a:t>
            </a:r>
          </a:p>
        </p:txBody>
      </p:sp>
      <p:sp>
        <p:nvSpPr>
          <p:cNvPr id="30723" name="Content Placeholder 2"/>
          <p:cNvSpPr>
            <a:spLocks noGrp="1"/>
          </p:cNvSpPr>
          <p:nvPr>
            <p:ph sz="quarter" idx="1"/>
          </p:nvPr>
        </p:nvSpPr>
        <p:spPr>
          <a:xfrm>
            <a:off x="612775" y="1600200"/>
            <a:ext cx="8153400" cy="4495800"/>
          </a:xfrm>
        </p:spPr>
        <p:txBody>
          <a:bodyPr/>
          <a:lstStyle/>
          <a:p>
            <a:r>
              <a:rPr lang="en-US" altLang="en-US" dirty="0" smtClean="0">
                <a:hlinkClick r:id="rId2"/>
              </a:rPr>
              <a:t>Text Structure Table</a:t>
            </a:r>
            <a:endParaRPr lang="en-US" altLang="en-US" dirty="0" smtClean="0"/>
          </a:p>
          <a:p>
            <a:r>
              <a:rPr lang="en-US" altLang="en-US" dirty="0" err="1" smtClean="0">
                <a:hlinkClick r:id="rId3"/>
              </a:rPr>
              <a:t>Freeology</a:t>
            </a:r>
            <a:endParaRPr lang="en-US" altLang="en-US" dirty="0" smtClean="0"/>
          </a:p>
          <a:p>
            <a:r>
              <a:rPr lang="en-US" altLang="en-US" dirty="0" smtClean="0">
                <a:hlinkClick r:id="rId4"/>
              </a:rPr>
              <a:t>Oracle </a:t>
            </a:r>
            <a:r>
              <a:rPr lang="en-US" altLang="en-US" dirty="0" err="1" smtClean="0">
                <a:hlinkClick r:id="rId4"/>
              </a:rPr>
              <a:t>ThinkQuest</a:t>
            </a:r>
            <a:endParaRPr lang="en-US" altLang="en-US" dirty="0" smtClean="0"/>
          </a:p>
          <a:p>
            <a:endParaRPr lang="en-US" altLang="en-US" dirty="0" smtClean="0"/>
          </a:p>
          <a:p>
            <a:r>
              <a:rPr lang="en-US" altLang="en-US" dirty="0" smtClean="0"/>
              <a:t>“Google” graphic organizers for many more choices</a:t>
            </a:r>
          </a:p>
          <a:p>
            <a:endParaRPr lang="en-US" alt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3962400" y="4419600"/>
            <a:ext cx="1295400" cy="609600"/>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p:cNvSpPr/>
          <p:nvPr/>
        </p:nvSpPr>
        <p:spPr>
          <a:xfrm>
            <a:off x="2819400" y="3124200"/>
            <a:ext cx="1371600" cy="1295400"/>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p:cNvSpPr/>
          <p:nvPr/>
        </p:nvSpPr>
        <p:spPr>
          <a:xfrm>
            <a:off x="1676400" y="4343400"/>
            <a:ext cx="1676400" cy="1600200"/>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3352800" y="5105400"/>
            <a:ext cx="1447800" cy="1524000"/>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8"/>
          <p:cNvSpPr/>
          <p:nvPr/>
        </p:nvSpPr>
        <p:spPr>
          <a:xfrm>
            <a:off x="4800600" y="3048000"/>
            <a:ext cx="1447800" cy="1219200"/>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5867400" y="3962400"/>
            <a:ext cx="1524000" cy="1295400"/>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Oval 10"/>
          <p:cNvSpPr/>
          <p:nvPr/>
        </p:nvSpPr>
        <p:spPr>
          <a:xfrm>
            <a:off x="5029200" y="5257800"/>
            <a:ext cx="1524000" cy="1447800"/>
          </a:xfrm>
          <a:prstGeom prst="ellipse">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753" name="TextBox 11"/>
          <p:cNvSpPr txBox="1">
            <a:spLocks noChangeArrowheads="1"/>
          </p:cNvSpPr>
          <p:nvPr/>
        </p:nvSpPr>
        <p:spPr bwMode="auto">
          <a:xfrm>
            <a:off x="4190999" y="4419600"/>
            <a:ext cx="990599"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r>
              <a:rPr lang="en-US" altLang="en-US" sz="2800"/>
              <a:t>Lynn</a:t>
            </a:r>
          </a:p>
        </p:txBody>
      </p:sp>
      <p:sp>
        <p:nvSpPr>
          <p:cNvPr id="31754" name="TextBox 12"/>
          <p:cNvSpPr txBox="1">
            <a:spLocks noChangeArrowheads="1"/>
          </p:cNvSpPr>
          <p:nvPr/>
        </p:nvSpPr>
        <p:spPr bwMode="auto">
          <a:xfrm>
            <a:off x="3086100" y="3531706"/>
            <a:ext cx="838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r>
              <a:rPr lang="en-US" altLang="en-US" sz="2400" dirty="0"/>
              <a:t>calm</a:t>
            </a:r>
          </a:p>
        </p:txBody>
      </p:sp>
      <p:sp>
        <p:nvSpPr>
          <p:cNvPr id="31755" name="TextBox 13"/>
          <p:cNvSpPr txBox="1">
            <a:spLocks noChangeArrowheads="1"/>
          </p:cNvSpPr>
          <p:nvPr/>
        </p:nvSpPr>
        <p:spPr bwMode="auto">
          <a:xfrm>
            <a:off x="5105400" y="3352800"/>
            <a:ext cx="914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algn="ctr"/>
            <a:r>
              <a:rPr lang="en-US" altLang="en-US" sz="2400" dirty="0"/>
              <a:t>kind</a:t>
            </a:r>
          </a:p>
        </p:txBody>
      </p:sp>
      <p:sp>
        <p:nvSpPr>
          <p:cNvPr id="31756" name="TextBox 14"/>
          <p:cNvSpPr txBox="1">
            <a:spLocks noChangeArrowheads="1"/>
          </p:cNvSpPr>
          <p:nvPr/>
        </p:nvSpPr>
        <p:spPr bwMode="auto">
          <a:xfrm>
            <a:off x="5943600" y="4114800"/>
            <a:ext cx="1447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algn="ctr"/>
            <a:r>
              <a:rPr lang="en-US" altLang="en-US" sz="2400" dirty="0"/>
              <a:t>does fun things</a:t>
            </a:r>
          </a:p>
        </p:txBody>
      </p:sp>
      <p:sp>
        <p:nvSpPr>
          <p:cNvPr id="31757" name="TextBox 15"/>
          <p:cNvSpPr txBox="1">
            <a:spLocks noChangeArrowheads="1"/>
          </p:cNvSpPr>
          <p:nvPr/>
        </p:nvSpPr>
        <p:spPr bwMode="auto">
          <a:xfrm>
            <a:off x="3352800" y="5181600"/>
            <a:ext cx="1447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algn="ctr"/>
            <a:r>
              <a:rPr lang="en-US" altLang="en-US" sz="2400" dirty="0"/>
              <a:t>makes good meals</a:t>
            </a:r>
          </a:p>
        </p:txBody>
      </p:sp>
      <p:sp>
        <p:nvSpPr>
          <p:cNvPr id="31758" name="TextBox 16"/>
          <p:cNvSpPr txBox="1">
            <a:spLocks noChangeArrowheads="1"/>
          </p:cNvSpPr>
          <p:nvPr/>
        </p:nvSpPr>
        <p:spPr bwMode="auto">
          <a:xfrm>
            <a:off x="1752601" y="4486007"/>
            <a:ext cx="1600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algn="ctr"/>
            <a:r>
              <a:rPr lang="en-US" altLang="en-US" sz="2400" dirty="0"/>
              <a:t>reads books at quiet time</a:t>
            </a:r>
          </a:p>
        </p:txBody>
      </p:sp>
      <p:pic>
        <p:nvPicPr>
          <p:cNvPr id="31759" name="Content Placeholder 18" descr="story.bmp"/>
          <p:cNvPicPr>
            <a:picLocks noGrp="1" noChangeAspect="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838200" y="0"/>
            <a:ext cx="7620000" cy="3048000"/>
          </a:xfrm>
        </p:spPr>
      </p:pic>
      <p:sp>
        <p:nvSpPr>
          <p:cNvPr id="31760" name="TextBox 19"/>
          <p:cNvSpPr txBox="1">
            <a:spLocks noChangeArrowheads="1"/>
          </p:cNvSpPr>
          <p:nvPr/>
        </p:nvSpPr>
        <p:spPr bwMode="auto">
          <a:xfrm>
            <a:off x="5105400" y="5334000"/>
            <a:ext cx="1371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algn="ctr"/>
            <a:r>
              <a:rPr lang="en-US" altLang="en-US" sz="2400" dirty="0"/>
              <a:t>hugs each child</a:t>
            </a:r>
          </a:p>
        </p:txBody>
      </p:sp>
      <p:cxnSp>
        <p:nvCxnSpPr>
          <p:cNvPr id="22" name="Straight Connector 21"/>
          <p:cNvCxnSpPr/>
          <p:nvPr/>
        </p:nvCxnSpPr>
        <p:spPr>
          <a:xfrm>
            <a:off x="3810000" y="4343400"/>
            <a:ext cx="381000" cy="15240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5" idx="2"/>
          </p:cNvCxnSpPr>
          <p:nvPr/>
        </p:nvCxnSpPr>
        <p:spPr>
          <a:xfrm flipV="1">
            <a:off x="3276600" y="4724400"/>
            <a:ext cx="685800" cy="15240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4876800" y="4191000"/>
            <a:ext cx="228600" cy="22860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endCxn id="5" idx="6"/>
          </p:cNvCxnSpPr>
          <p:nvPr/>
        </p:nvCxnSpPr>
        <p:spPr>
          <a:xfrm rot="10800000">
            <a:off x="5257800" y="4724400"/>
            <a:ext cx="609600" cy="1588"/>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4343401" y="5105400"/>
            <a:ext cx="152400" cy="317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4914900" y="4991100"/>
            <a:ext cx="457200" cy="38100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31767" name="TextBox 35"/>
          <p:cNvSpPr txBox="1">
            <a:spLocks noChangeArrowheads="1"/>
          </p:cNvSpPr>
          <p:nvPr/>
        </p:nvSpPr>
        <p:spPr bwMode="auto">
          <a:xfrm>
            <a:off x="6248400" y="2819400"/>
            <a:ext cx="2514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r>
              <a:rPr lang="en-US" altLang="en-US" sz="1200"/>
              <a:t>*Source: www.marshalladulteducation.org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12775" y="228600"/>
            <a:ext cx="8153400" cy="990600"/>
          </a:xfrm>
        </p:spPr>
        <p:txBody>
          <a:bodyPr/>
          <a:lstStyle/>
          <a:p>
            <a:r>
              <a:rPr lang="en-US" altLang="en-US" b="1" smtClean="0">
                <a:solidFill>
                  <a:schemeClr val="tx1"/>
                </a:solidFill>
              </a:rPr>
              <a:t>Sites for Reading Samples</a:t>
            </a:r>
          </a:p>
        </p:txBody>
      </p:sp>
      <p:sp>
        <p:nvSpPr>
          <p:cNvPr id="32771" name="Content Placeholder 2"/>
          <p:cNvSpPr>
            <a:spLocks noGrp="1"/>
          </p:cNvSpPr>
          <p:nvPr>
            <p:ph sz="quarter" idx="1"/>
          </p:nvPr>
        </p:nvSpPr>
        <p:spPr>
          <a:xfrm>
            <a:off x="612775" y="1600200"/>
            <a:ext cx="8153400" cy="4495800"/>
          </a:xfrm>
        </p:spPr>
        <p:txBody>
          <a:bodyPr/>
          <a:lstStyle/>
          <a:p>
            <a:r>
              <a:rPr lang="en-US" altLang="en-US" b="1" dirty="0" smtClean="0"/>
              <a:t>Marshall Adult Education </a:t>
            </a:r>
            <a:r>
              <a:rPr lang="en-US" altLang="en-US" dirty="0" smtClean="0"/>
              <a:t>– </a:t>
            </a:r>
            <a:r>
              <a:rPr lang="en-US" altLang="en-US" dirty="0" smtClean="0">
                <a:hlinkClick r:id="rId2"/>
              </a:rPr>
              <a:t>Reading Skills for Today’s Adults</a:t>
            </a:r>
            <a:endParaRPr lang="en-US" altLang="en-US" dirty="0" smtClean="0"/>
          </a:p>
          <a:p>
            <a:r>
              <a:rPr lang="en-US" altLang="en-US" dirty="0" smtClean="0">
                <a:hlinkClick r:id="rId3"/>
              </a:rPr>
              <a:t>100 </a:t>
            </a:r>
            <a:r>
              <a:rPr lang="en-US" altLang="en-US" i="1" dirty="0" smtClean="0">
                <a:hlinkClick r:id="rId3"/>
              </a:rPr>
              <a:t>free</a:t>
            </a:r>
            <a:r>
              <a:rPr lang="en-US" altLang="en-US" dirty="0" smtClean="0">
                <a:hlinkClick r:id="rId3"/>
              </a:rPr>
              <a:t> Short English Stories for ESL Learners</a:t>
            </a:r>
            <a:endParaRPr lang="en-US" altLang="en-US" dirty="0" smtClean="0"/>
          </a:p>
          <a:p>
            <a:r>
              <a:rPr lang="en-US" altLang="en-US" b="1" dirty="0" smtClean="0"/>
              <a:t>EL Civics </a:t>
            </a:r>
            <a:r>
              <a:rPr lang="en-US" altLang="en-US" dirty="0" smtClean="0">
                <a:hlinkClick r:id="rId4"/>
              </a:rPr>
              <a:t>“Print &amp; Go ESL Reading Worksheets”</a:t>
            </a:r>
            <a:endParaRPr lang="en-US" altLang="en-US" dirty="0" smtClean="0"/>
          </a:p>
          <a:p>
            <a:endParaRPr lang="en-US" altLang="en-US" dirty="0" smtClean="0"/>
          </a:p>
          <a:p>
            <a:pPr>
              <a:buFont typeface="Wingdings" pitchFamily="2" charset="2"/>
              <a:buNone/>
            </a:pPr>
            <a:endParaRPr lang="en-US" alt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12775" y="228600"/>
            <a:ext cx="8153400" cy="990600"/>
          </a:xfrm>
        </p:spPr>
        <p:txBody>
          <a:bodyPr/>
          <a:lstStyle/>
          <a:p>
            <a:r>
              <a:rPr lang="en-US" altLang="en-US" sz="4000" b="1" smtClean="0">
                <a:solidFill>
                  <a:schemeClr val="tx1"/>
                </a:solidFill>
              </a:rPr>
              <a:t>Materials Online for Teacher Use</a:t>
            </a:r>
            <a:endParaRPr lang="en-US" altLang="en-US" sz="4000" smtClean="0"/>
          </a:p>
        </p:txBody>
      </p:sp>
      <p:sp>
        <p:nvSpPr>
          <p:cNvPr id="33795" name="Content Placeholder 2"/>
          <p:cNvSpPr>
            <a:spLocks noGrp="1"/>
          </p:cNvSpPr>
          <p:nvPr>
            <p:ph sz="quarter" idx="1"/>
          </p:nvPr>
        </p:nvSpPr>
        <p:spPr>
          <a:xfrm>
            <a:off x="612775" y="1600200"/>
            <a:ext cx="8153400" cy="4495800"/>
          </a:xfrm>
        </p:spPr>
        <p:txBody>
          <a:bodyPr/>
          <a:lstStyle/>
          <a:p>
            <a:r>
              <a:rPr lang="en-US" altLang="en-US" b="1" smtClean="0"/>
              <a:t>Lesson plans linked to competencies </a:t>
            </a:r>
            <a:r>
              <a:rPr lang="en-US" altLang="en-US" u="sng" smtClean="0">
                <a:hlinkClick r:id="rId2"/>
              </a:rPr>
              <a:t>www.mnabeassessment.com/competency_links.html</a:t>
            </a:r>
            <a:r>
              <a:rPr lang="en-US" altLang="en-US" smtClean="0"/>
              <a:t> </a:t>
            </a:r>
          </a:p>
          <a:p>
            <a:r>
              <a:rPr lang="en-US" altLang="en-US" b="1" smtClean="0"/>
              <a:t>CASAS Life &amp; Work – Forms 83R and 84R – Linking documents </a:t>
            </a:r>
            <a:r>
              <a:rPr lang="en-US" altLang="en-US" u="sng" smtClean="0">
                <a:hlinkClick r:id="rId2"/>
              </a:rPr>
              <a:t>www.mnabeassessment.com/competency_links.html</a:t>
            </a:r>
            <a:endParaRPr lang="en-US" altLang="en-US" smtClean="0"/>
          </a:p>
          <a:p>
            <a:endParaRPr lang="en-US" alt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12775" y="228600"/>
            <a:ext cx="8153400" cy="990600"/>
          </a:xfrm>
        </p:spPr>
        <p:txBody>
          <a:bodyPr/>
          <a:lstStyle/>
          <a:p>
            <a:r>
              <a:rPr lang="en-US" altLang="en-US" sz="4000" b="1" smtClean="0">
                <a:solidFill>
                  <a:schemeClr val="tx1"/>
                </a:solidFill>
              </a:rPr>
              <a:t>Materials Online for Teacher Use</a:t>
            </a:r>
            <a:endParaRPr lang="en-US" altLang="en-US" sz="4000" smtClean="0"/>
          </a:p>
        </p:txBody>
      </p:sp>
      <p:sp>
        <p:nvSpPr>
          <p:cNvPr id="34819" name="Content Placeholder 2"/>
          <p:cNvSpPr>
            <a:spLocks noGrp="1"/>
          </p:cNvSpPr>
          <p:nvPr>
            <p:ph sz="quarter" idx="1"/>
          </p:nvPr>
        </p:nvSpPr>
        <p:spPr>
          <a:xfrm>
            <a:off x="612775" y="1600200"/>
            <a:ext cx="8153400" cy="4495800"/>
          </a:xfrm>
        </p:spPr>
        <p:txBody>
          <a:bodyPr/>
          <a:lstStyle/>
          <a:p>
            <a:r>
              <a:rPr lang="en-US" altLang="en-US" b="1" dirty="0" smtClean="0"/>
              <a:t>Reading For Life </a:t>
            </a:r>
            <a:r>
              <a:rPr lang="en-US" altLang="en-US" u="sng" dirty="0" smtClean="0">
                <a:hlinkClick r:id="rId2"/>
              </a:rPr>
              <a:t>http://www.mnliteracy.org/tools/reading-for-life</a:t>
            </a:r>
            <a:endParaRPr lang="en-US" altLang="en-US" u="sng" dirty="0" smtClean="0"/>
          </a:p>
          <a:p>
            <a:r>
              <a:rPr lang="en-US" altLang="en-US" b="1" dirty="0" smtClean="0"/>
              <a:t>HUBBS EL Civics – “Food Safety” </a:t>
            </a:r>
            <a:r>
              <a:rPr lang="en-US" altLang="en-US" u="sng" dirty="0" smtClean="0">
                <a:hlinkClick r:id="rId3"/>
              </a:rPr>
              <a:t>http://www.hubbs.spps.org/Food_Safety2.html</a:t>
            </a:r>
            <a:r>
              <a:rPr lang="en-US" altLang="en-US" dirty="0" smtClean="0"/>
              <a:t> </a:t>
            </a:r>
          </a:p>
          <a:p>
            <a:r>
              <a:rPr lang="en-US" altLang="en-US" b="1" dirty="0" smtClean="0"/>
              <a:t>HUBBS EL Civics – “Construction” </a:t>
            </a:r>
            <a:r>
              <a:rPr lang="en-US" altLang="en-US" u="sng" dirty="0" smtClean="0">
                <a:hlinkClick r:id="rId4"/>
              </a:rPr>
              <a:t>http://www.hubbs.spps.org/Construction_Skills.html</a:t>
            </a:r>
            <a:r>
              <a:rPr lang="en-US" altLang="en-US" dirty="0" smtClean="0"/>
              <a:t> </a:t>
            </a:r>
          </a:p>
          <a:p>
            <a:endParaRPr lang="en-US" alt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sz="4000" b="1" dirty="0" smtClean="0">
                <a:solidFill>
                  <a:schemeClr val="tx1"/>
                </a:solidFill>
              </a:rPr>
              <a:t/>
            </a:r>
            <a:br>
              <a:rPr lang="en-US" sz="4000" b="1" dirty="0" smtClean="0">
                <a:solidFill>
                  <a:schemeClr val="tx1"/>
                </a:solidFill>
              </a:rPr>
            </a:br>
            <a:r>
              <a:rPr lang="en-US" sz="4000" b="1" dirty="0" smtClean="0">
                <a:solidFill>
                  <a:schemeClr val="tx1"/>
                </a:solidFill>
              </a:rPr>
              <a:t>Targeted Online Activities for Student Use</a:t>
            </a:r>
            <a:r>
              <a:rPr lang="en-US" dirty="0" smtClean="0"/>
              <a:t/>
            </a:r>
            <a:br>
              <a:rPr lang="en-US" dirty="0" smtClean="0"/>
            </a:br>
            <a:endParaRPr lang="en-US" dirty="0"/>
          </a:p>
        </p:txBody>
      </p:sp>
      <p:sp>
        <p:nvSpPr>
          <p:cNvPr id="35843" name="Content Placeholder 2"/>
          <p:cNvSpPr>
            <a:spLocks noGrp="1"/>
          </p:cNvSpPr>
          <p:nvPr>
            <p:ph sz="quarter" idx="1"/>
          </p:nvPr>
        </p:nvSpPr>
        <p:spPr>
          <a:xfrm>
            <a:off x="381000" y="1600200"/>
            <a:ext cx="8382000" cy="5257800"/>
          </a:xfrm>
        </p:spPr>
        <p:txBody>
          <a:bodyPr/>
          <a:lstStyle/>
          <a:p>
            <a:pPr lvl="1">
              <a:lnSpc>
                <a:spcPct val="120000"/>
              </a:lnSpc>
            </a:pPr>
            <a:r>
              <a:rPr lang="en-US" altLang="en-US" sz="1800" b="1" dirty="0" smtClean="0"/>
              <a:t>Minneapolis ABE </a:t>
            </a:r>
            <a:r>
              <a:rPr lang="en-US" altLang="en-US" sz="1800" u="sng" dirty="0" smtClean="0">
                <a:hlinkClick r:id="rId2"/>
              </a:rPr>
              <a:t>https://abeweb.mpls.k12.mn.us/</a:t>
            </a:r>
            <a:endParaRPr lang="en-US" altLang="en-US" sz="1800" dirty="0" smtClean="0"/>
          </a:p>
          <a:p>
            <a:pPr lvl="1">
              <a:lnSpc>
                <a:spcPct val="120000"/>
              </a:lnSpc>
            </a:pPr>
            <a:r>
              <a:rPr lang="en-US" altLang="en-US" sz="1800" b="1" dirty="0" smtClean="0"/>
              <a:t>Marshall Adult Education </a:t>
            </a:r>
            <a:r>
              <a:rPr lang="en-US" altLang="en-US" sz="1800" u="sng" dirty="0" smtClean="0">
                <a:hlinkClick r:id="rId3"/>
              </a:rPr>
              <a:t>http://www.marshalladulteducation.org/reading-skills-for-todays-adult</a:t>
            </a:r>
            <a:endParaRPr lang="en-US" altLang="en-US" sz="1800" u="sng" dirty="0" smtClean="0"/>
          </a:p>
          <a:p>
            <a:pPr lvl="1">
              <a:lnSpc>
                <a:spcPct val="120000"/>
              </a:lnSpc>
            </a:pPr>
            <a:r>
              <a:rPr lang="en-US" altLang="en-US" sz="1800" b="1" dirty="0" smtClean="0"/>
              <a:t>Adult and Family Education </a:t>
            </a:r>
            <a:r>
              <a:rPr lang="en-US" altLang="en-US" sz="1800" dirty="0" smtClean="0">
                <a:hlinkClick r:id="rId4"/>
              </a:rPr>
              <a:t>http://ww.web-esl.com/</a:t>
            </a:r>
            <a:r>
              <a:rPr lang="en-US" altLang="en-US" sz="1800" dirty="0" smtClean="0"/>
              <a:t> </a:t>
            </a:r>
          </a:p>
          <a:p>
            <a:pPr lvl="1">
              <a:lnSpc>
                <a:spcPct val="120000"/>
              </a:lnSpc>
            </a:pPr>
            <a:r>
              <a:rPr lang="en-US" altLang="en-US" sz="1800" b="1" dirty="0" smtClean="0"/>
              <a:t>johnmh.com – Form 83 Practice </a:t>
            </a:r>
            <a:r>
              <a:rPr lang="en-US" altLang="en-US" sz="1800" u="sng" dirty="0" smtClean="0">
                <a:hlinkClick r:id="rId5"/>
              </a:rPr>
              <a:t>http://www.web-esl.com/ILA/ila83r.html</a:t>
            </a:r>
            <a:r>
              <a:rPr lang="en-US" altLang="en-US" sz="1800" u="sng" dirty="0" smtClean="0"/>
              <a:t> </a:t>
            </a:r>
            <a:endParaRPr lang="en-US" altLang="en-US" sz="1800" dirty="0" smtClean="0"/>
          </a:p>
          <a:p>
            <a:pPr lvl="1">
              <a:lnSpc>
                <a:spcPct val="120000"/>
              </a:lnSpc>
            </a:pPr>
            <a:r>
              <a:rPr lang="en-US" altLang="en-US" sz="1800" b="1" dirty="0" smtClean="0"/>
              <a:t>johnmh.com – Form 185 Practice </a:t>
            </a:r>
            <a:r>
              <a:rPr lang="en-US" altLang="en-US" sz="1800" u="sng" dirty="0" smtClean="0">
                <a:hlinkClick r:id="rId6"/>
              </a:rPr>
              <a:t>http://www.web-esl.com/ILA/ila185.html</a:t>
            </a:r>
            <a:r>
              <a:rPr lang="en-US" altLang="en-US" sz="1800" u="sng" dirty="0" smtClean="0"/>
              <a:t> </a:t>
            </a:r>
            <a:endParaRPr lang="en-US" altLang="en-US" sz="1800" dirty="0" smtClean="0"/>
          </a:p>
          <a:p>
            <a:pPr lvl="1">
              <a:lnSpc>
                <a:spcPct val="120000"/>
              </a:lnSpc>
            </a:pPr>
            <a:r>
              <a:rPr lang="en-US" altLang="en-US" sz="1800" b="1" dirty="0" smtClean="0"/>
              <a:t>Learning Line </a:t>
            </a:r>
            <a:r>
              <a:rPr lang="en-US" altLang="en-US" sz="1800" u="sng" dirty="0" smtClean="0">
                <a:hlinkClick r:id="rId7"/>
              </a:rPr>
              <a:t>www.rmpbs.org/resources/files/education/learningline</a:t>
            </a:r>
            <a:endParaRPr lang="en-US" altLang="en-US" sz="1800" u="sng" dirty="0" smtClean="0"/>
          </a:p>
          <a:p>
            <a:pPr lvl="1">
              <a:lnSpc>
                <a:spcPct val="120000"/>
              </a:lnSpc>
              <a:spcBef>
                <a:spcPct val="40000"/>
              </a:spcBef>
            </a:pPr>
            <a:r>
              <a:rPr lang="en-US" altLang="en-US" sz="1800" b="1" dirty="0" smtClean="0"/>
              <a:t>California Distance Learning Project </a:t>
            </a:r>
            <a:r>
              <a:rPr lang="en-US" altLang="en-US" sz="1800" dirty="0" smtClean="0">
                <a:hlinkClick r:id="rId8"/>
              </a:rPr>
              <a:t>http://www.cdlponline.org</a:t>
            </a:r>
            <a:endParaRPr lang="en-US" altLang="en-US" sz="1800" dirty="0" smtClean="0"/>
          </a:p>
          <a:p>
            <a:pPr lvl="1">
              <a:lnSpc>
                <a:spcPct val="120000"/>
              </a:lnSpc>
            </a:pPr>
            <a:r>
              <a:rPr lang="en-US" altLang="en-US" sz="1800" b="1" dirty="0" err="1" smtClean="0"/>
              <a:t>GCFLearnFree</a:t>
            </a:r>
            <a:r>
              <a:rPr lang="en-US" altLang="en-US" sz="1800" dirty="0" smtClean="0"/>
              <a:t> </a:t>
            </a:r>
            <a:r>
              <a:rPr lang="en-US" altLang="en-US" sz="1800" u="sng" dirty="0" smtClean="0">
                <a:hlinkClick r:id="rId9"/>
              </a:rPr>
              <a:t>www.gcflearnfree.org</a:t>
            </a:r>
            <a:r>
              <a:rPr lang="en-US" altLang="en-US" sz="1800" dirty="0" smtClean="0"/>
              <a:t> </a:t>
            </a:r>
          </a:p>
          <a:p>
            <a:pPr lvl="1">
              <a:lnSpc>
                <a:spcPct val="120000"/>
              </a:lnSpc>
            </a:pPr>
            <a:r>
              <a:rPr lang="en-US" altLang="en-US" sz="1800" b="1" dirty="0" smtClean="0"/>
              <a:t>English-On-The-Web </a:t>
            </a:r>
            <a:r>
              <a:rPr lang="en-US" altLang="en-US" sz="1800" u="sng" dirty="0" smtClean="0">
                <a:hlinkClick r:id="rId10"/>
              </a:rPr>
              <a:t>www.english-on-the-web.yolasite.com</a:t>
            </a:r>
            <a:endParaRPr lang="en-US" altLang="en-US" sz="18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12775" y="228600"/>
            <a:ext cx="8153400" cy="990600"/>
          </a:xfrm>
        </p:spPr>
        <p:txBody>
          <a:bodyPr/>
          <a:lstStyle/>
          <a:p>
            <a:endParaRPr lang="en-US" altLang="en-US" smtClean="0"/>
          </a:p>
        </p:txBody>
      </p:sp>
      <p:sp>
        <p:nvSpPr>
          <p:cNvPr id="36867" name="Content Placeholder 2"/>
          <p:cNvSpPr>
            <a:spLocks noGrp="1"/>
          </p:cNvSpPr>
          <p:nvPr>
            <p:ph sz="quarter" idx="1"/>
          </p:nvPr>
        </p:nvSpPr>
        <p:spPr>
          <a:xfrm>
            <a:off x="612775" y="1600200"/>
            <a:ext cx="8153400" cy="4495800"/>
          </a:xfrm>
        </p:spPr>
        <p:txBody>
          <a:bodyPr/>
          <a:lstStyle/>
          <a:p>
            <a:pPr algn="ctr">
              <a:buFont typeface="Wingdings" pitchFamily="2" charset="2"/>
              <a:buNone/>
            </a:pPr>
            <a:endParaRPr lang="en-US" altLang="en-US" sz="4400" smtClean="0"/>
          </a:p>
          <a:p>
            <a:pPr algn="ctr">
              <a:buFont typeface="Wingdings" pitchFamily="2" charset="2"/>
              <a:buNone/>
            </a:pPr>
            <a:r>
              <a:rPr lang="en-US" altLang="en-US" sz="4400" smtClean="0"/>
              <a:t>Questions?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2775" y="228600"/>
            <a:ext cx="8153400" cy="990600"/>
          </a:xfrm>
        </p:spPr>
        <p:txBody>
          <a:bodyPr/>
          <a:lstStyle/>
          <a:p>
            <a:r>
              <a:rPr lang="en-US" altLang="en-US" b="1" smtClean="0">
                <a:solidFill>
                  <a:schemeClr val="tx1"/>
                </a:solidFill>
              </a:rPr>
              <a:t>Quick review of CASAS tools </a:t>
            </a:r>
            <a:endParaRPr lang="en-US" altLang="en-US" smtClean="0">
              <a:solidFill>
                <a:schemeClr val="tx1"/>
              </a:solidFill>
            </a:endParaRPr>
          </a:p>
        </p:txBody>
      </p:sp>
      <p:sp>
        <p:nvSpPr>
          <p:cNvPr id="11267" name="Content Placeholder 2"/>
          <p:cNvSpPr>
            <a:spLocks noGrp="1"/>
          </p:cNvSpPr>
          <p:nvPr>
            <p:ph sz="quarter" idx="1"/>
          </p:nvPr>
        </p:nvSpPr>
        <p:spPr>
          <a:xfrm>
            <a:off x="612775" y="2133600"/>
            <a:ext cx="8153400" cy="3962400"/>
          </a:xfrm>
        </p:spPr>
        <p:txBody>
          <a:bodyPr/>
          <a:lstStyle/>
          <a:p>
            <a:r>
              <a:rPr lang="en-US" altLang="en-US" sz="3600" smtClean="0"/>
              <a:t>Class Profile by </a:t>
            </a:r>
            <a:r>
              <a:rPr lang="en-US" altLang="en-US" sz="3600" smtClean="0">
                <a:hlinkClick r:id="rId2"/>
              </a:rPr>
              <a:t>Competency</a:t>
            </a:r>
            <a:endParaRPr lang="en-US" altLang="en-US" sz="3600" smtClean="0"/>
          </a:p>
          <a:p>
            <a:r>
              <a:rPr lang="en-US" altLang="en-US" sz="3600" smtClean="0">
                <a:hlinkClick r:id="rId3"/>
              </a:rPr>
              <a:t>Basic Skills Content Standards by Test Item Correlations</a:t>
            </a:r>
            <a:endParaRPr lang="en-US" altLang="en-US" sz="3600" smtClean="0"/>
          </a:p>
          <a:p>
            <a:r>
              <a:rPr lang="en-US" altLang="en-US" sz="3600" smtClean="0"/>
              <a:t>Task Areas</a:t>
            </a:r>
          </a:p>
          <a:p>
            <a:r>
              <a:rPr lang="en-US" altLang="en-US" sz="3600" smtClean="0">
                <a:hlinkClick r:id="rId4"/>
              </a:rPr>
              <a:t>Sample Test Items – Level B</a:t>
            </a:r>
            <a:endParaRPr lang="en-US" altLang="en-US" sz="3600" smtClean="0"/>
          </a:p>
          <a:p>
            <a:r>
              <a:rPr lang="en-US" altLang="en-US" sz="3600" smtClean="0">
                <a:hlinkClick r:id="rId5"/>
              </a:rPr>
              <a:t>Suggested Next Test charts</a:t>
            </a:r>
            <a:endParaRPr lang="en-US" altLang="en-US" sz="3600" smtClean="0"/>
          </a:p>
          <a:p>
            <a:endParaRPr lang="en-US" altLang="en-US" sz="36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12775" y="228600"/>
            <a:ext cx="8153400" cy="990600"/>
          </a:xfrm>
        </p:spPr>
        <p:txBody>
          <a:bodyPr/>
          <a:lstStyle/>
          <a:p>
            <a:r>
              <a:rPr lang="en-US" altLang="en-US" b="1" smtClean="0">
                <a:solidFill>
                  <a:schemeClr val="tx1"/>
                </a:solidFill>
              </a:rPr>
              <a:t>Other Curricula Suggestions</a:t>
            </a:r>
          </a:p>
        </p:txBody>
      </p:sp>
      <p:sp>
        <p:nvSpPr>
          <p:cNvPr id="12291" name="Content Placeholder 2"/>
          <p:cNvSpPr>
            <a:spLocks noGrp="1"/>
          </p:cNvSpPr>
          <p:nvPr>
            <p:ph sz="quarter" idx="1"/>
          </p:nvPr>
        </p:nvSpPr>
        <p:spPr>
          <a:xfrm>
            <a:off x="612775" y="1600200"/>
            <a:ext cx="8153400" cy="4495800"/>
          </a:xfrm>
        </p:spPr>
        <p:txBody>
          <a:bodyPr/>
          <a:lstStyle/>
          <a:p>
            <a:r>
              <a:rPr lang="en-US" altLang="en-US" smtClean="0"/>
              <a:t>Curriculum adopted by your program (linked to CASAS competencies)</a:t>
            </a:r>
          </a:p>
          <a:p>
            <a:r>
              <a:rPr lang="en-US" altLang="en-US" smtClean="0"/>
              <a:t>Scope and Sequence (found on </a:t>
            </a:r>
            <a:r>
              <a:rPr lang="en-US" altLang="en-US" smtClean="0">
                <a:hlinkClick r:id="rId2"/>
              </a:rPr>
              <a:t>www.marshalladulteducation.org</a:t>
            </a:r>
            <a:r>
              <a:rPr lang="en-US" altLang="en-US" smtClean="0"/>
              <a:t> website)</a:t>
            </a:r>
          </a:p>
          <a:p>
            <a:endParaRPr lang="en-US"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2775" y="228600"/>
            <a:ext cx="8153400" cy="990600"/>
          </a:xfrm>
        </p:spPr>
        <p:txBody>
          <a:bodyPr/>
          <a:lstStyle/>
          <a:p>
            <a:r>
              <a:rPr lang="en-US" altLang="en-US" sz="3000" b="1" smtClean="0">
                <a:solidFill>
                  <a:schemeClr val="tx1"/>
                </a:solidFill>
              </a:rPr>
              <a:t>CASAS Competency items assessed in Forms 83R and 84R and found in Scope and Sequence</a:t>
            </a:r>
            <a:endParaRPr lang="en-US" altLang="en-US" sz="3000" smtClean="0">
              <a:solidFill>
                <a:schemeClr val="tx1"/>
              </a:solidFill>
            </a:endParaRPr>
          </a:p>
        </p:txBody>
      </p:sp>
      <p:sp>
        <p:nvSpPr>
          <p:cNvPr id="3" name="Content Placeholder 2"/>
          <p:cNvSpPr>
            <a:spLocks noGrp="1"/>
          </p:cNvSpPr>
          <p:nvPr>
            <p:ph sz="quarter" idx="1"/>
          </p:nvPr>
        </p:nvSpPr>
        <p:spPr/>
        <p:txBody>
          <a:bodyPr numCol="3">
            <a:normAutofit fontScale="55000" lnSpcReduction="20000"/>
          </a:bodyPr>
          <a:lstStyle/>
          <a:p>
            <a:pPr marL="320040" indent="-320040" fontAlgn="auto">
              <a:spcAft>
                <a:spcPts val="0"/>
              </a:spcAft>
              <a:buFont typeface="Wingdings"/>
              <a:buNone/>
              <a:defRPr/>
            </a:pPr>
            <a:r>
              <a:rPr lang="en-US" b="1" dirty="0" smtClean="0"/>
              <a:t>Communication</a:t>
            </a:r>
          </a:p>
          <a:p>
            <a:pPr marL="320040" indent="-320040" fontAlgn="auto">
              <a:spcAft>
                <a:spcPts val="0"/>
              </a:spcAft>
              <a:buFont typeface="Wingdings"/>
              <a:buChar char=""/>
              <a:defRPr/>
            </a:pPr>
            <a:r>
              <a:rPr lang="en-US" dirty="0" smtClean="0"/>
              <a:t>Answer questions regarding conversations</a:t>
            </a:r>
          </a:p>
          <a:p>
            <a:pPr marL="320040" indent="-320040" fontAlgn="auto">
              <a:spcAft>
                <a:spcPts val="0"/>
              </a:spcAft>
              <a:buFont typeface="Wingdings"/>
              <a:buNone/>
              <a:defRPr/>
            </a:pPr>
            <a:r>
              <a:rPr lang="en-US" dirty="0" smtClean="0"/>
              <a:t> </a:t>
            </a:r>
          </a:p>
          <a:p>
            <a:pPr marL="320040" indent="-320040" fontAlgn="auto">
              <a:spcAft>
                <a:spcPts val="0"/>
              </a:spcAft>
              <a:buFont typeface="Wingdings"/>
              <a:buNone/>
              <a:defRPr/>
            </a:pPr>
            <a:r>
              <a:rPr lang="en-US" b="1" dirty="0" smtClean="0"/>
              <a:t>Consumer Economics</a:t>
            </a:r>
          </a:p>
          <a:p>
            <a:pPr marL="320040" indent="-320040" fontAlgn="auto">
              <a:spcAft>
                <a:spcPts val="0"/>
              </a:spcAft>
              <a:buFont typeface="Wingdings"/>
              <a:buChar char=""/>
              <a:defRPr/>
            </a:pPr>
            <a:r>
              <a:rPr lang="en-US" dirty="0" smtClean="0"/>
              <a:t>Read monetary amounts in numbers</a:t>
            </a:r>
          </a:p>
          <a:p>
            <a:pPr marL="320040" indent="-320040" fontAlgn="auto">
              <a:spcAft>
                <a:spcPts val="0"/>
              </a:spcAft>
              <a:buFont typeface="Wingdings"/>
              <a:buChar char=""/>
              <a:defRPr/>
            </a:pPr>
            <a:r>
              <a:rPr lang="en-US" dirty="0" smtClean="0"/>
              <a:t>Read sales ads</a:t>
            </a:r>
          </a:p>
          <a:p>
            <a:pPr marL="320040" indent="-320040" fontAlgn="auto">
              <a:spcAft>
                <a:spcPts val="0"/>
              </a:spcAft>
              <a:buFont typeface="Wingdings"/>
              <a:buChar char=""/>
              <a:defRPr/>
            </a:pPr>
            <a:r>
              <a:rPr lang="en-US" dirty="0" smtClean="0"/>
              <a:t>Identify types of housing</a:t>
            </a:r>
          </a:p>
          <a:p>
            <a:pPr marL="320040" indent="-320040" fontAlgn="auto">
              <a:spcAft>
                <a:spcPts val="0"/>
              </a:spcAft>
              <a:buFont typeface="Wingdings"/>
              <a:buChar char=""/>
              <a:defRPr/>
            </a:pPr>
            <a:r>
              <a:rPr lang="en-US" dirty="0" smtClean="0"/>
              <a:t>Communicate information about home repair</a:t>
            </a:r>
          </a:p>
          <a:p>
            <a:pPr marL="320040" indent="-320040" fontAlgn="auto">
              <a:spcAft>
                <a:spcPts val="0"/>
              </a:spcAft>
              <a:buFont typeface="Wingdings"/>
              <a:buNone/>
              <a:defRPr/>
            </a:pPr>
            <a:r>
              <a:rPr lang="en-US" dirty="0" smtClean="0"/>
              <a:t> </a:t>
            </a:r>
          </a:p>
          <a:p>
            <a:pPr marL="320040" indent="-320040" fontAlgn="auto">
              <a:spcAft>
                <a:spcPts val="0"/>
              </a:spcAft>
              <a:buFont typeface="Wingdings"/>
              <a:buNone/>
              <a:defRPr/>
            </a:pPr>
            <a:r>
              <a:rPr lang="en-US" b="1" dirty="0" smtClean="0"/>
              <a:t>Health</a:t>
            </a:r>
          </a:p>
          <a:p>
            <a:pPr marL="320040" indent="-320040" fontAlgn="auto">
              <a:spcAft>
                <a:spcPts val="0"/>
              </a:spcAft>
              <a:buFont typeface="Wingdings"/>
              <a:buChar char=""/>
              <a:defRPr/>
            </a:pPr>
            <a:r>
              <a:rPr lang="en-US" dirty="0" smtClean="0"/>
              <a:t>Read information on a medicine label </a:t>
            </a:r>
          </a:p>
          <a:p>
            <a:pPr marL="320040" indent="-320040" fontAlgn="auto">
              <a:spcAft>
                <a:spcPts val="0"/>
              </a:spcAft>
              <a:buFont typeface="Wingdings"/>
              <a:buNone/>
              <a:defRPr/>
            </a:pPr>
            <a:r>
              <a:rPr lang="en-US" b="1" dirty="0" smtClean="0"/>
              <a:t>Employment</a:t>
            </a:r>
          </a:p>
          <a:p>
            <a:pPr marL="320040" indent="-320040" fontAlgn="auto">
              <a:spcAft>
                <a:spcPts val="0"/>
              </a:spcAft>
              <a:buFont typeface="Wingdings"/>
              <a:buChar char=""/>
              <a:defRPr/>
            </a:pPr>
            <a:r>
              <a:rPr lang="en-US" dirty="0" smtClean="0"/>
              <a:t>Read simple want ads</a:t>
            </a:r>
          </a:p>
          <a:p>
            <a:pPr marL="320040" indent="-320040" fontAlgn="auto">
              <a:spcAft>
                <a:spcPts val="0"/>
              </a:spcAft>
              <a:buFont typeface="Wingdings"/>
              <a:buChar char=""/>
              <a:defRPr/>
            </a:pPr>
            <a:r>
              <a:rPr lang="en-US" dirty="0" smtClean="0"/>
              <a:t>Complete simple job application</a:t>
            </a:r>
          </a:p>
          <a:p>
            <a:pPr marL="320040" indent="-320040" fontAlgn="auto">
              <a:spcAft>
                <a:spcPts val="0"/>
              </a:spcAft>
              <a:buFont typeface="Wingdings"/>
              <a:buChar char=""/>
              <a:defRPr/>
            </a:pPr>
            <a:r>
              <a:rPr lang="en-US" dirty="0" smtClean="0"/>
              <a:t>Basic employment expectations</a:t>
            </a:r>
          </a:p>
          <a:p>
            <a:pPr marL="320040" indent="-320040" fontAlgn="auto">
              <a:spcAft>
                <a:spcPts val="0"/>
              </a:spcAft>
              <a:buFont typeface="Wingdings"/>
              <a:buChar char=""/>
              <a:defRPr/>
            </a:pPr>
            <a:r>
              <a:rPr lang="en-US" dirty="0" smtClean="0"/>
              <a:t>Describe personal work experience and skills</a:t>
            </a:r>
          </a:p>
          <a:p>
            <a:pPr marL="320040" indent="-320040" fontAlgn="auto">
              <a:spcAft>
                <a:spcPts val="0"/>
              </a:spcAft>
              <a:buFont typeface="Wingdings"/>
              <a:buNone/>
              <a:defRPr/>
            </a:pPr>
            <a:r>
              <a:rPr lang="en-US" dirty="0" smtClean="0"/>
              <a:t> </a:t>
            </a:r>
          </a:p>
          <a:p>
            <a:pPr marL="320040" indent="-320040" fontAlgn="auto">
              <a:spcAft>
                <a:spcPts val="0"/>
              </a:spcAft>
              <a:buFont typeface="Wingdings"/>
              <a:buNone/>
              <a:defRPr/>
            </a:pPr>
            <a:r>
              <a:rPr lang="en-US" b="1" dirty="0" smtClean="0"/>
              <a:t>Government and Law</a:t>
            </a:r>
          </a:p>
          <a:p>
            <a:pPr marL="320040" indent="-320040" fontAlgn="auto">
              <a:spcAft>
                <a:spcPts val="0"/>
              </a:spcAft>
              <a:buFont typeface="Wingdings"/>
              <a:buChar char=""/>
              <a:defRPr/>
            </a:pPr>
            <a:r>
              <a:rPr lang="en-US" dirty="0" smtClean="0"/>
              <a:t>Understand basic government concepts</a:t>
            </a:r>
          </a:p>
          <a:p>
            <a:pPr marL="320040" indent="-320040" fontAlgn="auto">
              <a:spcAft>
                <a:spcPts val="0"/>
              </a:spcAft>
              <a:buFont typeface="Wingdings"/>
              <a:buNone/>
              <a:defRPr/>
            </a:pPr>
            <a:r>
              <a:rPr lang="en-US" dirty="0" smtClean="0"/>
              <a:t> </a:t>
            </a:r>
          </a:p>
          <a:p>
            <a:pPr marL="320040" indent="-320040" fontAlgn="auto">
              <a:spcAft>
                <a:spcPts val="0"/>
              </a:spcAft>
              <a:buFont typeface="Wingdings"/>
              <a:buNone/>
              <a:defRPr/>
            </a:pPr>
            <a:r>
              <a:rPr lang="en-US" b="1" dirty="0" smtClean="0"/>
              <a:t>Learning to Learn</a:t>
            </a:r>
          </a:p>
          <a:p>
            <a:pPr marL="320040" indent="-320040" fontAlgn="auto">
              <a:spcAft>
                <a:spcPts val="0"/>
              </a:spcAft>
              <a:buFont typeface="Wingdings"/>
              <a:buChar char=""/>
              <a:defRPr/>
            </a:pPr>
            <a:r>
              <a:rPr lang="en-US" dirty="0" smtClean="0"/>
              <a:t>Read and comprehend silently</a:t>
            </a:r>
          </a:p>
          <a:p>
            <a:pPr marL="320040" indent="-320040" fontAlgn="auto">
              <a:spcAft>
                <a:spcPts val="0"/>
              </a:spcAft>
              <a:buFont typeface="Wingdings"/>
              <a:buChar char=""/>
              <a:defRPr/>
            </a:pPr>
            <a:r>
              <a:rPr lang="en-US" dirty="0" smtClean="0"/>
              <a:t>Answer comprehension questions</a:t>
            </a:r>
          </a:p>
          <a:p>
            <a:pPr marL="320040" indent="-320040" fontAlgn="auto">
              <a:spcAft>
                <a:spcPts val="0"/>
              </a:spcAft>
              <a:buFont typeface="Wingdings"/>
              <a:buChar char=""/>
              <a:defRPr/>
            </a:pPr>
            <a:r>
              <a:rPr lang="en-US" dirty="0" smtClean="0"/>
              <a:t>Read a simple table or chart</a:t>
            </a:r>
          </a:p>
          <a:p>
            <a:pPr marL="320040" indent="-320040" fontAlgn="auto">
              <a:spcAft>
                <a:spcPts val="0"/>
              </a:spcAft>
              <a:buFont typeface="Wingdings"/>
              <a:buNone/>
              <a:defRPr/>
            </a:pPr>
            <a:r>
              <a:rPr lang="en-US" dirty="0" smtClean="0"/>
              <a:t> </a:t>
            </a:r>
          </a:p>
          <a:p>
            <a:pPr marL="320040" indent="-320040" fontAlgn="auto">
              <a:spcAft>
                <a:spcPts val="0"/>
              </a:spcAft>
              <a:buFont typeface="Wingdings"/>
              <a:buNone/>
              <a:defRPr/>
            </a:pPr>
            <a:r>
              <a:rPr lang="en-US" b="1" dirty="0" smtClean="0"/>
              <a:t>Learning to Read</a:t>
            </a:r>
          </a:p>
          <a:p>
            <a:pPr marL="320040" indent="-320040" fontAlgn="auto">
              <a:spcAft>
                <a:spcPts val="0"/>
              </a:spcAft>
              <a:buFont typeface="Wingdings"/>
              <a:buChar char=""/>
              <a:defRPr/>
            </a:pPr>
            <a:r>
              <a:rPr lang="en-US" dirty="0" smtClean="0"/>
              <a:t>Read maps</a:t>
            </a:r>
          </a:p>
          <a:p>
            <a:pPr marL="320040" indent="-320040" fontAlgn="auto">
              <a:spcAft>
                <a:spcPts val="0"/>
              </a:spcAft>
              <a:buFont typeface="Wingdings"/>
              <a:buChar char=""/>
              <a:defRPr/>
            </a:pPr>
            <a:r>
              <a:rPr lang="en-US" dirty="0" smtClean="0"/>
              <a:t>Reading various forms</a:t>
            </a:r>
          </a:p>
          <a:p>
            <a:pPr marL="320040" indent="-320040" fontAlgn="auto">
              <a:spcAft>
                <a:spcPts val="0"/>
              </a:spcAft>
              <a:buFont typeface="Wingdings"/>
              <a:buChar char=""/>
              <a:defRPr/>
            </a:pPr>
            <a:r>
              <a:rPr lang="en-US" dirty="0" smtClean="0"/>
              <a:t>Contextual clues</a:t>
            </a:r>
          </a:p>
          <a:p>
            <a:pPr marL="320040" indent="-320040" fontAlgn="auto">
              <a:spcAft>
                <a:spcPts val="0"/>
              </a:spcAft>
              <a:buFont typeface="Wingdings"/>
              <a:buChar char=""/>
              <a:defRPr/>
            </a:pPr>
            <a:r>
              <a:rPr lang="en-US" dirty="0" smtClean="0"/>
              <a:t>Formatting clues</a:t>
            </a:r>
          </a:p>
          <a:p>
            <a:pPr marL="320040" indent="-320040" fontAlgn="auto">
              <a:spcAft>
                <a:spcPts val="0"/>
              </a:spcAft>
              <a:buFont typeface="Wingdings"/>
              <a:buChar char=""/>
              <a:defRPr/>
            </a:pPr>
            <a:r>
              <a:rPr lang="en-US" dirty="0" smtClean="0"/>
              <a:t>Practice reading strategies</a:t>
            </a:r>
          </a:p>
          <a:p>
            <a:pPr marL="320040" indent="-320040" fontAlgn="auto">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152400"/>
            <a:ext cx="8229600" cy="1143000"/>
          </a:xfrm>
        </p:spPr>
        <p:txBody>
          <a:bodyPr/>
          <a:lstStyle/>
          <a:p>
            <a:r>
              <a:rPr lang="en-US" altLang="en-US" b="1" smtClean="0">
                <a:solidFill>
                  <a:schemeClr val="tx1"/>
                </a:solidFill>
              </a:rPr>
              <a:t>Questions for discussion:</a:t>
            </a:r>
          </a:p>
        </p:txBody>
      </p:sp>
      <p:sp>
        <p:nvSpPr>
          <p:cNvPr id="14339" name="Content Placeholder 2"/>
          <p:cNvSpPr>
            <a:spLocks noGrp="1"/>
          </p:cNvSpPr>
          <p:nvPr>
            <p:ph sz="quarter" idx="1"/>
          </p:nvPr>
        </p:nvSpPr>
        <p:spPr>
          <a:xfrm>
            <a:off x="381000" y="1828800"/>
            <a:ext cx="8382000" cy="3687763"/>
          </a:xfrm>
        </p:spPr>
        <p:txBody>
          <a:bodyPr/>
          <a:lstStyle/>
          <a:p>
            <a:pPr>
              <a:buFont typeface="Wingdings" pitchFamily="2" charset="2"/>
              <a:buNone/>
            </a:pPr>
            <a:r>
              <a:rPr lang="en-US" altLang="en-US" sz="3200" b="1" smtClean="0"/>
              <a:t>How are the 83R/84R level tests different from the previous tests (81R, 82R, 81RX, 82RX)?</a:t>
            </a:r>
            <a:endParaRPr lang="en-US" altLang="en-US" smtClean="0"/>
          </a:p>
          <a:p>
            <a:pPr>
              <a:buFont typeface="Wingdings" pitchFamily="2" charset="2"/>
              <a:buNone/>
            </a:pPr>
            <a:endParaRPr lang="en-US" altLang="en-US" smtClean="0"/>
          </a:p>
          <a:p>
            <a:pPr>
              <a:buFont typeface="Wingdings" pitchFamily="2" charset="2"/>
              <a:buNone/>
            </a:pPr>
            <a:r>
              <a:rPr lang="en-US" altLang="en-US" sz="3200" b="1" smtClean="0"/>
              <a:t>What does this mean for your instructional plans?</a:t>
            </a:r>
          </a:p>
          <a:p>
            <a:pPr>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612775" y="228600"/>
            <a:ext cx="8153400" cy="990600"/>
          </a:xfrm>
        </p:spPr>
        <p:txBody>
          <a:bodyPr>
            <a:normAutofit fontScale="90000"/>
          </a:bodyPr>
          <a:lstStyle/>
          <a:p>
            <a:pPr fontAlgn="auto">
              <a:spcAft>
                <a:spcPts val="0"/>
              </a:spcAft>
              <a:defRPr/>
            </a:pPr>
            <a:r>
              <a:rPr lang="en-US" sz="4000" b="1" dirty="0" smtClean="0">
                <a:solidFill>
                  <a:schemeClr val="tx1"/>
                </a:solidFill>
              </a:rPr>
              <a:t>How to Use Competencies and Basic Skills Content Standards in the Classroom</a:t>
            </a:r>
          </a:p>
        </p:txBody>
      </p:sp>
      <p:pic>
        <p:nvPicPr>
          <p:cNvPr id="15363" name="Picture 4" descr="teacher and classro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057400"/>
            <a:ext cx="5095875"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228600" y="0"/>
            <a:ext cx="8686800" cy="1447800"/>
          </a:xfrm>
        </p:spPr>
        <p:txBody>
          <a:bodyPr/>
          <a:lstStyle/>
          <a:p>
            <a:r>
              <a:rPr lang="en-US" altLang="en-US" sz="3600" b="1" smtClean="0">
                <a:solidFill>
                  <a:schemeClr val="tx1"/>
                </a:solidFill>
              </a:rPr>
              <a:t>Steps to integrate CASAS competencies and content standards in lesson planning</a:t>
            </a:r>
            <a:r>
              <a:rPr lang="en-US" altLang="en-US" sz="3600" smtClean="0">
                <a:solidFill>
                  <a:schemeClr val="tx1"/>
                </a:solidFill>
              </a:rPr>
              <a:t>:</a:t>
            </a:r>
          </a:p>
        </p:txBody>
      </p:sp>
      <p:sp>
        <p:nvSpPr>
          <p:cNvPr id="19458" name="Slide Number Placeholder 4"/>
          <p:cNvSpPr>
            <a:spLocks noGrp="1"/>
          </p:cNvSpPr>
          <p:nvPr>
            <p:ph type="sldNum" sz="quarter" idx="12"/>
          </p:nvPr>
        </p:nvSpPr>
        <p:spPr/>
        <p:txBody>
          <a:bodyPr>
            <a:normAutofit fontScale="85000" lnSpcReduction="20000"/>
          </a:bodyPr>
          <a:lstStyle/>
          <a:p>
            <a:pPr>
              <a:defRPr/>
            </a:pPr>
            <a:fld id="{5485CEDC-0CCA-4D9C-88EA-5EBB5954EAC8}" type="slidenum">
              <a:rPr lang="en-US"/>
              <a:pPr>
                <a:defRPr/>
              </a:pPr>
              <a:t>8</a:t>
            </a:fld>
            <a:endParaRPr lang="en-US"/>
          </a:p>
        </p:txBody>
      </p:sp>
      <p:sp>
        <p:nvSpPr>
          <p:cNvPr id="16388" name="Rectangle 3"/>
          <p:cNvSpPr>
            <a:spLocks noGrp="1" noChangeArrowheads="1"/>
          </p:cNvSpPr>
          <p:nvPr>
            <p:ph sz="quarter" idx="1"/>
          </p:nvPr>
        </p:nvSpPr>
        <p:spPr>
          <a:xfrm>
            <a:off x="304800" y="1905000"/>
            <a:ext cx="8458200" cy="4221163"/>
          </a:xfrm>
        </p:spPr>
        <p:txBody>
          <a:bodyPr/>
          <a:lstStyle/>
          <a:p>
            <a:pPr>
              <a:buFont typeface="Wingdings" pitchFamily="2" charset="2"/>
              <a:buNone/>
            </a:pPr>
            <a:r>
              <a:rPr lang="en-US" altLang="en-US" sz="3600" smtClean="0"/>
              <a:t>Step 1: Administer appropriate CASAS pre-test</a:t>
            </a:r>
          </a:p>
          <a:p>
            <a:pPr>
              <a:buFont typeface="Wingdings" pitchFamily="2" charset="2"/>
              <a:buNone/>
            </a:pPr>
            <a:r>
              <a:rPr lang="en-US" altLang="en-US" sz="3600" smtClean="0"/>
              <a:t>Step 2: Score the assessment</a:t>
            </a:r>
          </a:p>
          <a:p>
            <a:pPr>
              <a:buFont typeface="Wingdings" pitchFamily="2" charset="2"/>
              <a:buNone/>
            </a:pPr>
            <a:r>
              <a:rPr lang="en-US" altLang="en-US" sz="3600" smtClean="0"/>
              <a:t>Step 3 : Identify priority </a:t>
            </a:r>
            <a:r>
              <a:rPr lang="en-US" altLang="en-US" sz="3600" b="1" u="sng" smtClean="0">
                <a:hlinkClick r:id="rId3"/>
              </a:rPr>
              <a:t>competencies</a:t>
            </a:r>
            <a:r>
              <a:rPr lang="en-US" altLang="en-US" sz="3600" smtClean="0"/>
              <a:t> using the Class Performance by Competency report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152400"/>
            <a:ext cx="8229600" cy="914400"/>
          </a:xfrm>
        </p:spPr>
        <p:txBody>
          <a:bodyPr/>
          <a:lstStyle/>
          <a:p>
            <a:r>
              <a:rPr lang="en-US" altLang="en-US" sz="3200" b="1" smtClean="0">
                <a:solidFill>
                  <a:schemeClr val="tx1"/>
                </a:solidFill>
              </a:rPr>
              <a:t>Life and Work Reading Form 83</a:t>
            </a:r>
            <a:br>
              <a:rPr lang="en-US" altLang="en-US" sz="3200" b="1" smtClean="0">
                <a:solidFill>
                  <a:schemeClr val="tx1"/>
                </a:solidFill>
              </a:rPr>
            </a:br>
            <a:r>
              <a:rPr lang="en-US" altLang="en-US" sz="3200" b="1" smtClean="0">
                <a:solidFill>
                  <a:schemeClr val="tx1"/>
                </a:solidFill>
              </a:rPr>
              <a:t>Class Profile by Competency (Manual Report)</a:t>
            </a:r>
            <a:endParaRPr lang="en-US" altLang="en-US" sz="3200" b="1" smtClean="0"/>
          </a:p>
        </p:txBody>
      </p:sp>
      <p:pic>
        <p:nvPicPr>
          <p:cNvPr id="17411"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446213" y="1600200"/>
            <a:ext cx="6486525" cy="4495800"/>
          </a:xfrm>
        </p:spPr>
      </p:pic>
      <p:sp>
        <p:nvSpPr>
          <p:cNvPr id="5" name="Oval 4"/>
          <p:cNvSpPr/>
          <p:nvPr/>
        </p:nvSpPr>
        <p:spPr>
          <a:xfrm>
            <a:off x="762000" y="4267200"/>
            <a:ext cx="8077200" cy="6096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13" name="TextBox 5"/>
          <p:cNvSpPr txBox="1">
            <a:spLocks noChangeArrowheads="1"/>
          </p:cNvSpPr>
          <p:nvPr/>
        </p:nvSpPr>
        <p:spPr bwMode="auto">
          <a:xfrm>
            <a:off x="685800" y="1828800"/>
            <a:ext cx="2971800" cy="13843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r>
              <a:rPr lang="en-US" altLang="en-US" sz="2800"/>
              <a:t>Step 3 – Identify priority competencies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210</TotalTime>
  <Words>1190</Words>
  <Application>Microsoft Office PowerPoint</Application>
  <PresentationFormat>On-screen Show (4:3)</PresentationFormat>
  <Paragraphs>230</Paragraphs>
  <Slides>28</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Tw Cen MT</vt:lpstr>
      <vt:lpstr>Wingdings</vt:lpstr>
      <vt:lpstr>Wingdings 2</vt:lpstr>
      <vt:lpstr>Median</vt:lpstr>
      <vt:lpstr>CASAS Tools to Aid Instruction – Low Intermediate Esl</vt:lpstr>
      <vt:lpstr>Objectives</vt:lpstr>
      <vt:lpstr>Quick review of CASAS tools </vt:lpstr>
      <vt:lpstr>Other Curricula Suggestions</vt:lpstr>
      <vt:lpstr>CASAS Competency items assessed in Forms 83R and 84R and found in Scope and Sequence</vt:lpstr>
      <vt:lpstr>Questions for discussion:</vt:lpstr>
      <vt:lpstr>How to Use Competencies and Basic Skills Content Standards in the Classroom</vt:lpstr>
      <vt:lpstr>Steps to integrate CASAS competencies and content standards in lesson planning:</vt:lpstr>
      <vt:lpstr>Life and Work Reading Form 83 Class Profile by Competency (Manual Report)</vt:lpstr>
      <vt:lpstr>PowerPoint Presentation</vt:lpstr>
      <vt:lpstr>Reading Basic Skills Content Standards  by Test Item</vt:lpstr>
      <vt:lpstr>Planning a Reading Skills Lesson</vt:lpstr>
      <vt:lpstr>How to Develop a  Competency-Based Lesson Plan (WIPPEA)</vt:lpstr>
      <vt:lpstr>WIPPEA (continued)</vt:lpstr>
      <vt:lpstr>WIPPEA (continued)</vt:lpstr>
      <vt:lpstr>Sample Competency-Based Lesson Plan</vt:lpstr>
      <vt:lpstr>Sample Competency-Based Lesson Plan</vt:lpstr>
      <vt:lpstr>PowerPoint Presentation</vt:lpstr>
      <vt:lpstr>PowerPoint Presentation</vt:lpstr>
      <vt:lpstr>Sample Competency-Based Lesson Plan</vt:lpstr>
      <vt:lpstr>Discussion of the Process</vt:lpstr>
      <vt:lpstr>Incorporating Graphic Organizers</vt:lpstr>
      <vt:lpstr>PowerPoint Presentation</vt:lpstr>
      <vt:lpstr>Sites for Reading Samples</vt:lpstr>
      <vt:lpstr>Materials Online for Teacher Use</vt:lpstr>
      <vt:lpstr>Materials Online for Teacher Use</vt:lpstr>
      <vt:lpstr> Targeted Online Activities for Student Use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CASAS Tools to Aid Instruction – Low Intermediate Esl</dc:title>
  <dc:creator>Marty</dc:creator>
  <cp:lastModifiedBy>Martha Olsen</cp:lastModifiedBy>
  <cp:revision>4</cp:revision>
  <dcterms:created xsi:type="dcterms:W3CDTF">2010-06-30T00:16:59Z</dcterms:created>
  <dcterms:modified xsi:type="dcterms:W3CDTF">2014-06-06T21:25:18Z</dcterms:modified>
</cp:coreProperties>
</file>