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44" r:id="rId3"/>
    <p:sldMasterId id="2147483756" r:id="rId4"/>
    <p:sldMasterId id="2147483792" r:id="rId5"/>
    <p:sldMasterId id="2147483804" r:id="rId6"/>
  </p:sldMasterIdLst>
  <p:notesMasterIdLst>
    <p:notesMasterId r:id="rId36"/>
  </p:notesMasterIdLst>
  <p:handoutMasterIdLst>
    <p:handoutMasterId r:id="rId37"/>
  </p:handoutMasterIdLst>
  <p:sldIdLst>
    <p:sldId id="256" r:id="rId7"/>
    <p:sldId id="257" r:id="rId8"/>
    <p:sldId id="388" r:id="rId9"/>
    <p:sldId id="343" r:id="rId10"/>
    <p:sldId id="337" r:id="rId11"/>
    <p:sldId id="338" r:id="rId12"/>
    <p:sldId id="344" r:id="rId13"/>
    <p:sldId id="339" r:id="rId14"/>
    <p:sldId id="398" r:id="rId15"/>
    <p:sldId id="399" r:id="rId16"/>
    <p:sldId id="400" r:id="rId17"/>
    <p:sldId id="401" r:id="rId18"/>
    <p:sldId id="402" r:id="rId19"/>
    <p:sldId id="31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7" r:id="rId28"/>
    <p:sldId id="311" r:id="rId29"/>
    <p:sldId id="287" r:id="rId30"/>
    <p:sldId id="264" r:id="rId31"/>
    <p:sldId id="265" r:id="rId32"/>
    <p:sldId id="310" r:id="rId33"/>
    <p:sldId id="266" r:id="rId34"/>
    <p:sldId id="353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01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628" autoAdjust="0"/>
  </p:normalViewPr>
  <p:slideViewPr>
    <p:cSldViewPr>
      <p:cViewPr varScale="1">
        <p:scale>
          <a:sx n="70" d="100"/>
          <a:sy n="70" d="100"/>
        </p:scale>
        <p:origin x="15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PowerPoint]Sheet1'!$B$23</c:f>
              <c:strCache>
                <c:ptCount val="1"/>
                <c:pt idx="0">
                  <c:v>State Aid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PowerPoint]Sheet1'!$C$22:$I$22</c:f>
              <c:strCache>
                <c:ptCount val="7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  <c:pt idx="5">
                  <c:v>FY 2016</c:v>
                </c:pt>
                <c:pt idx="6">
                  <c:v>FY 2017</c:v>
                </c:pt>
              </c:strCache>
            </c:strRef>
          </c:cat>
          <c:val>
            <c:numRef>
              <c:f>'[Chart in Microsoft PowerPoint]Sheet1'!$C$23:$I$23</c:f>
              <c:numCache>
                <c:formatCode>"$"#,##0</c:formatCode>
                <c:ptCount val="7"/>
                <c:pt idx="0">
                  <c:v>44864723.560000002</c:v>
                </c:pt>
                <c:pt idx="1">
                  <c:v>45628787.049000002</c:v>
                </c:pt>
                <c:pt idx="2">
                  <c:v>46495881.164399996</c:v>
                </c:pt>
                <c:pt idx="3">
                  <c:v>47433027.911934242</c:v>
                </c:pt>
                <c:pt idx="4">
                  <c:v>48047113.367482997</c:v>
                </c:pt>
                <c:pt idx="5" formatCode="&quot;$&quot;#,##0.00_);[Red]\(&quot;$&quot;#,##0.00\)">
                  <c:v>48625120.248074003</c:v>
                </c:pt>
                <c:pt idx="6">
                  <c:v>49039609.797203004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400504"/>
        <c:axId val="242400112"/>
      </c:lineChart>
      <c:catAx>
        <c:axId val="242400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2400112"/>
        <c:crosses val="autoZero"/>
        <c:auto val="1"/>
        <c:lblAlgn val="ctr"/>
        <c:lblOffset val="100"/>
        <c:noMultiLvlLbl val="0"/>
      </c:catAx>
      <c:valAx>
        <c:axId val="242400112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242400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PowerPoint]Sheet1'!$B$25</c:f>
              <c:strCache>
                <c:ptCount val="1"/>
                <c:pt idx="0">
                  <c:v>Federal Aid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PowerPoint]Sheet1'!$C$24:$I$24</c:f>
              <c:strCache>
                <c:ptCount val="7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  <c:pt idx="5">
                  <c:v>FY 2016</c:v>
                </c:pt>
                <c:pt idx="6">
                  <c:v>FY 2017</c:v>
                </c:pt>
              </c:strCache>
            </c:strRef>
          </c:cat>
          <c:val>
            <c:numRef>
              <c:f>'[Chart in Microsoft PowerPoint]Sheet1'!$C$25:$I$25</c:f>
              <c:numCache>
                <c:formatCode>#,##0.00</c:formatCode>
                <c:ptCount val="7"/>
                <c:pt idx="0">
                  <c:v>4918864</c:v>
                </c:pt>
                <c:pt idx="1">
                  <c:v>5022396</c:v>
                </c:pt>
                <c:pt idx="2">
                  <c:v>5085523</c:v>
                </c:pt>
                <c:pt idx="3">
                  <c:v>4804353</c:v>
                </c:pt>
                <c:pt idx="4">
                  <c:v>4697800</c:v>
                </c:pt>
                <c:pt idx="5" formatCode="#,##0">
                  <c:v>4846810</c:v>
                </c:pt>
                <c:pt idx="6" formatCode="#,##0">
                  <c:v>5030979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735936"/>
        <c:axId val="377735152"/>
      </c:lineChart>
      <c:catAx>
        <c:axId val="37773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7735152"/>
        <c:crosses val="autoZero"/>
        <c:auto val="1"/>
        <c:lblAlgn val="ctr"/>
        <c:lblOffset val="100"/>
        <c:noMultiLvlLbl val="0"/>
      </c:catAx>
      <c:valAx>
        <c:axId val="3777351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77735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Enrollees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Sheet1!$C$7:$G$7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Sheet1!$C$8:$G$8</c:f>
              <c:numCache>
                <c:formatCode>General</c:formatCode>
                <c:ptCount val="5"/>
                <c:pt idx="0">
                  <c:v>74847</c:v>
                </c:pt>
                <c:pt idx="1">
                  <c:v>73323</c:v>
                </c:pt>
                <c:pt idx="2">
                  <c:v>74736</c:v>
                </c:pt>
                <c:pt idx="3">
                  <c:v>69623</c:v>
                </c:pt>
                <c:pt idx="4">
                  <c:v>65683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Participant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Sheet1!$C$7:$G$7</c:f>
              <c:strCache>
                <c:ptCount val="5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</c:strCache>
            </c:strRef>
          </c:cat>
          <c:val>
            <c:numRef>
              <c:f>Sheet1!$C$9:$G$9</c:f>
              <c:numCache>
                <c:formatCode>General</c:formatCode>
                <c:ptCount val="5"/>
                <c:pt idx="0">
                  <c:v>45913</c:v>
                </c:pt>
                <c:pt idx="1">
                  <c:v>45195</c:v>
                </c:pt>
                <c:pt idx="2">
                  <c:v>45689</c:v>
                </c:pt>
                <c:pt idx="3">
                  <c:v>42376</c:v>
                </c:pt>
                <c:pt idx="4">
                  <c:v>41380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281600"/>
        <c:axId val="503281992"/>
      </c:lineChart>
      <c:catAx>
        <c:axId val="503281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3281992"/>
        <c:crosses val="autoZero"/>
        <c:auto val="1"/>
        <c:lblAlgn val="ctr"/>
        <c:lblOffset val="100"/>
        <c:noMultiLvlLbl val="0"/>
      </c:catAx>
      <c:valAx>
        <c:axId val="503281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3281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Sheet1!$B$19</c:f>
              <c:strCache>
                <c:ptCount val="1"/>
                <c:pt idx="0">
                  <c:v>Per Enrollee</c:v>
                </c:pt>
              </c:strCache>
            </c:strRef>
          </c:tx>
          <c:cat>
            <c:strRef>
              <c:f>Sheet1!$C$18:$H$18</c:f>
              <c:strCache>
                <c:ptCount val="6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  <c:pt idx="5">
                  <c:v>FY 2016</c:v>
                </c:pt>
              </c:strCache>
            </c:strRef>
          </c:cat>
          <c:val>
            <c:numRef>
              <c:f>Sheet1!$C$19:$H$19</c:f>
              <c:numCache>
                <c:formatCode>General</c:formatCode>
                <c:ptCount val="6"/>
                <c:pt idx="0">
                  <c:v>77.840808582842328</c:v>
                </c:pt>
                <c:pt idx="1">
                  <c:v>81.222399519932353</c:v>
                </c:pt>
                <c:pt idx="2">
                  <c:v>79.362114643545283</c:v>
                </c:pt>
                <c:pt idx="3">
                  <c:v>79.699622969421014</c:v>
                </c:pt>
                <c:pt idx="4">
                  <c:v>84.821125709848815</c:v>
                </c:pt>
                <c:pt idx="5">
                  <c:v>88.470581608677463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Sheet1!$B$20</c:f>
              <c:strCache>
                <c:ptCount val="1"/>
                <c:pt idx="0">
                  <c:v>Per Participant</c:v>
                </c:pt>
              </c:strCache>
            </c:strRef>
          </c:tx>
          <c:cat>
            <c:strRef>
              <c:f>Sheet1!$C$18:$H$18</c:f>
              <c:strCache>
                <c:ptCount val="6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  <c:pt idx="5">
                  <c:v>FY 2016</c:v>
                </c:pt>
              </c:strCache>
            </c:strRef>
          </c:cat>
          <c:val>
            <c:numRef>
              <c:f>Sheet1!$C$20:$H$20</c:f>
              <c:numCache>
                <c:formatCode>General</c:formatCode>
                <c:ptCount val="6"/>
                <c:pt idx="0">
                  <c:v>119.99550671922984</c:v>
                </c:pt>
                <c:pt idx="1">
                  <c:v>125.52836198694548</c:v>
                </c:pt>
                <c:pt idx="2">
                  <c:v>123.94695025060737</c:v>
                </c:pt>
                <c:pt idx="3">
                  <c:v>129.99196443741741</c:v>
                </c:pt>
                <c:pt idx="4">
                  <c:v>130.57844369260513</c:v>
                </c:pt>
                <c:pt idx="5">
                  <c:v>130.56533095598652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282776"/>
        <c:axId val="503283168"/>
      </c:lineChart>
      <c:catAx>
        <c:axId val="503282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3283168"/>
        <c:crosses val="autoZero"/>
        <c:auto val="1"/>
        <c:lblAlgn val="ctr"/>
        <c:lblOffset val="100"/>
        <c:noMultiLvlLbl val="0"/>
      </c:catAx>
      <c:valAx>
        <c:axId val="50328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3282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Sheet1!$B$30</c:f>
              <c:strCache>
                <c:ptCount val="1"/>
                <c:pt idx="0">
                  <c:v>ABE State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Sheet1!$C$29:$H$29</c:f>
              <c:strCache>
                <c:ptCount val="6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  <c:pt idx="5">
                  <c:v>FY 2016</c:v>
                </c:pt>
              </c:strCache>
            </c:strRef>
          </c:cat>
          <c:val>
            <c:numRef>
              <c:f>Sheet1!$C$30:$H$30</c:f>
              <c:numCache>
                <c:formatCode>0.0%</c:formatCode>
                <c:ptCount val="6"/>
                <c:pt idx="0">
                  <c:v>0.46400000000000002</c:v>
                </c:pt>
                <c:pt idx="1">
                  <c:v>0.48699999999999999</c:v>
                </c:pt>
                <c:pt idx="2">
                  <c:v>0.49</c:v>
                </c:pt>
                <c:pt idx="3">
                  <c:v>0.48799999999999999</c:v>
                </c:pt>
                <c:pt idx="4">
                  <c:v>0.374</c:v>
                </c:pt>
                <c:pt idx="5">
                  <c:v>0.30499999999999999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Sheet1!$B$31</c:f>
              <c:strCache>
                <c:ptCount val="1"/>
                <c:pt idx="0">
                  <c:v>ESL State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Sheet1!$C$29:$H$29</c:f>
              <c:strCache>
                <c:ptCount val="6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  <c:pt idx="5">
                  <c:v>FY 2016</c:v>
                </c:pt>
              </c:strCache>
            </c:strRef>
          </c:cat>
          <c:val>
            <c:numRef>
              <c:f>Sheet1!$C$31:$H$31</c:f>
              <c:numCache>
                <c:formatCode>0.0%</c:formatCode>
                <c:ptCount val="6"/>
                <c:pt idx="0">
                  <c:v>0.48199999999999998</c:v>
                </c:pt>
                <c:pt idx="1">
                  <c:v>0.51500000000000001</c:v>
                </c:pt>
                <c:pt idx="2">
                  <c:v>0.51500000000000001</c:v>
                </c:pt>
                <c:pt idx="3">
                  <c:v>0.54100000000000004</c:v>
                </c:pt>
                <c:pt idx="4">
                  <c:v>0.42799999999999999</c:v>
                </c:pt>
                <c:pt idx="5">
                  <c:v>0.40600000000000003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283952"/>
        <c:axId val="503284344"/>
      </c:lineChart>
      <c:catAx>
        <c:axId val="50328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3284344"/>
        <c:crosses val="autoZero"/>
        <c:auto val="1"/>
        <c:lblAlgn val="ctr"/>
        <c:lblOffset val="100"/>
        <c:noMultiLvlLbl val="0"/>
      </c:catAx>
      <c:valAx>
        <c:axId val="50328434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5032839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40649803372293E-2"/>
          <c:y val="0.2948007576021216"/>
          <c:w val="0.77763606619092174"/>
          <c:h val="0.5737591833991126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285128"/>
        <c:axId val="504290736"/>
      </c:lineChart>
      <c:catAx>
        <c:axId val="503285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4290736"/>
        <c:crosses val="autoZero"/>
        <c:auto val="1"/>
        <c:lblAlgn val="ctr"/>
        <c:lblOffset val="100"/>
        <c:noMultiLvlLbl val="0"/>
      </c:catAx>
      <c:valAx>
        <c:axId val="50429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32851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'[Chart 3 in Microsoft PowerPoint]Sheet1'!$D$37</c:f>
              <c:strCache>
                <c:ptCount val="1"/>
                <c:pt idx="0">
                  <c:v>Number Passed</c:v>
                </c:pt>
              </c:strCache>
            </c:strRef>
          </c:tx>
          <c:cat>
            <c:numRef>
              <c:f>'[Chart 3 in Microsoft PowerPoint]Sheet1'!$C$38:$C$60</c:f>
              <c:numCache>
                <c:formatCode>General</c:formatCode>
                <c:ptCount val="23"/>
                <c:pt idx="0">
                  <c:v>1972</c:v>
                </c:pt>
                <c:pt idx="1">
                  <c:v>1976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1986</c:v>
                </c:pt>
                <c:pt idx="6">
                  <c:v>1990</c:v>
                </c:pt>
                <c:pt idx="7">
                  <c:v>1994</c:v>
                </c:pt>
                <c:pt idx="8">
                  <c:v>1996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2004</c:v>
                </c:pt>
                <c:pt idx="15">
                  <c:v>2006</c:v>
                </c:pt>
                <c:pt idx="16">
                  <c:v>2008</c:v>
                </c:pt>
                <c:pt idx="17">
                  <c:v>2010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'[Chart 3 in Microsoft PowerPoint]Sheet1'!$D$38:$D$60</c:f>
              <c:numCache>
                <c:formatCode>General</c:formatCode>
                <c:ptCount val="23"/>
                <c:pt idx="0">
                  <c:v>4922</c:v>
                </c:pt>
                <c:pt idx="1">
                  <c:v>5575</c:v>
                </c:pt>
                <c:pt idx="2">
                  <c:v>6435</c:v>
                </c:pt>
                <c:pt idx="3">
                  <c:v>7319</c:v>
                </c:pt>
                <c:pt idx="4">
                  <c:v>7042</c:v>
                </c:pt>
                <c:pt idx="5">
                  <c:v>5682</c:v>
                </c:pt>
                <c:pt idx="6">
                  <c:v>5512</c:v>
                </c:pt>
                <c:pt idx="7">
                  <c:v>6084</c:v>
                </c:pt>
                <c:pt idx="8">
                  <c:v>6270</c:v>
                </c:pt>
                <c:pt idx="9">
                  <c:v>7182</c:v>
                </c:pt>
                <c:pt idx="10">
                  <c:v>7044</c:v>
                </c:pt>
                <c:pt idx="11">
                  <c:v>6885</c:v>
                </c:pt>
                <c:pt idx="12">
                  <c:v>11268</c:v>
                </c:pt>
                <c:pt idx="13">
                  <c:v>4707</c:v>
                </c:pt>
                <c:pt idx="14">
                  <c:v>6312</c:v>
                </c:pt>
                <c:pt idx="15">
                  <c:v>5789</c:v>
                </c:pt>
                <c:pt idx="16">
                  <c:v>6292</c:v>
                </c:pt>
                <c:pt idx="17">
                  <c:v>6181</c:v>
                </c:pt>
                <c:pt idx="18">
                  <c:v>5562</c:v>
                </c:pt>
                <c:pt idx="19">
                  <c:v>8823</c:v>
                </c:pt>
                <c:pt idx="20">
                  <c:v>789</c:v>
                </c:pt>
                <c:pt idx="21">
                  <c:v>1764</c:v>
                </c:pt>
                <c:pt idx="22">
                  <c:v>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291520"/>
        <c:axId val="504291912"/>
      </c:lineChart>
      <c:catAx>
        <c:axId val="50429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4291912"/>
        <c:crosses val="autoZero"/>
        <c:auto val="1"/>
        <c:lblAlgn val="ctr"/>
        <c:lblOffset val="100"/>
        <c:noMultiLvlLbl val="0"/>
      </c:catAx>
      <c:valAx>
        <c:axId val="504291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4291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20354C-59B1-4CAD-AEF3-3D43141DCCD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601564-A23C-4624-A877-4AEC42B4D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95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210D9E-4B3C-4CF5-9D82-79CD860E0B06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C7AFFD-F61D-45F5-A49F-3CB583AF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1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Min:  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13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BFA2-B5FF-6845-8C95-DA8741E54E5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71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BFA2-B5FF-6845-8C95-DA8741E54E5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7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Min:  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1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Min:  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1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72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94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797E6-6510-4B57-85F1-4C453FC184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2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8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0" dirty="0" smtClean="0"/>
              <a:t> min:  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8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min:  Marty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4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0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04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introduce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797E6-6510-4B57-85F1-4C453FC1848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8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7AFFD-F61D-45F5-A49F-3CB583AFF7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92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BFA2-B5FF-6845-8C95-DA8741E54E5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7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78CF-7E76-0F46-A966-6205A2CE3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01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3A2-0BCB-CE46-962D-70097B92DB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35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2F41-1A31-564D-A81A-51BA9A7C0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0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4804-0B8D-EC40-8D33-F5FF4CAF89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7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E208-BAF6-614E-938E-F20A0CFDEA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41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7FC5-CAA8-DD45-954D-7643DE1B7B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27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2A1-92E9-9940-8C00-51877839FD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3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A39A-1926-7E49-9EA4-FF2518AA0B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4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2FB-6C6E-0A4F-B007-71C29AAE9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17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03C-14AC-8E4A-B4B0-4DD87523CC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20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5E27-6349-EA48-B403-B38FDB2766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1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78CF-7E76-0F46-A966-6205A2CE3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07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3A2-0BCB-CE46-962D-70097B92DB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59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2F41-1A31-564D-A81A-51BA9A7C0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12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4804-0B8D-EC40-8D33-F5FF4CAF89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35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E208-BAF6-614E-938E-F20A0CFDEA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67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7FC5-CAA8-DD45-954D-7643DE1B7B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49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2A1-92E9-9940-8C00-51877839FD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0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A39A-1926-7E49-9EA4-FF2518AA0B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46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2FB-6C6E-0A4F-B007-71C29AAE9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98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03C-14AC-8E4A-B4B0-4DD87523CC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85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5E27-6349-EA48-B403-B38FDB2766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45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59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45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22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65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91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80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39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87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68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669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78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737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74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0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4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06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78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93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33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64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759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78CF-7E76-0F46-A966-6205A2CE3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145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3A2-0BCB-CE46-962D-70097B92DB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701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2F41-1A31-564D-A81A-51BA9A7C0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319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4804-0B8D-EC40-8D33-F5FF4CAF89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E208-BAF6-614E-938E-F20A0CFDEA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881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7FC5-CAA8-DD45-954D-7643DE1B7B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343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2A1-92E9-9940-8C00-51877839FD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536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A39A-1926-7E49-9EA4-FF2518AA0B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69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2FB-6C6E-0A4F-B007-71C29AAE9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821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6703C-14AC-8E4A-B4B0-4DD87523CC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37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5E27-6349-EA48-B403-B38FDB2766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F232-D907-40DA-B76D-462DE8B38F8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460F232-D907-40DA-B76D-462DE8B38F8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B5C6F9D-D549-46FA-A81F-B4FADD55474B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CAC33-C48D-D64B-9EBF-6383F52B34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61313"/>
          </a:xfrm>
          <a:prstGeom prst="rect">
            <a:avLst/>
          </a:prstGeom>
          <a:gradFill>
            <a:gsLst>
              <a:gs pos="49000">
                <a:srgbClr val="FAEAA8">
                  <a:alpha val="80000"/>
                </a:srgbClr>
              </a:gs>
              <a:gs pos="0">
                <a:srgbClr val="FCEF8E">
                  <a:alpha val="94000"/>
                </a:srgbClr>
              </a:gs>
              <a:gs pos="82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4483"/>
            <a:ext cx="533399" cy="65785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954" y="6716996"/>
            <a:ext cx="9144000" cy="144317"/>
          </a:xfrm>
          <a:prstGeom prst="rect">
            <a:avLst/>
          </a:prstGeom>
          <a:solidFill>
            <a:srgbClr val="94B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CAC33-C48D-D64B-9EBF-6383F52B34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61313"/>
          </a:xfrm>
          <a:prstGeom prst="rect">
            <a:avLst/>
          </a:prstGeom>
          <a:gradFill>
            <a:gsLst>
              <a:gs pos="49000">
                <a:srgbClr val="FAEAA8">
                  <a:alpha val="80000"/>
                </a:srgbClr>
              </a:gs>
              <a:gs pos="0">
                <a:srgbClr val="FCEF8E">
                  <a:alpha val="94000"/>
                </a:srgbClr>
              </a:gs>
              <a:gs pos="82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4483"/>
            <a:ext cx="533399" cy="65785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954" y="6716996"/>
            <a:ext cx="9144000" cy="144317"/>
          </a:xfrm>
          <a:prstGeom prst="rect">
            <a:avLst/>
          </a:prstGeom>
          <a:solidFill>
            <a:srgbClr val="94B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2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EDU-FileServer\HomeDirs\BHasskamp\My Documents\My Pictures\minnesota-to-wisconsin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4"/>
          <a:stretch/>
        </p:blipFill>
        <p:spPr bwMode="auto">
          <a:xfrm>
            <a:off x="-17347" y="0"/>
            <a:ext cx="9161346" cy="69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3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  <a:alpha val="8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2925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7" y="-456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8A7F8C3-3E28-4D5F-8AE2-B767FE79BD0E}" type="datetimeFigureOut">
              <a:rPr lang="en-US" smtClean="0">
                <a:solidFill>
                  <a:srgbClr val="FF9000"/>
                </a:solidFill>
              </a:rPr>
              <a:pPr/>
              <a:t>11/28/2016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16DD2510-5404-435D-91B3-0234895FD367}" type="slidenum">
              <a:rPr lang="en-US" smtClean="0">
                <a:solidFill>
                  <a:srgbClr val="FF9000"/>
                </a:solidFill>
              </a:rPr>
              <a:pPr/>
              <a:t>‹#›</a:t>
            </a:fld>
            <a:endParaRPr lang="en-US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084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CAC33-C48D-D64B-9EBF-6383F52B34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61313"/>
          </a:xfrm>
          <a:prstGeom prst="rect">
            <a:avLst/>
          </a:prstGeom>
          <a:gradFill>
            <a:gsLst>
              <a:gs pos="49000">
                <a:srgbClr val="FAEAA8">
                  <a:alpha val="80000"/>
                </a:srgbClr>
              </a:gs>
              <a:gs pos="0">
                <a:srgbClr val="FCEF8E">
                  <a:alpha val="94000"/>
                </a:srgbClr>
              </a:gs>
              <a:gs pos="82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4483"/>
            <a:ext cx="533399" cy="65785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954" y="6716996"/>
            <a:ext cx="9144000" cy="144317"/>
          </a:xfrm>
          <a:prstGeom prst="rect">
            <a:avLst/>
          </a:prstGeom>
          <a:solidFill>
            <a:srgbClr val="94B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0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nliteracy.org/" TargetMode="Externa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wca-mn.org/" TargetMode="Externa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ww.atlasabe.org/" TargetMode="External"/><Relationship Id="rId4" Type="http://schemas.openxmlformats.org/officeDocument/2006/relationships/hyperlink" Target="mailto:Cherie.Eichinger@state.mn.us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7375"/>
            <a:ext cx="9144000" cy="1470025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Welcome to the </a:t>
            </a:r>
            <a:br>
              <a:rPr lang="en-US" sz="4000" b="1" dirty="0" smtClean="0"/>
            </a:b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ABE Support Services Conference!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96580"/>
            <a:ext cx="7117180" cy="86142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November 17-18, 2016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Minnesota Department of Education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878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Services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97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ABE Supplemental Service Activities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Provider for 2016-17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0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Volunteer and outreach services: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Adult Literacy Hotline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Volunteer training, outreach and recruitment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Volunteer management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support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Minnesota Literacy Council</a:t>
                      </a:r>
                      <a:r>
                        <a:rPr lang="en-US" sz="14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www.mnliteracy.org) </a:t>
                      </a: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 Rob Podlasek</a:t>
                      </a: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(Volunteer training)</a:t>
                      </a: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 Ellie Purdy</a:t>
                      </a: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(Volunteer management)</a:t>
                      </a: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Technology integration services: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PD on educational technology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Online orientation to distance learning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PD on distance learning best practices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Administration and training for state-supported distance learning platforms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Facilitation of assessment of curricula for inclusion under distance learning policy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Communication of distance learning information and resources to the ABE field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Training on integrating digital literacy skills into instruction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Online course development and delivery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Online learning resources, including OERs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Minnesota Literacy 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Council</a:t>
                      </a:r>
                      <a:r>
                        <a:rPr lang="en-US" sz="14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Calibri"/>
                          <a:hlinkClick r:id="rId2"/>
                        </a:rPr>
                        <a:t>www.mnliteracy.org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400" b="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Susan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Wetenkamp-Brandt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(Distance learning platforms, digital literacy, educational technology, online resources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Renada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Rutmanis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(Distance learning PD)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Tom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Cytron-Hysom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(Distance learning policy)</a:t>
                      </a:r>
                      <a:b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5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Services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47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ABE Supplemental Service Activities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Provider for 2016-17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0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Disability training and support services: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disabilities website (http://mn.abedisabilities.org) 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Training on Universal Design for Learning (UDL) and best practices in serving students with disabilities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Lending library of resources and adaptive technology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Self-service online adult learner intervention system and disability screening and referrals process on PANDA’s website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Consultation on serving students with disabilities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 consortia reimbursement for ABE student assessment for Specific Learning Disabilities for GED accommodations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Facilitation of disabilities outreach and advisory committee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marR="45720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PANDA – MN ABE Disability Specialists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http://mn.abedisabilities.org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Wendy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Sweeney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Services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963922"/>
              </p:ext>
            </p:extLst>
          </p:nvPr>
        </p:nvGraphicFramePr>
        <p:xfrm>
          <a:off x="457200" y="1600200"/>
          <a:ext cx="8229600" cy="492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ABE Supplemental Service Activities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Provider for 2016-17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Assessment training and services: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CASAS and TABE training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 assessment website (www.mnabeassessment.com)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 Support Services Conference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 Support Professional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Certificate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Southwest ABE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www.mnabeassessment.com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Marty Olsen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Linda Keller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Kelly Hoyt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Dave Haugen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Program quality support services: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Summer Institute and statewide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committees and adult diploma implementation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PD for ABE administrators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 ABE staff orientation and support (ABE Foundations)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marketing resources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Practitioner discussions on current ABE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issues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Literacy Action Network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www.literacyactionnetwork.org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Tom Cytron-Hysom , Grants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Manager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Kathy Linder, Coordinator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Transition services: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cs typeface="Calibri"/>
                        </a:rPr>
                        <a:t>Support for regional transitions </a:t>
                      </a:r>
                      <a:r>
                        <a:rPr lang="en-US" sz="1400" dirty="0" smtClean="0">
                          <a:effectLst/>
                          <a:latin typeface="Calibri"/>
                          <a:cs typeface="Calibri"/>
                        </a:rPr>
                        <a:t>coordination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cs typeface="+mn-cs"/>
                        </a:rPr>
                        <a:t> a</a:t>
                      </a:r>
                      <a:r>
                        <a:rPr lang="en-US" sz="1400" dirty="0" smtClean="0">
                          <a:effectLst/>
                          <a:latin typeface="Calibri"/>
                          <a:cs typeface="Calibri"/>
                        </a:rPr>
                        <a:t>nd workforce </a:t>
                      </a:r>
                      <a:r>
                        <a:rPr lang="en-US" sz="1400" dirty="0">
                          <a:effectLst/>
                          <a:latin typeface="Calibri"/>
                          <a:cs typeface="Calibri"/>
                        </a:rPr>
                        <a:t>development collaborations 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Minnesota Workforce Council Association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  <a:hlinkClick r:id="rId2"/>
                        </a:rPr>
                        <a:t>http://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Calibri"/>
                          <a:hlinkClick r:id="rId2"/>
                        </a:rPr>
                        <a:t>mwca-mn.org</a:t>
                      </a:r>
                      <a:endParaRPr lang="en-US" sz="1400" b="1" dirty="0" smtClean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Anne</a:t>
                      </a:r>
                      <a:r>
                        <a:rPr lang="en-US" sz="14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Kilzer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38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Ongoing Working</a:t>
            </a:r>
            <a:r>
              <a:rPr lang="en-US" baseline="0" dirty="0" smtClean="0"/>
              <a:t>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Support Professional Resource Advisory Committee (SPARC)</a:t>
            </a:r>
          </a:p>
          <a:p>
            <a:pPr lvl="0"/>
            <a:r>
              <a:rPr lang="en-US" dirty="0" smtClean="0"/>
              <a:t>Distance Education Virtual Task Force</a:t>
            </a:r>
          </a:p>
          <a:p>
            <a:pPr lvl="0"/>
            <a:r>
              <a:rPr lang="en-US" dirty="0" smtClean="0"/>
              <a:t>Disabilities Outreach Committee</a:t>
            </a:r>
          </a:p>
          <a:p>
            <a:pPr lvl="0"/>
            <a:r>
              <a:rPr lang="en-US" dirty="0" smtClean="0"/>
              <a:t>PD Advisory Committee</a:t>
            </a:r>
          </a:p>
          <a:p>
            <a:r>
              <a:rPr lang="en-US" dirty="0"/>
              <a:t>Regional Transitions </a:t>
            </a:r>
            <a:r>
              <a:rPr lang="en-US" dirty="0" smtClean="0"/>
              <a:t>Coordinators</a:t>
            </a:r>
          </a:p>
          <a:p>
            <a:r>
              <a:rPr lang="en-US" dirty="0"/>
              <a:t>Adult Diploma </a:t>
            </a:r>
            <a:r>
              <a:rPr lang="en-US" dirty="0" smtClean="0"/>
              <a:t>Working Group</a:t>
            </a:r>
          </a:p>
          <a:p>
            <a:r>
              <a:rPr lang="en-US" dirty="0" smtClean="0"/>
              <a:t>CCRS Implementation Team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The Numbers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562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Indicators</a:t>
            </a:r>
          </a:p>
          <a:p>
            <a:r>
              <a:rPr lang="en-US" sz="3600" kern="1200" dirty="0" smtClean="0">
                <a:solidFill>
                  <a:schemeClr val="tx1"/>
                </a:solidFill>
                <a:effectLst/>
              </a:rPr>
              <a:t>State and Federal Funding</a:t>
            </a:r>
            <a:endParaRPr lang="en-US" sz="3600" dirty="0" smtClean="0">
              <a:effectLst/>
            </a:endParaRPr>
          </a:p>
          <a:p>
            <a:r>
              <a:rPr lang="en-US" sz="3600" dirty="0" smtClean="0"/>
              <a:t>Enrollees and Participants</a:t>
            </a:r>
          </a:p>
          <a:p>
            <a:r>
              <a:rPr lang="en-US" sz="3600" dirty="0" smtClean="0"/>
              <a:t>Contact Hours</a:t>
            </a:r>
          </a:p>
          <a:p>
            <a:r>
              <a:rPr lang="en-US" sz="3600" dirty="0" smtClean="0"/>
              <a:t>Average Contact Hours</a:t>
            </a:r>
          </a:p>
          <a:p>
            <a:r>
              <a:rPr lang="en-US" sz="3600" dirty="0" smtClean="0"/>
              <a:t>Level Change</a:t>
            </a:r>
          </a:p>
          <a:p>
            <a:r>
              <a:rPr lang="en-US" sz="3600" dirty="0" smtClean="0"/>
              <a:t>GED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BHasskamp\AppData\Local\Microsoft\Windows\Temporary Internet Files\Content.IE5\13BI5TOE\numbers1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3235" y1="60400" x2="82941" y2="82800"/>
                        <a14:foregroundMark x1="95294" y1="61200" x2="94412" y2="84800"/>
                        <a14:foregroundMark x1="97941" y1="65200" x2="96471" y2="7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9783">
            <a:off x="4826000" y="3375705"/>
            <a:ext cx="4318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Hasskamp\AppData\Local\Microsoft\Windows\Temporary Internet Files\Content.IE5\13BI5TOE\numbers1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3235" y1="60400" x2="82941" y2="82800"/>
                        <a14:foregroundMark x1="95294" y1="61200" x2="94412" y2="84800"/>
                        <a14:foregroundMark x1="97941" y1="65200" x2="96471" y2="7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218">
            <a:off x="5373970" y="1649664"/>
            <a:ext cx="4318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Funding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85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Funding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42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Enrollees and Participants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13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</a:t>
            </a:r>
            <a:r>
              <a:rPr lang="en-US" baseline="0" dirty="0" smtClean="0"/>
              <a:t> Hours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93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 and ESL Level</a:t>
            </a:r>
            <a:r>
              <a:rPr lang="en-US" baseline="0" dirty="0" smtClean="0"/>
              <a:t>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3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" r="8330" b="6164"/>
          <a:stretch/>
        </p:blipFill>
        <p:spPr>
          <a:xfrm>
            <a:off x="-152400" y="0"/>
            <a:ext cx="9448800" cy="701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399" y="533400"/>
            <a:ext cx="4384589" cy="924475"/>
          </a:xfrm>
        </p:spPr>
        <p:txBody>
          <a:bodyPr/>
          <a:lstStyle/>
          <a:p>
            <a:pPr algn="ctr"/>
            <a:r>
              <a:rPr lang="en-US" dirty="0" smtClean="0"/>
              <a:t>Introductions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r="14493"/>
          <a:stretch/>
        </p:blipFill>
        <p:spPr>
          <a:xfrm>
            <a:off x="2540000" y="1600200"/>
            <a:ext cx="4064000" cy="5257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"/>
            <a:ext cx="9448800" cy="1524000"/>
          </a:xfrm>
          <a:solidFill>
            <a:srgbClr val="FFFF00">
              <a:alpha val="53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Becca Bair</a:t>
            </a:r>
          </a:p>
          <a:p>
            <a:pPr marL="0" indent="0" algn="ctr">
              <a:buNone/>
            </a:pPr>
            <a:r>
              <a:rPr lang="en-US" dirty="0" smtClean="0"/>
              <a:t>SPARC Committee and Conference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/>
          </p:nvPr>
        </p:nvGraphicFramePr>
        <p:xfrm>
          <a:off x="381000" y="152400"/>
          <a:ext cx="8670192" cy="62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GED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8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Take-away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GED numbers are recovering</a:t>
            </a:r>
          </a:p>
          <a:p>
            <a:r>
              <a:rPr lang="en-US" dirty="0" smtClean="0"/>
              <a:t>Lower GED numbers indicate folks are working, which is good, but they may be missing the opportunity to skill up during strong job market.</a:t>
            </a:r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increase in average hours indicates programming is more intensive and that programs have improved retention.</a:t>
            </a:r>
          </a:p>
          <a:p>
            <a:r>
              <a:rPr lang="en-US" dirty="0" smtClean="0"/>
              <a:t>Level changes are still ‘re-setting’ to new testing policy, but hopefully will trend upward for 2017.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</a:t>
            </a:r>
            <a:r>
              <a:rPr lang="en-US" dirty="0"/>
              <a:t>Adult Diploma </a:t>
            </a:r>
          </a:p>
          <a:p>
            <a:pPr lvl="1"/>
            <a:r>
              <a:rPr lang="en-US" dirty="0"/>
              <a:t>27 of 43 consortia implementing by July 1, 2017</a:t>
            </a:r>
          </a:p>
          <a:p>
            <a:r>
              <a:rPr lang="en-US" dirty="0"/>
              <a:t>GED</a:t>
            </a:r>
          </a:p>
          <a:p>
            <a:pPr lvl="1"/>
            <a:r>
              <a:rPr lang="en-US" dirty="0"/>
              <a:t>Free while funds last </a:t>
            </a:r>
            <a:r>
              <a:rPr lang="en-US" dirty="0" smtClean="0"/>
              <a:t>(January???)</a:t>
            </a:r>
            <a:endParaRPr lang="en-US" dirty="0"/>
          </a:p>
          <a:p>
            <a:pPr lvl="1"/>
            <a:r>
              <a:rPr lang="en-US" dirty="0"/>
              <a:t>MNGED30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education.state.mn.us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31000">
              <a:schemeClr val="accent2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19" y="1981200"/>
            <a:ext cx="9148119" cy="25146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183979" cy="6172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15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31000">
              <a:schemeClr val="accent2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3999" cy="114300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4 Key Domains for </a:t>
            </a:r>
            <a:br>
              <a:rPr lang="en-US" dirty="0" smtClean="0"/>
            </a:br>
            <a:r>
              <a:rPr lang="en-US" dirty="0" smtClean="0"/>
              <a:t>ABE Support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7" y="1632018"/>
            <a:ext cx="7125112" cy="5073582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ABE Program and Policy Knowledge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Technology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Customer Service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Effective Work Culture</a:t>
            </a:r>
          </a:p>
        </p:txBody>
      </p:sp>
      <p:pic>
        <p:nvPicPr>
          <p:cNvPr id="1026" name="Picture 2" descr="C:\Users\BHasskamp\AppData\Local\Microsoft\Windows\Temporary Internet Files\Content.Outlook\A62JP8GL\Support-Logo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659" r="20000" b="5568"/>
          <a:stretch/>
        </p:blipFill>
        <p:spPr bwMode="auto">
          <a:xfrm>
            <a:off x="4876800" y="2219998"/>
            <a:ext cx="4038600" cy="40284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31000">
              <a:schemeClr val="accent2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8601"/>
            <a:ext cx="9143998" cy="1162568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ABE Support </a:t>
            </a:r>
            <a:br>
              <a:rPr lang="en-US" dirty="0" smtClean="0"/>
            </a:br>
            <a:r>
              <a:rPr lang="en-US" dirty="0" smtClean="0"/>
              <a:t>Professional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71" y="5066019"/>
            <a:ext cx="8689453" cy="1729000"/>
          </a:xfrm>
        </p:spPr>
        <p:txBody>
          <a:bodyPr/>
          <a:lstStyle/>
          <a:p>
            <a:r>
              <a:rPr lang="en-US" dirty="0" smtClean="0"/>
              <a:t>www.atlasabe.org</a:t>
            </a:r>
          </a:p>
          <a:p>
            <a:r>
              <a:rPr lang="en-US" b="0" dirty="0" smtClean="0"/>
              <a:t>Click on </a:t>
            </a:r>
            <a:r>
              <a:rPr lang="en-US" dirty="0" smtClean="0"/>
              <a:t>Professional Development</a:t>
            </a:r>
          </a:p>
          <a:p>
            <a:r>
              <a:rPr lang="en-US" b="0" dirty="0" smtClean="0"/>
              <a:t>Click on</a:t>
            </a:r>
            <a:r>
              <a:rPr lang="en-US" dirty="0" smtClean="0"/>
              <a:t> Support Services</a:t>
            </a:r>
          </a:p>
        </p:txBody>
      </p:sp>
      <p:pic>
        <p:nvPicPr>
          <p:cNvPr id="1026" name="Picture 2" descr="C:\Users\BHasskamp\AppData\Local\Microsoft\Windows\Temporary Internet Files\Content.Outlook\A62JP8GL\Support-Logo2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659" r="20000" b="5568"/>
          <a:stretch/>
        </p:blipFill>
        <p:spPr bwMode="auto">
          <a:xfrm>
            <a:off x="7310570" y="1"/>
            <a:ext cx="1833429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455" t="31630" r="35060" b="38321"/>
          <a:stretch/>
        </p:blipFill>
        <p:spPr>
          <a:xfrm>
            <a:off x="0" y="1878009"/>
            <a:ext cx="9112624" cy="293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45207"/>
            <a:ext cx="9144000" cy="1712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 t="-1" r="147" b="3453"/>
          <a:stretch/>
        </p:blipFill>
        <p:spPr>
          <a:xfrm>
            <a:off x="0" y="1"/>
            <a:ext cx="9144000" cy="514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145207"/>
            <a:ext cx="9144001" cy="798393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SPARC Plug:  Light that fire!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172200"/>
            <a:ext cx="9144001" cy="685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Support Professional Advisory and Resource Committee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980110"/>
            <a:ext cx="1340891" cy="11603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145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3" t="43984" r="21200" b="39807"/>
          <a:stretch/>
        </p:blipFill>
        <p:spPr bwMode="auto">
          <a:xfrm>
            <a:off x="2590800" y="1522297"/>
            <a:ext cx="6553200" cy="457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35" y="457200"/>
            <a:ext cx="9138065" cy="924475"/>
          </a:xfrm>
        </p:spPr>
        <p:txBody>
          <a:bodyPr/>
          <a:lstStyle/>
          <a:p>
            <a:r>
              <a:rPr lang="en-US" dirty="0" smtClean="0"/>
              <a:t>PD Newsletter &amp; calendar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2298"/>
            <a:ext cx="7010400" cy="4573702"/>
          </a:xfrm>
          <a:gradFill flip="none" rotWithShape="1">
            <a:gsLst>
              <a:gs pos="0">
                <a:srgbClr val="92D050"/>
              </a:gs>
              <a:gs pos="41000">
                <a:srgbClr val="92D050"/>
              </a:gs>
              <a:gs pos="100000">
                <a:schemeClr val="bg2">
                  <a:lumMod val="40000"/>
                  <a:lumOff val="60000"/>
                  <a:alpha val="0"/>
                </a:schemeClr>
              </a:gs>
            </a:gsLst>
            <a:lin ang="0" scaled="1"/>
            <a:tileRect/>
          </a:gradFill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b="1" u="sng" dirty="0" smtClean="0">
                <a:solidFill>
                  <a:schemeClr val="bg1"/>
                </a:solidFill>
              </a:rPr>
              <a:t>All</a:t>
            </a:r>
            <a:r>
              <a:rPr lang="en-US" dirty="0" smtClean="0">
                <a:solidFill>
                  <a:schemeClr val="bg1"/>
                </a:solidFill>
              </a:rPr>
              <a:t> PD information is now being distributed via the ABE PD E-Newsletter</a:t>
            </a:r>
          </a:p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</a:rPr>
              <a:t>Get on our distribution list by contacting </a:t>
            </a:r>
            <a:r>
              <a:rPr lang="en-US" dirty="0" smtClean="0">
                <a:hlinkClick r:id="rId4"/>
              </a:rPr>
              <a:t>Cherie.Eichinger@state.mn.us</a:t>
            </a:r>
            <a:r>
              <a:rPr lang="en-US" dirty="0" smtClean="0"/>
              <a:t> </a:t>
            </a:r>
          </a:p>
          <a:p>
            <a:pPr>
              <a:buClrTx/>
            </a:pPr>
            <a:r>
              <a:rPr lang="en-US" dirty="0" smtClean="0">
                <a:solidFill>
                  <a:schemeClr val="bg1"/>
                </a:solidFill>
              </a:rPr>
              <a:t>Info and registration for </a:t>
            </a:r>
            <a:r>
              <a:rPr lang="en-US" b="1" dirty="0" smtClean="0">
                <a:solidFill>
                  <a:schemeClr val="bg1"/>
                </a:solidFill>
              </a:rPr>
              <a:t>all</a:t>
            </a:r>
            <a:r>
              <a:rPr lang="en-US" dirty="0" smtClean="0">
                <a:solidFill>
                  <a:schemeClr val="bg1"/>
                </a:solidFill>
              </a:rPr>
              <a:t> PD events can be found on our statewide PD calendar at </a:t>
            </a:r>
            <a:r>
              <a:rPr lang="en-US" dirty="0" smtClean="0">
                <a:hlinkClick r:id="rId5"/>
              </a:rPr>
              <a:t>www.atlasABE.org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2" b="95634" l="4772" r="946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5707385"/>
            <a:ext cx="1295400" cy="12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Enjoy the conference!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7361"/>
            <a:ext cx="7448755" cy="2612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Use your </a:t>
            </a:r>
            <a:r>
              <a:rPr lang="en-US" sz="4400" dirty="0" smtClean="0">
                <a:solidFill>
                  <a:srgbClr val="C00000"/>
                </a:solidFill>
              </a:rPr>
              <a:t>action plan</a:t>
            </a:r>
            <a:r>
              <a:rPr lang="en-US" sz="4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smtClean="0"/>
              <a:t>to mark down great ideas you want to try when after the conference!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26" y="4877358"/>
            <a:ext cx="2592392" cy="1847851"/>
          </a:xfrm>
          <a:prstGeom prst="rect">
            <a:avLst/>
          </a:prstGeom>
        </p:spPr>
      </p:pic>
      <p:pic>
        <p:nvPicPr>
          <p:cNvPr id="1026" name="Picture 2" descr="http://atlasabe.org/images/SuppStaff09-292x1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18" y="4877359"/>
            <a:ext cx="27813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8333" b="12222"/>
          <a:stretch/>
        </p:blipFill>
        <p:spPr>
          <a:xfrm>
            <a:off x="0" y="4877360"/>
            <a:ext cx="1639222" cy="1847851"/>
          </a:xfrm>
          <a:prstGeom prst="rect">
            <a:avLst/>
          </a:prstGeom>
        </p:spPr>
      </p:pic>
      <p:pic>
        <p:nvPicPr>
          <p:cNvPr id="1030" name="Picture 6" descr="http://atlasabe.org/images/home-slider/Home-ProDe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0" y="4877357"/>
            <a:ext cx="2712142" cy="1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1" b="95556" l="1923" r="95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07" y="5867400"/>
            <a:ext cx="1144693" cy="990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776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b="1" dirty="0" smtClean="0"/>
              <a:t>Break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0480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r="2515"/>
          <a:stretch/>
        </p:blipFill>
        <p:spPr>
          <a:xfrm>
            <a:off x="-13648" y="1371600"/>
            <a:ext cx="9157648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Your Statewide Supplemental Service Provider for Assessment Training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158" y="5410200"/>
            <a:ext cx="6858000" cy="1447800"/>
          </a:xfrm>
          <a:solidFill>
            <a:srgbClr val="FFFF00">
              <a:alpha val="8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Learn more/schedule a training: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www.mnabeassessment.com</a:t>
            </a:r>
            <a:endParaRPr lang="en-US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352800"/>
            <a:ext cx="9144000" cy="1785938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dirty="0" smtClean="0"/>
              <a:t>Marty Olsen</a:t>
            </a:r>
          </a:p>
          <a:p>
            <a:pPr marL="0" indent="0">
              <a:buFont typeface="Wingdings 2" charset="2"/>
              <a:buNone/>
            </a:pPr>
            <a:r>
              <a:rPr lang="en-US" dirty="0" smtClean="0"/>
              <a:t>SW ABE and State Assessment Trainer</a:t>
            </a:r>
          </a:p>
          <a:p>
            <a:pPr marL="0" indent="0">
              <a:buFont typeface="Wingdings 2" charset="2"/>
              <a:buNone/>
            </a:pPr>
            <a:r>
              <a:rPr lang="en-US" u="sng" dirty="0" smtClean="0"/>
              <a:t>martha.olsen@gmail.com</a:t>
            </a:r>
          </a:p>
        </p:txBody>
      </p:sp>
    </p:spTree>
    <p:extLst>
      <p:ext uri="{BB962C8B-B14F-4D97-AF65-F5344CB8AC3E}">
        <p14:creationId xmlns:p14="http://schemas.microsoft.com/office/powerpoint/2010/main" val="24293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76800"/>
            <a:ext cx="9144000" cy="68580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Todd Wagner, State ABE Director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9" b="95579" l="4771" r="952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3410" b="994"/>
          <a:stretch/>
        </p:blipFill>
        <p:spPr>
          <a:xfrm>
            <a:off x="-34159" y="2815280"/>
            <a:ext cx="1466045" cy="1223320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1228"/>
            <a:ext cx="22098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752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2" b="5761"/>
          <a:stretch/>
        </p:blipFill>
        <p:spPr>
          <a:xfrm>
            <a:off x="1752600" y="546"/>
            <a:ext cx="7391400" cy="6857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FF00"/>
                </a:solidFill>
              </a:rPr>
              <a:t>Thank You</a:t>
            </a:r>
            <a:endParaRPr lang="en-US" sz="115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5814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SPARC Committee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Conference Planners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Becca Bair, Chair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Sponsoring organization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SW ABE’s Supplemental Service Grant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 the presenters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Everyone participating</a:t>
            </a:r>
          </a:p>
        </p:txBody>
      </p:sp>
    </p:spTree>
    <p:extLst>
      <p:ext uri="{BB962C8B-B14F-4D97-AF65-F5344CB8AC3E}">
        <p14:creationId xmlns:p14="http://schemas.microsoft.com/office/powerpoint/2010/main" val="5191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26822" y="4800600"/>
            <a:ext cx="7117178" cy="586381"/>
          </a:xfrm>
          <a:solidFill>
            <a:schemeClr val="bg2"/>
          </a:solidFill>
        </p:spPr>
        <p:txBody>
          <a:bodyPr/>
          <a:lstStyle/>
          <a:p>
            <a:r>
              <a:rPr lang="en-US" sz="3600" b="1" dirty="0" smtClean="0"/>
              <a:t>State Level Supports</a:t>
            </a:r>
            <a:endParaRPr lang="en-US" sz="3600" b="1" dirty="0"/>
          </a:p>
        </p:txBody>
      </p:sp>
      <p:sp>
        <p:nvSpPr>
          <p:cNvPr id="7" name="Subtitle 6"/>
          <p:cNvSpPr>
            <a:spLocks noGrp="1"/>
          </p:cNvSpPr>
          <p:nvPr>
            <p:ph type="body" idx="1"/>
          </p:nvPr>
        </p:nvSpPr>
        <p:spPr>
          <a:xfrm>
            <a:off x="2026822" y="5386982"/>
            <a:ext cx="7117178" cy="404219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We are here to support you!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29476"/>
            <a:ext cx="6248400" cy="372372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From the </a:t>
            </a:r>
            <a:r>
              <a:rPr lang="en-US" b="1" dirty="0" smtClean="0">
                <a:solidFill>
                  <a:schemeClr val="bg1"/>
                </a:solidFill>
              </a:rPr>
              <a:t>Minnesota Department of Education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Todd Wagner, State ABE Director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Julie Dincau, Transitions Specialist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Cherie Eichinger, Administrative Support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Brad Hasskamp, Policy Specialist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Astrid Liden, Professional Development Specialist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Laurie Rheault, Grants Specialist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Alice Smith, Administrative Support/GED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Jodi Versaw, Program Quality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2590800" cy="1381676"/>
          </a:xfrm>
          <a:noFill/>
        </p:spPr>
        <p:txBody>
          <a:bodyPr/>
          <a:lstStyle/>
          <a:p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</a:rPr>
              <a:t>MNABE</a:t>
            </a:r>
            <a:br>
              <a:rPr lang="en-US" sz="44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</a:rPr>
              <a:t>Staff</a:t>
            </a:r>
            <a:endParaRPr lang="en-US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9" b="95579" l="4771" r="952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3410" b="994"/>
          <a:stretch/>
        </p:blipFill>
        <p:spPr>
          <a:xfrm>
            <a:off x="7643796" y="5616287"/>
            <a:ext cx="1466045" cy="12233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426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9"/>
            <a:ext cx="9141941" cy="60342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Supplemental Services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410200" cy="6324601"/>
          </a:xfrm>
          <a:solidFill>
            <a:srgbClr val="B01F0F">
              <a:alpha val="8000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Minnesota </a:t>
            </a:r>
            <a:r>
              <a:rPr lang="en-US" sz="2400" dirty="0"/>
              <a:t>Literacy </a:t>
            </a:r>
            <a:r>
              <a:rPr lang="en-US" sz="2400" dirty="0" smtClean="0"/>
              <a:t>Council</a:t>
            </a:r>
          </a:p>
          <a:p>
            <a:pPr lvl="1">
              <a:spcBef>
                <a:spcPct val="0"/>
              </a:spcBef>
              <a:defRPr/>
            </a:pPr>
            <a:r>
              <a:rPr lang="en-US" sz="1800" dirty="0" smtClean="0"/>
              <a:t>technology</a:t>
            </a:r>
            <a:r>
              <a:rPr lang="en-US" sz="1800" dirty="0"/>
              <a:t>, volunteer </a:t>
            </a:r>
            <a:r>
              <a:rPr lang="en-US" sz="1800" dirty="0" smtClean="0"/>
              <a:t>training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ATLAS</a:t>
            </a:r>
          </a:p>
          <a:p>
            <a:pPr lvl="1">
              <a:spcBef>
                <a:spcPct val="0"/>
              </a:spcBef>
              <a:defRPr/>
            </a:pPr>
            <a:r>
              <a:rPr lang="en-US" sz="1800" dirty="0" smtClean="0"/>
              <a:t>professional </a:t>
            </a:r>
            <a:r>
              <a:rPr lang="en-US" sz="1800" dirty="0"/>
              <a:t>development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Literacy Action Network</a:t>
            </a:r>
          </a:p>
          <a:p>
            <a:pPr lvl="1">
              <a:spcBef>
                <a:spcPct val="0"/>
              </a:spcBef>
              <a:defRPr/>
            </a:pPr>
            <a:r>
              <a:rPr lang="en-US" sz="1800" dirty="0" smtClean="0"/>
              <a:t>program </a:t>
            </a:r>
            <a:r>
              <a:rPr lang="en-US" sz="1800" dirty="0"/>
              <a:t>quality, </a:t>
            </a:r>
            <a:r>
              <a:rPr lang="en-US" sz="1800" dirty="0" smtClean="0"/>
              <a:t>administrator support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Minneapolis ABE</a:t>
            </a:r>
          </a:p>
          <a:p>
            <a:pPr lvl="1">
              <a:spcBef>
                <a:spcPct val="0"/>
              </a:spcBef>
              <a:defRPr/>
            </a:pPr>
            <a:r>
              <a:rPr lang="en-US" sz="1800" dirty="0" smtClean="0"/>
              <a:t>GED </a:t>
            </a:r>
            <a:r>
              <a:rPr lang="en-US" sz="1800" dirty="0"/>
              <a:t>2014 </a:t>
            </a:r>
            <a:r>
              <a:rPr lang="en-US" sz="1800" dirty="0" smtClean="0"/>
              <a:t>resources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SW ABE</a:t>
            </a:r>
          </a:p>
          <a:p>
            <a:pPr lvl="1">
              <a:spcBef>
                <a:spcPct val="0"/>
              </a:spcBef>
              <a:defRPr/>
            </a:pPr>
            <a:r>
              <a:rPr lang="en-US" sz="1800" dirty="0" smtClean="0"/>
              <a:t>assessment training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PANDA </a:t>
            </a:r>
            <a:endParaRPr lang="en-US" sz="2400" dirty="0"/>
          </a:p>
          <a:p>
            <a:pPr lvl="1">
              <a:spcBef>
                <a:spcPct val="0"/>
              </a:spcBef>
              <a:defRPr/>
            </a:pPr>
            <a:r>
              <a:rPr lang="en-US" sz="1800" dirty="0" smtClean="0"/>
              <a:t>disability </a:t>
            </a:r>
            <a:r>
              <a:rPr lang="en-US" sz="1800" dirty="0"/>
              <a:t>resources &amp; assistance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MWCA </a:t>
            </a:r>
          </a:p>
          <a:p>
            <a:pPr lvl="1">
              <a:spcBef>
                <a:spcPct val="0"/>
              </a:spcBef>
              <a:defRPr/>
            </a:pPr>
            <a:r>
              <a:rPr lang="en-US" sz="2000" dirty="0" smtClean="0"/>
              <a:t>transitions</a:t>
            </a:r>
          </a:p>
        </p:txBody>
      </p:sp>
    </p:spTree>
    <p:extLst>
      <p:ext uri="{BB962C8B-B14F-4D97-AF65-F5344CB8AC3E}">
        <p14:creationId xmlns:p14="http://schemas.microsoft.com/office/powerpoint/2010/main" val="37957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Services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5151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ABE Supplemental Service Activities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Provider for 2016-17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Professional development (PD) services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: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Regional PD activities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4572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PD and resources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on: </a:t>
                      </a:r>
                    </a:p>
                    <a:p>
                      <a:pPr marL="800100" marR="45720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writing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evidence-based reading instruction (EBRI), including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STAR</a:t>
                      </a: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800100" marR="45720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adult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numeracy instruction (MNI – MN Numeracy Initiative), including language and math </a:t>
                      </a: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800100" marR="45720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integrating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transitions skills into ABE instruction (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ACES)</a:t>
                      </a: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800100" marR="45720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career-focused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contextualized basic skills instruction and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programming</a:t>
                      </a: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800100" marR="45720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ESL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instruction, including ESL Study Circles (low-literacy, pronunciation) </a:t>
                      </a: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800100" marR="45720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implementation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College &amp; Career Readiness Standards (CCRS) for Adult Education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Coordination of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MN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 Calendar of Events and </a:t>
                      </a: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MN ABE Connect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e-newsletter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ATLAS</a:t>
                      </a:r>
                      <a:r>
                        <a:rPr lang="en-US" sz="1400" b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www.atlasABE.org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Patsy Egan Vinogradov, </a:t>
                      </a: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Director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(ESL, Contextualized Instruction,  Transitions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Kristine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Kelly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(ELA, CCRS)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Marn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Frank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(literacy, EBRI, STAR)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Amber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Delliger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(Numeracy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</a:p>
                    <a:p>
                      <a:pPr marL="0" marR="0" lv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Liz </a:t>
                      </a:r>
                      <a:r>
                        <a:rPr lang="en-US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Andress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(career pathway programming)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Marisa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Geisler 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(Communications &amp; Finances)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education.state.mn.us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17F6-BAAA-4E29-9CB8-AA38767D3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03173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2627</TotalTime>
  <Words>936</Words>
  <Application>Microsoft Office PowerPoint</Application>
  <PresentationFormat>On-screen Show (4:3)</PresentationFormat>
  <Paragraphs>282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Calibri</vt:lpstr>
      <vt:lpstr>Courier New</vt:lpstr>
      <vt:lpstr>Symbol</vt:lpstr>
      <vt:lpstr>Times New Roman</vt:lpstr>
      <vt:lpstr>Trebuchet MS</vt:lpstr>
      <vt:lpstr>Verdana</vt:lpstr>
      <vt:lpstr>Wingdings 2</vt:lpstr>
      <vt:lpstr>Autumn</vt:lpstr>
      <vt:lpstr>1_Office Theme</vt:lpstr>
      <vt:lpstr>2_Office Theme</vt:lpstr>
      <vt:lpstr>1_Autumn</vt:lpstr>
      <vt:lpstr>2_Autumn</vt:lpstr>
      <vt:lpstr>Office Theme</vt:lpstr>
      <vt:lpstr>Welcome to the  ABE Support Services Conference!</vt:lpstr>
      <vt:lpstr>Introductions</vt:lpstr>
      <vt:lpstr>Your Statewide Supplemental Service Provider for Assessment Training</vt:lpstr>
      <vt:lpstr>Todd Wagner, State ABE Director</vt:lpstr>
      <vt:lpstr>Thank You</vt:lpstr>
      <vt:lpstr>State Level Supports</vt:lpstr>
      <vt:lpstr>MNABE Staff</vt:lpstr>
      <vt:lpstr>Supplemental Services</vt:lpstr>
      <vt:lpstr>Supplemental Services</vt:lpstr>
      <vt:lpstr>Supplemental Services</vt:lpstr>
      <vt:lpstr>Supplemental Services</vt:lpstr>
      <vt:lpstr>Supplemental Services</vt:lpstr>
      <vt:lpstr>Ongoing Working Groups</vt:lpstr>
      <vt:lpstr>The Numbers</vt:lpstr>
      <vt:lpstr>State Funding</vt:lpstr>
      <vt:lpstr>Federal Funding</vt:lpstr>
      <vt:lpstr>Enrollees and Participants</vt:lpstr>
      <vt:lpstr>Average Hours</vt:lpstr>
      <vt:lpstr>ABE and ESL Level Change</vt:lpstr>
      <vt:lpstr>GED</vt:lpstr>
      <vt:lpstr>Numbers Take-away</vt:lpstr>
      <vt:lpstr>Secondary Credentials</vt:lpstr>
      <vt:lpstr> </vt:lpstr>
      <vt:lpstr>4 Key Domains for  ABE Support Professionals</vt:lpstr>
      <vt:lpstr>ABE Support  Professional Certificate</vt:lpstr>
      <vt:lpstr>SPARC Plug:  Light that fire!</vt:lpstr>
      <vt:lpstr>PD Newsletter &amp; calendar</vt:lpstr>
      <vt:lpstr>Enjoy the conference!</vt:lpstr>
      <vt:lpstr>Break</vt:lpstr>
    </vt:vector>
  </TitlesOfParts>
  <Company>Minnesota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ABE Support Services Conference!</dc:title>
  <dc:creator>Hasskamp, Brad</dc:creator>
  <cp:lastModifiedBy>Marty Olsen</cp:lastModifiedBy>
  <cp:revision>93</cp:revision>
  <cp:lastPrinted>2014-11-21T00:39:21Z</cp:lastPrinted>
  <dcterms:created xsi:type="dcterms:W3CDTF">2013-11-18T18:33:23Z</dcterms:created>
  <dcterms:modified xsi:type="dcterms:W3CDTF">2016-11-28T22:10:02Z</dcterms:modified>
</cp:coreProperties>
</file>