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691" r:id="rId2"/>
    <p:sldId id="693" r:id="rId3"/>
    <p:sldId id="728" r:id="rId4"/>
    <p:sldId id="257" r:id="rId5"/>
    <p:sldId id="258" r:id="rId6"/>
    <p:sldId id="681" r:id="rId7"/>
    <p:sldId id="386" r:id="rId8"/>
    <p:sldId id="682" r:id="rId9"/>
    <p:sldId id="620" r:id="rId10"/>
    <p:sldId id="262" r:id="rId11"/>
    <p:sldId id="261" r:id="rId12"/>
    <p:sldId id="342" r:id="rId13"/>
    <p:sldId id="717" r:id="rId14"/>
    <p:sldId id="365" r:id="rId15"/>
    <p:sldId id="371" r:id="rId16"/>
    <p:sldId id="626" r:id="rId17"/>
    <p:sldId id="256" r:id="rId18"/>
    <p:sldId id="694" r:id="rId19"/>
    <p:sldId id="686" r:id="rId20"/>
    <p:sldId id="695" r:id="rId21"/>
    <p:sldId id="559" r:id="rId22"/>
    <p:sldId id="718" r:id="rId23"/>
    <p:sldId id="719" r:id="rId24"/>
    <p:sldId id="720" r:id="rId25"/>
    <p:sldId id="721" r:id="rId26"/>
    <p:sldId id="722" r:id="rId27"/>
    <p:sldId id="659" r:id="rId28"/>
    <p:sldId id="630" r:id="rId29"/>
    <p:sldId id="725" r:id="rId30"/>
    <p:sldId id="723" r:id="rId31"/>
    <p:sldId id="724" r:id="rId32"/>
    <p:sldId id="726" r:id="rId33"/>
    <p:sldId id="727" r:id="rId34"/>
    <p:sldId id="680" r:id="rId35"/>
    <p:sldId id="729" r:id="rId36"/>
    <p:sldId id="730" r:id="rId37"/>
    <p:sldId id="73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07" autoAdjust="0"/>
    <p:restoredTop sz="94660"/>
  </p:normalViewPr>
  <p:slideViewPr>
    <p:cSldViewPr snapToGrid="0">
      <p:cViewPr varScale="1">
        <p:scale>
          <a:sx n="85" d="100"/>
          <a:sy n="85"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F4EDD-001C-4642-B487-012440FBED00}"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348D1-C0D0-405A-8FE5-D8C23342F961}" type="slidenum">
              <a:rPr lang="en-US" smtClean="0"/>
              <a:t>‹#›</a:t>
            </a:fld>
            <a:endParaRPr lang="en-US"/>
          </a:p>
        </p:txBody>
      </p:sp>
    </p:spTree>
    <p:extLst>
      <p:ext uri="{BB962C8B-B14F-4D97-AF65-F5344CB8AC3E}">
        <p14:creationId xmlns:p14="http://schemas.microsoft.com/office/powerpoint/2010/main" val="251468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Paper-based</a:t>
            </a:r>
            <a:r>
              <a:rPr lang="en-US" baseline="0" dirty="0"/>
              <a:t> tests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21</a:t>
            </a:fld>
            <a:endParaRPr lang="en-US"/>
          </a:p>
        </p:txBody>
      </p:sp>
    </p:spTree>
    <p:extLst>
      <p:ext uri="{BB962C8B-B14F-4D97-AF65-F5344CB8AC3E}">
        <p14:creationId xmlns:p14="http://schemas.microsoft.com/office/powerpoint/2010/main" val="219341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b="1" baseline="0" dirty="0">
                <a:solidFill>
                  <a:srgbClr val="000000"/>
                </a:solidFill>
                <a:latin typeface="Arial" panose="020B0604020202020204" pitchFamily="34" charset="0"/>
                <a:ea typeface="Calibri" panose="020F0502020204030204" pitchFamily="34" charset="0"/>
                <a:cs typeface="Arial" panose="020B0604020202020204" pitchFamily="34" charset="0"/>
              </a:rPr>
              <a:t>1. Placement:</a:t>
            </a:r>
            <a:endParaRPr lang="en-US" sz="1200" baseline="0" dirty="0">
              <a:solidFill>
                <a:srgbClr val="000000"/>
              </a:solidFill>
              <a:latin typeface="Arial" panose="020B0604020202020204" pitchFamily="34" charset="0"/>
              <a:ea typeface="Calibri" panose="020F0502020204030204" pitchFamily="34" charset="0"/>
            </a:endParaRPr>
          </a:p>
          <a:p>
            <a:pPr marL="228597" indent="-57149">
              <a:lnSpc>
                <a:spcPct val="120000"/>
              </a:lnSpc>
            </a:pPr>
            <a:r>
              <a:rPr lang="en-US" sz="1200" baseline="0" dirty="0">
                <a:solidFill>
                  <a:srgbClr val="000000"/>
                </a:solidFill>
                <a:latin typeface="Arial" panose="020B0604020202020204" pitchFamily="34" charset="0"/>
                <a:ea typeface="Calibri" panose="020F0502020204030204" pitchFamily="34" charset="0"/>
              </a:rPr>
              <a:t>The Locator available only for computer-based testing (CASAS </a:t>
            </a:r>
            <a:r>
              <a:rPr lang="en-US" sz="1200" baseline="0" dirty="0" err="1">
                <a:solidFill>
                  <a:srgbClr val="000000"/>
                </a:solidFill>
                <a:latin typeface="Arial" panose="020B0604020202020204" pitchFamily="34" charset="0"/>
                <a:ea typeface="Calibri" panose="020F0502020204030204" pitchFamily="34" charset="0"/>
              </a:rPr>
              <a:t>eTests</a:t>
            </a:r>
            <a:r>
              <a:rPr lang="en-US" sz="1200" baseline="0" dirty="0">
                <a:solidFill>
                  <a:srgbClr val="000000"/>
                </a:solidFill>
                <a:latin typeface="Arial" panose="020B0604020202020204" pitchFamily="34" charset="0"/>
                <a:ea typeface="Calibri" panose="020F0502020204030204" pitchFamily="34" charset="0"/>
              </a:rPr>
              <a:t>).</a:t>
            </a:r>
          </a:p>
          <a:p>
            <a:pPr marL="228597" indent="-57149">
              <a:lnSpc>
                <a:spcPct val="120000"/>
              </a:lnSpc>
            </a:pPr>
            <a:r>
              <a:rPr lang="en-US" sz="1200" baseline="0" dirty="0">
                <a:solidFill>
                  <a:srgbClr val="000000"/>
                </a:solidFill>
                <a:latin typeface="Arial" panose="020B0604020202020204" pitchFamily="34" charset="0"/>
                <a:ea typeface="Calibri" panose="020F0502020204030204" pitchFamily="34" charset="0"/>
              </a:rPr>
              <a:t>The locator test takes up to 15 minutes. An Appraisal test is typically 30-40 minutes.</a:t>
            </a:r>
          </a:p>
          <a:p>
            <a:pPr>
              <a:lnSpc>
                <a:spcPct val="120000"/>
              </a:lnSpc>
            </a:pPr>
            <a:r>
              <a:rPr lang="en-US" sz="1200" b="1" baseline="0" dirty="0">
                <a:solidFill>
                  <a:srgbClr val="000000"/>
                </a:solidFill>
                <a:latin typeface="Arial" panose="020B0604020202020204" pitchFamily="34" charset="0"/>
                <a:ea typeface="Calibri" panose="020F0502020204030204" pitchFamily="34" charset="0"/>
                <a:cs typeface="Arial" panose="020B0604020202020204" pitchFamily="34" charset="0"/>
              </a:rPr>
              <a:t>2. Pretest:</a:t>
            </a:r>
            <a:endParaRPr lang="en-US" sz="1200" baseline="0" dirty="0">
              <a:solidFill>
                <a:srgbClr val="000000"/>
              </a:solidFill>
              <a:latin typeface="Arial" panose="020B0604020202020204" pitchFamily="34" charset="0"/>
              <a:ea typeface="Calibri" panose="020F0502020204030204" pitchFamily="34" charset="0"/>
            </a:endParaRPr>
          </a:p>
          <a:p>
            <a:pPr marL="228597" indent="-57149">
              <a:lnSpc>
                <a:spcPct val="120000"/>
              </a:lnSpc>
            </a:pPr>
            <a:r>
              <a:rPr lang="en-US" sz="1200" baseline="0" dirty="0">
                <a:solidFill>
                  <a:srgbClr val="000000"/>
                </a:solidFill>
                <a:latin typeface="Arial" panose="020B0604020202020204" pitchFamily="34" charset="0"/>
                <a:ea typeface="Calibri" panose="020F0502020204030204" pitchFamily="34" charset="0"/>
              </a:rPr>
              <a:t>Be sure to assess students in the same assessment series for their pretest and subsequent post-tests.</a:t>
            </a:r>
          </a:p>
          <a:p>
            <a:pPr>
              <a:lnSpc>
                <a:spcPct val="120000"/>
              </a:lnSpc>
            </a:pPr>
            <a:r>
              <a:rPr lang="en-US" sz="1200" b="1" baseline="0" dirty="0">
                <a:solidFill>
                  <a:srgbClr val="000000"/>
                </a:solidFill>
                <a:latin typeface="Arial" panose="020B0604020202020204" pitchFamily="34" charset="0"/>
                <a:ea typeface="Calibri" panose="020F0502020204030204" pitchFamily="34" charset="0"/>
                <a:cs typeface="Arial" panose="020B0604020202020204" pitchFamily="34" charset="0"/>
              </a:rPr>
              <a:t>3. Instruct:</a:t>
            </a:r>
            <a:endParaRPr lang="en-US" sz="1200" baseline="0" dirty="0">
              <a:solidFill>
                <a:srgbClr val="000000"/>
              </a:solidFill>
              <a:latin typeface="Arial" panose="020B0604020202020204" pitchFamily="34" charset="0"/>
              <a:ea typeface="Calibri" panose="020F0502020204030204" pitchFamily="34" charset="0"/>
            </a:endParaRPr>
          </a:p>
          <a:p>
            <a:pPr marL="228597" indent="-57149">
              <a:lnSpc>
                <a:spcPct val="120000"/>
              </a:lnSpc>
            </a:pPr>
            <a:r>
              <a:rPr lang="en-US" sz="1200" baseline="0" dirty="0">
                <a:solidFill>
                  <a:srgbClr val="000000"/>
                </a:solidFill>
                <a:latin typeface="Arial" panose="020B0604020202020204" pitchFamily="34" charset="0"/>
                <a:ea typeface="Calibri" panose="020F0502020204030204" pitchFamily="34" charset="0"/>
              </a:rPr>
              <a:t>CASAS offers an online tool, </a:t>
            </a:r>
            <a:r>
              <a:rPr lang="en-US" sz="1200" baseline="0" dirty="0" err="1">
                <a:solidFill>
                  <a:srgbClr val="000000"/>
                </a:solidFill>
                <a:latin typeface="Arial" panose="020B0604020202020204" pitchFamily="34" charset="0"/>
                <a:ea typeface="Calibri" panose="020F0502020204030204" pitchFamily="34" charset="0"/>
              </a:rPr>
              <a:t>QuickSearch</a:t>
            </a:r>
            <a:r>
              <a:rPr lang="en-US" sz="1200" baseline="0" dirty="0">
                <a:solidFill>
                  <a:srgbClr val="000000"/>
                </a:solidFill>
                <a:latin typeface="Arial" panose="020B0604020202020204" pitchFamily="34" charset="0"/>
                <a:ea typeface="Calibri" panose="020F0502020204030204" pitchFamily="34" charset="0"/>
              </a:rPr>
              <a:t> Online, to locate instructor-recommended resources for classroom teachers.</a:t>
            </a:r>
          </a:p>
          <a:p>
            <a:pPr>
              <a:lnSpc>
                <a:spcPct val="120000"/>
              </a:lnSpc>
            </a:pPr>
            <a:r>
              <a:rPr lang="en-US" sz="1200" b="1" baseline="0" dirty="0">
                <a:solidFill>
                  <a:srgbClr val="000000"/>
                </a:solidFill>
                <a:latin typeface="Arial" panose="020B0604020202020204" pitchFamily="34" charset="0"/>
                <a:ea typeface="Calibri" panose="020F0502020204030204" pitchFamily="34" charset="0"/>
                <a:cs typeface="Arial" panose="020B0604020202020204" pitchFamily="34" charset="0"/>
              </a:rPr>
              <a:t>4. Post-test:</a:t>
            </a:r>
            <a:endParaRPr lang="en-US" sz="1200" baseline="0" dirty="0">
              <a:solidFill>
                <a:srgbClr val="000000"/>
              </a:solidFill>
              <a:latin typeface="Arial" panose="020B0604020202020204" pitchFamily="34" charset="0"/>
              <a:ea typeface="Calibri" panose="020F0502020204030204" pitchFamily="34" charset="0"/>
            </a:endParaRPr>
          </a:p>
          <a:p>
            <a:pPr marL="228597" indent="-57149">
              <a:lnSpc>
                <a:spcPct val="120000"/>
              </a:lnSpc>
            </a:pPr>
            <a:r>
              <a:rPr lang="en-US" sz="1200" baseline="0" dirty="0">
                <a:solidFill>
                  <a:srgbClr val="000000"/>
                </a:solidFill>
                <a:latin typeface="Arial" panose="020B0604020202020204" pitchFamily="34" charset="0"/>
                <a:ea typeface="Calibri" panose="020F0502020204030204" pitchFamily="34" charset="0"/>
              </a:rPr>
              <a:t>CASAS recommends post-testing students after 70-100 instructional hours (or a minimum of 40 hours).</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07784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185177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latest information CASAS Policies on Accommodations is posted on the CASAS website.</a:t>
            </a:r>
          </a:p>
          <a:p>
            <a:r>
              <a:rPr lang="en-US" dirty="0"/>
              <a:t>There are many different types of</a:t>
            </a:r>
            <a:r>
              <a:rPr lang="en-US" baseline="0" dirty="0"/>
              <a:t> accommodations. If the information you need on the accommodations is not on the website, contact CASAS. </a:t>
            </a:r>
          </a:p>
          <a:p>
            <a:r>
              <a:rPr lang="en-US" baseline="0" dirty="0"/>
              <a:t>Point out that the MN Disabilities website has specific details about accommodations.</a:t>
            </a:r>
          </a:p>
        </p:txBody>
      </p:sp>
      <p:sp>
        <p:nvSpPr>
          <p:cNvPr id="4" name="Slide Number Placeholder 3"/>
          <p:cNvSpPr>
            <a:spLocks noGrp="1"/>
          </p:cNvSpPr>
          <p:nvPr>
            <p:ph type="sldNum" sz="quarter" idx="10"/>
          </p:nvPr>
        </p:nvSpPr>
        <p:spPr/>
        <p:txBody>
          <a:bodyPr/>
          <a:lstStyle/>
          <a:p>
            <a:fld id="{E56EF10B-C02B-4535-89AD-C3F9C6D55C9A}" type="slidenum">
              <a:rPr lang="en-US" smtClean="0"/>
              <a:t>12</a:t>
            </a:fld>
            <a:endParaRPr lang="en-US"/>
          </a:p>
        </p:txBody>
      </p:sp>
    </p:spTree>
    <p:extLst>
      <p:ext uri="{BB962C8B-B14F-4D97-AF65-F5344CB8AC3E}">
        <p14:creationId xmlns:p14="http://schemas.microsoft.com/office/powerpoint/2010/main" val="286378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 What do you remember about taking standardized tests in school?</a:t>
            </a:r>
          </a:p>
          <a:p>
            <a:endParaRPr lang="en-US" baseline="0" dirty="0"/>
          </a:p>
          <a:p>
            <a:r>
              <a:rPr lang="en-US" baseline="0" dirty="0"/>
              <a:t>Remind them that CASAS tests are standardized, government approved with strict testing policies.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14</a:t>
            </a:fld>
            <a:endParaRPr lang="en-US"/>
          </a:p>
        </p:txBody>
      </p:sp>
    </p:spTree>
    <p:extLst>
      <p:ext uri="{BB962C8B-B14F-4D97-AF65-F5344CB8AC3E}">
        <p14:creationId xmlns:p14="http://schemas.microsoft.com/office/powerpoint/2010/main" val="337581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65809" y="6658664"/>
            <a:ext cx="4028440" cy="351736"/>
          </a:xfrm>
          <a:prstGeom prst="rect">
            <a:avLst/>
          </a:prstGeom>
        </p:spPr>
        <p:txBody>
          <a:bodyPr/>
          <a:lstStyle/>
          <a:p>
            <a:fld id="{E56EF10B-C02B-4535-89AD-C3F9C6D55C9A}" type="slidenum">
              <a:rPr lang="en-US" smtClean="0"/>
              <a:t>15</a:t>
            </a:fld>
            <a:endParaRPr lang="en-US"/>
          </a:p>
        </p:txBody>
      </p:sp>
    </p:spTree>
    <p:extLst>
      <p:ext uri="{BB962C8B-B14F-4D97-AF65-F5344CB8AC3E}">
        <p14:creationId xmlns:p14="http://schemas.microsoft.com/office/powerpoint/2010/main" val="108998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533400"/>
            <a:ext cx="4751388" cy="2673350"/>
          </a:xfrm>
        </p:spPr>
      </p:sp>
      <p:sp>
        <p:nvSpPr>
          <p:cNvPr id="3" name="Notes Placeholder 2"/>
          <p:cNvSpPr>
            <a:spLocks noGrp="1"/>
          </p:cNvSpPr>
          <p:nvPr>
            <p:ph type="body" idx="1"/>
          </p:nvPr>
        </p:nvSpPr>
        <p:spPr/>
        <p:txBody>
          <a:bodyPr/>
          <a:lstStyle/>
          <a:p>
            <a:r>
              <a:rPr lang="en-US" dirty="0"/>
              <a:t>Ask participants “Why?” to most of these instructions – don’t</a:t>
            </a:r>
            <a:r>
              <a:rPr lang="en-US" baseline="0" dirty="0"/>
              <a:t> assume they know or understand the importance of each</a:t>
            </a:r>
          </a:p>
          <a:p>
            <a:endParaRPr lang="en-US" dirty="0"/>
          </a:p>
        </p:txBody>
      </p:sp>
      <p:sp>
        <p:nvSpPr>
          <p:cNvPr id="4" name="Slide Number Placeholder 3"/>
          <p:cNvSpPr>
            <a:spLocks noGrp="1"/>
          </p:cNvSpPr>
          <p:nvPr>
            <p:ph type="sldNum" sz="quarter" idx="10"/>
          </p:nvPr>
        </p:nvSpPr>
        <p:spPr>
          <a:xfrm>
            <a:off x="5265809" y="6658664"/>
            <a:ext cx="4028440" cy="351736"/>
          </a:xfrm>
          <a:prstGeom prst="rect">
            <a:avLst/>
          </a:prstGeom>
        </p:spPr>
        <p:txBody>
          <a:bodyPr/>
          <a:lstStyle/>
          <a:p>
            <a:fld id="{ECFC3877-D388-4A7C-8AB6-1A434694CFB8}" type="slidenum">
              <a:rPr lang="en-US" smtClean="0"/>
              <a:t>19</a:t>
            </a:fld>
            <a:endParaRPr lang="en-US"/>
          </a:p>
        </p:txBody>
      </p:sp>
    </p:spTree>
    <p:extLst>
      <p:ext uri="{BB962C8B-B14F-4D97-AF65-F5344CB8AC3E}">
        <p14:creationId xmlns:p14="http://schemas.microsoft.com/office/powerpoint/2010/main" val="3143320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467107f-def1-48e2-b013-142786c8cc67.filesusr.com/ugd/0405eb_39fb2ed125c549e385dcd396673455a0.pdf" TargetMode="External"/><Relationship Id="rId2" Type="http://schemas.openxmlformats.org/officeDocument/2006/relationships/hyperlink" Target="https://2467107f-def1-48e2-b013-142786c8cc67.filesusr.com/ugd/0405eb_40da3d7aa91e411aae9639d6bc58d65f.docx?dn=Life%20and%20Work%20Listening%20Assessments.docx"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ndamn.org/accommodations/casas-comprehensive-adult-student-assessment-syste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mailto:martha.Olsen@gmail.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sas.org/docs/pagecontents/lw_levelb_listeningsampleitems.pdf?Status=Master" TargetMode="External"/><Relationship Id="rId2" Type="http://schemas.openxmlformats.org/officeDocument/2006/relationships/hyperlink" Target="https://www.casas.org/docs/default-source/pagecontents/life-and-work-listening-sample-items-level-a.pdf?sfvrsn=cbcad19d_3?Status=Master" TargetMode="External"/><Relationship Id="rId1" Type="http://schemas.openxmlformats.org/officeDocument/2006/relationships/slideLayout" Target="../slideLayouts/slideLayout4.xml"/><Relationship Id="rId5" Type="http://schemas.openxmlformats.org/officeDocument/2006/relationships/hyperlink" Target="https://casasportal.org/eTests" TargetMode="External"/><Relationship Id="rId4" Type="http://schemas.openxmlformats.org/officeDocument/2006/relationships/hyperlink" Target="https://www.casas.org/docs/pagecontents/lw_levelc_listeningsampleitems.pdf?Status=Maste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eminolestate.edu/els/listening-and-dictation" TargetMode="External"/><Relationship Id="rId2" Type="http://schemas.openxmlformats.org/officeDocument/2006/relationships/hyperlink" Target="https://www.seminolestate.edu/els/pett/listening" TargetMode="External"/><Relationship Id="rId1" Type="http://schemas.openxmlformats.org/officeDocument/2006/relationships/slideLayout" Target="../slideLayouts/slideLayout2.xml"/><Relationship Id="rId6" Type="http://schemas.openxmlformats.org/officeDocument/2006/relationships/hyperlink" Target="https://www.eslactivity.org/english-listening-tip/" TargetMode="External"/><Relationship Id="rId5" Type="http://schemas.openxmlformats.org/officeDocument/2006/relationships/hyperlink" Target="https://www.esl-lab.com/" TargetMode="External"/><Relationship Id="rId4" Type="http://schemas.openxmlformats.org/officeDocument/2006/relationships/hyperlink" Target="https://www.fluentu.com/blog/educator-english/esl-listening-activities-intermediat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casas.org/product-overviews/software/casas-etests/-going-live-checklis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zoom.us/j/93744226770?pwd=TUh6NCtHa0ZJQWFJZHRaOEhZRlZvUT0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041A0F-88DF-4E91-8F45-C76992AEA648}"/>
              </a:ext>
            </a:extLst>
          </p:cNvPr>
          <p:cNvSpPr>
            <a:spLocks noGrp="1"/>
          </p:cNvSpPr>
          <p:nvPr>
            <p:ph type="title"/>
          </p:nvPr>
        </p:nvSpPr>
        <p:spPr/>
        <p:txBody>
          <a:bodyPr>
            <a:normAutofit/>
          </a:bodyPr>
          <a:lstStyle/>
          <a:p>
            <a:r>
              <a:rPr lang="en-US" sz="4000" b="1" dirty="0"/>
              <a:t>Welcome!</a:t>
            </a:r>
          </a:p>
        </p:txBody>
      </p:sp>
      <p:sp>
        <p:nvSpPr>
          <p:cNvPr id="6" name="Content Placeholder 5">
            <a:extLst>
              <a:ext uri="{FF2B5EF4-FFF2-40B4-BE49-F238E27FC236}">
                <a16:creationId xmlns:a16="http://schemas.microsoft.com/office/drawing/2014/main" id="{9D86F0BD-AA25-477D-8D4A-E64E74C095E0}"/>
              </a:ext>
            </a:extLst>
          </p:cNvPr>
          <p:cNvSpPr>
            <a:spLocks noGrp="1"/>
          </p:cNvSpPr>
          <p:nvPr>
            <p:ph sz="half" idx="1"/>
          </p:nvPr>
        </p:nvSpPr>
        <p:spPr/>
        <p:txBody>
          <a:bodyPr>
            <a:normAutofit fontScale="92500" lnSpcReduction="10000"/>
          </a:bodyPr>
          <a:lstStyle/>
          <a:p>
            <a:pPr marL="0" indent="0">
              <a:buNone/>
            </a:pPr>
            <a:r>
              <a:rPr lang="en-US" b="1" dirty="0">
                <a:solidFill>
                  <a:schemeClr val="tx2"/>
                </a:solidFill>
              </a:rPr>
              <a:t>We would like to know who attends the training today so please sign in via chat:</a:t>
            </a:r>
          </a:p>
          <a:p>
            <a:r>
              <a:rPr lang="en-US" b="1" dirty="0">
                <a:solidFill>
                  <a:schemeClr val="tx2"/>
                </a:solidFill>
              </a:rPr>
              <a:t>Name</a:t>
            </a:r>
          </a:p>
          <a:p>
            <a:r>
              <a:rPr lang="en-US" b="1" dirty="0">
                <a:solidFill>
                  <a:schemeClr val="tx2"/>
                </a:solidFill>
              </a:rPr>
              <a:t>Email address</a:t>
            </a:r>
          </a:p>
          <a:p>
            <a:r>
              <a:rPr lang="en-US" b="1" dirty="0">
                <a:solidFill>
                  <a:schemeClr val="tx2"/>
                </a:solidFill>
              </a:rPr>
              <a:t>Your ABE role</a:t>
            </a:r>
          </a:p>
          <a:p>
            <a:endParaRPr lang="en-US" b="1" dirty="0">
              <a:solidFill>
                <a:schemeClr val="tx2"/>
              </a:solidFill>
            </a:endParaRPr>
          </a:p>
          <a:p>
            <a:pPr marL="0" indent="0">
              <a:buNone/>
            </a:pPr>
            <a:r>
              <a:rPr lang="en-US" b="1" dirty="0">
                <a:solidFill>
                  <a:schemeClr val="tx2"/>
                </a:solidFill>
              </a:rPr>
              <a:t>In order for us to be able to verify your attendance at today’s training, we need the above information. You will then be able to request an attendance certificate.</a:t>
            </a:r>
          </a:p>
        </p:txBody>
      </p:sp>
      <p:sp>
        <p:nvSpPr>
          <p:cNvPr id="7" name="Content Placeholder 6">
            <a:extLst>
              <a:ext uri="{FF2B5EF4-FFF2-40B4-BE49-F238E27FC236}">
                <a16:creationId xmlns:a16="http://schemas.microsoft.com/office/drawing/2014/main" id="{0607563F-1992-412B-82C8-45E71F99A740}"/>
              </a:ext>
            </a:extLst>
          </p:cNvPr>
          <p:cNvSpPr>
            <a:spLocks noGrp="1"/>
          </p:cNvSpPr>
          <p:nvPr>
            <p:ph sz="half" idx="2"/>
          </p:nvPr>
        </p:nvSpPr>
        <p:spPr/>
        <p:txBody>
          <a:bodyPr>
            <a:normAutofit fontScale="92500" lnSpcReduction="10000"/>
          </a:bodyPr>
          <a:lstStyle/>
          <a:p>
            <a:pPr marL="0" indent="0">
              <a:buNone/>
            </a:pPr>
            <a:r>
              <a:rPr lang="en-US" b="1" dirty="0">
                <a:solidFill>
                  <a:schemeClr val="tx2"/>
                </a:solidFill>
              </a:rPr>
              <a:t>If you are having difficulty with the program, please chat to:</a:t>
            </a:r>
          </a:p>
          <a:p>
            <a:r>
              <a:rPr lang="en-US" b="1" dirty="0">
                <a:solidFill>
                  <a:schemeClr val="tx2"/>
                </a:solidFill>
              </a:rPr>
              <a:t>Marty Olsen</a:t>
            </a:r>
          </a:p>
          <a:p>
            <a:pPr marL="0" indent="0">
              <a:buNone/>
            </a:pPr>
            <a:endParaRPr lang="en-US" b="1" dirty="0">
              <a:solidFill>
                <a:schemeClr val="tx2"/>
              </a:solidFill>
            </a:endParaRPr>
          </a:p>
          <a:p>
            <a:pPr marL="0" indent="0">
              <a:buNone/>
            </a:pPr>
            <a:endParaRPr lang="en-US" b="1" dirty="0">
              <a:solidFill>
                <a:schemeClr val="tx2"/>
              </a:solidFill>
            </a:endParaRPr>
          </a:p>
          <a:p>
            <a:pPr marL="0" indent="0">
              <a:buNone/>
            </a:pPr>
            <a:r>
              <a:rPr lang="en-US" b="1" dirty="0">
                <a:solidFill>
                  <a:schemeClr val="tx2"/>
                </a:solidFill>
              </a:rPr>
              <a:t>Materials for today’s training:</a:t>
            </a:r>
          </a:p>
          <a:p>
            <a:pPr marL="0" indent="0">
              <a:buNone/>
            </a:pPr>
            <a:r>
              <a:rPr lang="en-US" b="1" dirty="0">
                <a:hlinkClick r:id="rId2"/>
              </a:rPr>
              <a:t>Training Handout with Links</a:t>
            </a:r>
            <a:endParaRPr lang="en-US" b="1" dirty="0"/>
          </a:p>
          <a:p>
            <a:pPr marL="0" indent="0">
              <a:buNone/>
            </a:pPr>
            <a:r>
              <a:rPr lang="en-US" b="1" dirty="0">
                <a:hlinkClick r:id="rId3"/>
              </a:rPr>
              <a:t>CASAS Skill Level Descriptors for Listening</a:t>
            </a:r>
            <a:endParaRPr lang="en-US" b="1" dirty="0"/>
          </a:p>
          <a:p>
            <a:pPr marL="0" indent="0">
              <a:buNone/>
            </a:pPr>
            <a:endParaRPr lang="en-US" b="1" dirty="0">
              <a:solidFill>
                <a:schemeClr val="tx2"/>
              </a:solidFill>
            </a:endParaRPr>
          </a:p>
          <a:p>
            <a:pPr marL="0" indent="0">
              <a:buNone/>
            </a:pPr>
            <a:r>
              <a:rPr lang="en-US" b="1" dirty="0">
                <a:solidFill>
                  <a:schemeClr val="tx2"/>
                </a:solidFill>
              </a:rPr>
              <a:t>CASAS IT PPT for today’s training:</a:t>
            </a:r>
          </a:p>
          <a:p>
            <a:pPr marL="0" indent="0">
              <a:buNone/>
            </a:pPr>
            <a:endParaRPr lang="en-US" b="1" dirty="0">
              <a:solidFill>
                <a:schemeClr val="tx2"/>
              </a:solidFill>
              <a:latin typeface="Euphemia" panose="020B0503040102020104" pitchFamily="34" charset="0"/>
              <a:ea typeface="UD Digi Kyokasho NP-R" panose="020B0400000000000000" pitchFamily="18" charset="-128"/>
              <a:cs typeface="Arial" panose="020B0604020202020204" pitchFamily="34" charset="0"/>
            </a:endParaRPr>
          </a:p>
        </p:txBody>
      </p:sp>
      <p:sp>
        <p:nvSpPr>
          <p:cNvPr id="2" name="TextBox 1"/>
          <p:cNvSpPr txBox="1"/>
          <p:nvPr/>
        </p:nvSpPr>
        <p:spPr>
          <a:xfrm>
            <a:off x="11397916" y="6172198"/>
            <a:ext cx="794084" cy="369332"/>
          </a:xfrm>
          <a:prstGeom prst="rect">
            <a:avLst/>
          </a:prstGeom>
          <a:noFill/>
        </p:spPr>
        <p:txBody>
          <a:bodyPr wrap="square" rtlCol="0">
            <a:spAutoFit/>
          </a:bodyPr>
          <a:lstStyle/>
          <a:p>
            <a:r>
              <a:rPr lang="en-US" b="1" dirty="0">
                <a:solidFill>
                  <a:srgbClr val="FF0000"/>
                </a:solidFill>
              </a:rPr>
              <a:t>M</a:t>
            </a:r>
          </a:p>
        </p:txBody>
      </p:sp>
    </p:spTree>
    <p:extLst>
      <p:ext uri="{BB962C8B-B14F-4D97-AF65-F5344CB8AC3E}">
        <p14:creationId xmlns:p14="http://schemas.microsoft.com/office/powerpoint/2010/main" val="37358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D7A5-2C57-4CFD-A37A-26CA64714745}"/>
              </a:ext>
            </a:extLst>
          </p:cNvPr>
          <p:cNvSpPr>
            <a:spLocks noGrp="1"/>
          </p:cNvSpPr>
          <p:nvPr>
            <p:ph type="title"/>
          </p:nvPr>
        </p:nvSpPr>
        <p:spPr>
          <a:xfrm>
            <a:off x="1015761" y="38671"/>
            <a:ext cx="10131425" cy="1456267"/>
          </a:xfrm>
        </p:spPr>
        <p:txBody>
          <a:bodyPr>
            <a:normAutofit/>
          </a:bodyPr>
          <a:lstStyle/>
          <a:p>
            <a:r>
              <a:rPr lang="en-US" sz="4000" b="1" dirty="0">
                <a:solidFill>
                  <a:schemeClr val="tx2"/>
                </a:solidFill>
              </a:rPr>
              <a:t>CASAS Assessments for ESL</a:t>
            </a:r>
          </a:p>
        </p:txBody>
      </p:sp>
      <p:sp>
        <p:nvSpPr>
          <p:cNvPr id="3" name="Content Placeholder 2">
            <a:extLst>
              <a:ext uri="{FF2B5EF4-FFF2-40B4-BE49-F238E27FC236}">
                <a16:creationId xmlns:a16="http://schemas.microsoft.com/office/drawing/2014/main" id="{9A502710-C41A-4B34-B680-EF26CDCC9F61}"/>
              </a:ext>
            </a:extLst>
          </p:cNvPr>
          <p:cNvSpPr>
            <a:spLocks noGrp="1"/>
          </p:cNvSpPr>
          <p:nvPr>
            <p:ph idx="1"/>
          </p:nvPr>
        </p:nvSpPr>
        <p:spPr>
          <a:xfrm>
            <a:off x="883773" y="1601937"/>
            <a:ext cx="10422935" cy="5066414"/>
          </a:xfrm>
        </p:spPr>
        <p:txBody>
          <a:bodyPr>
            <a:normAutofit/>
          </a:bodyPr>
          <a:lstStyle/>
          <a:p>
            <a:pPr marL="0" indent="0">
              <a:buNone/>
            </a:pPr>
            <a:r>
              <a:rPr lang="en-US" sz="3200" b="1" dirty="0">
                <a:solidFill>
                  <a:srgbClr val="FF0000"/>
                </a:solidFill>
              </a:rPr>
              <a:t>**Now approved through June 30, 2023:</a:t>
            </a:r>
          </a:p>
          <a:p>
            <a:r>
              <a:rPr lang="en-US" sz="3200" b="1" u="sng" dirty="0">
                <a:solidFill>
                  <a:schemeClr val="tx2"/>
                </a:solidFill>
              </a:rPr>
              <a:t>Life and Work</a:t>
            </a:r>
            <a:r>
              <a:rPr lang="en-US" sz="3200" b="1" dirty="0">
                <a:solidFill>
                  <a:schemeClr val="tx2"/>
                </a:solidFill>
              </a:rPr>
              <a:t> Reading (80 Series)</a:t>
            </a:r>
          </a:p>
          <a:p>
            <a:r>
              <a:rPr lang="en-US" sz="3200" b="1" u="sng" dirty="0">
                <a:solidFill>
                  <a:schemeClr val="tx2"/>
                </a:solidFill>
              </a:rPr>
              <a:t>Beginning Literacy</a:t>
            </a:r>
            <a:r>
              <a:rPr lang="en-US" sz="3200" b="1" dirty="0">
                <a:solidFill>
                  <a:schemeClr val="tx2"/>
                </a:solidFill>
              </a:rPr>
              <a:t> (Forms 27 and 28)</a:t>
            </a:r>
          </a:p>
          <a:p>
            <a:r>
              <a:rPr lang="en-US" sz="3200" b="1" u="sng" dirty="0">
                <a:solidFill>
                  <a:schemeClr val="tx2"/>
                </a:solidFill>
              </a:rPr>
              <a:t>Life and Work</a:t>
            </a:r>
            <a:r>
              <a:rPr lang="en-US" sz="3200" b="1" dirty="0">
                <a:solidFill>
                  <a:schemeClr val="tx2"/>
                </a:solidFill>
              </a:rPr>
              <a:t> Listening (980 Series)</a:t>
            </a:r>
          </a:p>
          <a:p>
            <a:pPr marL="0" indent="0">
              <a:buNone/>
            </a:pPr>
            <a:endParaRPr lang="en-US" sz="2800" b="1" dirty="0">
              <a:solidFill>
                <a:schemeClr val="tx2"/>
              </a:solidFill>
            </a:endParaRPr>
          </a:p>
          <a:p>
            <a:pPr marL="0" indent="0">
              <a:lnSpc>
                <a:spcPct val="110000"/>
              </a:lnSpc>
              <a:spcBef>
                <a:spcPts val="600"/>
              </a:spcBef>
              <a:buNone/>
            </a:pPr>
            <a:r>
              <a:rPr lang="en-US" sz="3200" b="1" u="sng" dirty="0">
                <a:solidFill>
                  <a:srgbClr val="C00000"/>
                </a:solidFill>
              </a:rPr>
              <a:t>Reading GOALS</a:t>
            </a:r>
            <a:r>
              <a:rPr lang="en-US" sz="3200" b="1" dirty="0">
                <a:solidFill>
                  <a:srgbClr val="C00000"/>
                </a:solidFill>
              </a:rPr>
              <a:t>  and </a:t>
            </a:r>
            <a:r>
              <a:rPr lang="en-US" sz="3200" b="1" u="sng" dirty="0">
                <a:solidFill>
                  <a:srgbClr val="C00000"/>
                </a:solidFill>
              </a:rPr>
              <a:t>Listening GOALS</a:t>
            </a:r>
          </a:p>
          <a:p>
            <a:pPr>
              <a:lnSpc>
                <a:spcPct val="100000"/>
              </a:lnSpc>
              <a:spcBef>
                <a:spcPts val="0"/>
              </a:spcBef>
            </a:pPr>
            <a:r>
              <a:rPr lang="en-US" sz="3200" dirty="0"/>
              <a:t>Final form studies in progress</a:t>
            </a:r>
          </a:p>
          <a:p>
            <a:pPr>
              <a:lnSpc>
                <a:spcPct val="100000"/>
              </a:lnSpc>
              <a:spcBef>
                <a:spcPts val="0"/>
              </a:spcBef>
            </a:pPr>
            <a:r>
              <a:rPr lang="en-US" sz="3200" dirty="0"/>
              <a:t>To be submitted for NRS approval in 2022</a:t>
            </a:r>
            <a:endParaRPr lang="en-US" sz="2800" dirty="0"/>
          </a:p>
        </p:txBody>
      </p:sp>
      <p:grpSp>
        <p:nvGrpSpPr>
          <p:cNvPr id="4" name="Group 3">
            <a:extLst>
              <a:ext uri="{FF2B5EF4-FFF2-40B4-BE49-F238E27FC236}">
                <a16:creationId xmlns:a16="http://schemas.microsoft.com/office/drawing/2014/main" id="{C16B1D3F-492B-47F7-94FC-EC7576E81A20}"/>
              </a:ext>
            </a:extLst>
          </p:cNvPr>
          <p:cNvGrpSpPr/>
          <p:nvPr/>
        </p:nvGrpSpPr>
        <p:grpSpPr>
          <a:xfrm>
            <a:off x="8952614" y="1421641"/>
            <a:ext cx="2901817" cy="2597466"/>
            <a:chOff x="350530" y="2385568"/>
            <a:chExt cx="4506756" cy="4037861"/>
          </a:xfrm>
        </p:grpSpPr>
        <p:pic>
          <p:nvPicPr>
            <p:cNvPr id="5" name="Picture 4">
              <a:extLst>
                <a:ext uri="{FF2B5EF4-FFF2-40B4-BE49-F238E27FC236}">
                  <a16:creationId xmlns:a16="http://schemas.microsoft.com/office/drawing/2014/main" id="{C3B4B484-8D97-4040-A6F5-E1296B745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0" y="2385568"/>
              <a:ext cx="1159565" cy="1509023"/>
            </a:xfrm>
            <a:prstGeom prst="rect">
              <a:avLst/>
            </a:prstGeom>
          </p:spPr>
        </p:pic>
        <p:pic>
          <p:nvPicPr>
            <p:cNvPr id="6" name="Picture 5">
              <a:extLst>
                <a:ext uri="{FF2B5EF4-FFF2-40B4-BE49-F238E27FC236}">
                  <a16:creationId xmlns:a16="http://schemas.microsoft.com/office/drawing/2014/main" id="{5C277F10-E7FA-4089-9653-6B47BA6BC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81" y="2873726"/>
              <a:ext cx="1117733" cy="1454584"/>
            </a:xfrm>
            <a:prstGeom prst="rect">
              <a:avLst/>
            </a:prstGeom>
          </p:spPr>
        </p:pic>
        <p:pic>
          <p:nvPicPr>
            <p:cNvPr id="7" name="Picture 2">
              <a:extLst>
                <a:ext uri="{FF2B5EF4-FFF2-40B4-BE49-F238E27FC236}">
                  <a16:creationId xmlns:a16="http://schemas.microsoft.com/office/drawing/2014/main" id="{2F86BEA6-F492-4F0E-B48C-0E5079A74D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9480" y="2401258"/>
              <a:ext cx="1777943" cy="20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3773DF39-1F51-4E9B-B35B-8AFE33F0FB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046" r="53912"/>
            <a:stretch/>
          </p:blipFill>
          <p:spPr bwMode="auto">
            <a:xfrm>
              <a:off x="3246515" y="2385568"/>
              <a:ext cx="1192195" cy="150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450729F2-3FD7-4FC4-B4B0-6E41700FC4F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418" r="55386"/>
            <a:stretch/>
          </p:blipFill>
          <p:spPr bwMode="auto">
            <a:xfrm>
              <a:off x="694272" y="4553778"/>
              <a:ext cx="12354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87893613-E474-4746-A2B4-EBE345C27F7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510" b="8265"/>
            <a:stretch/>
          </p:blipFill>
          <p:spPr bwMode="auto">
            <a:xfrm>
              <a:off x="1198496" y="4960654"/>
              <a:ext cx="1071769" cy="14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D26192A5-52AA-43CA-8058-DCF6B17C801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0208" y="4574692"/>
              <a:ext cx="1629847" cy="184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0F159576-E306-40D9-BA1C-85CB897DB07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6176" b="24947"/>
            <a:stretch/>
          </p:blipFill>
          <p:spPr bwMode="auto">
            <a:xfrm>
              <a:off x="3758878" y="2844456"/>
              <a:ext cx="1098408" cy="148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099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77C6-6880-40B8-9F86-EC6B546F2312}"/>
              </a:ext>
            </a:extLst>
          </p:cNvPr>
          <p:cNvSpPr>
            <a:spLocks noGrp="1"/>
          </p:cNvSpPr>
          <p:nvPr>
            <p:ph type="title"/>
          </p:nvPr>
        </p:nvSpPr>
        <p:spPr>
          <a:xfrm>
            <a:off x="1193912" y="48552"/>
            <a:ext cx="10131425" cy="1196450"/>
          </a:xfrm>
        </p:spPr>
        <p:txBody>
          <a:bodyPr>
            <a:normAutofit/>
          </a:bodyPr>
          <a:lstStyle/>
          <a:p>
            <a:r>
              <a:rPr lang="en-US" sz="4000" b="1" dirty="0">
                <a:solidFill>
                  <a:schemeClr val="tx2"/>
                </a:solidFill>
              </a:rPr>
              <a:t>CASAS Assessments for ABE</a:t>
            </a:r>
          </a:p>
        </p:txBody>
      </p:sp>
      <p:sp>
        <p:nvSpPr>
          <p:cNvPr id="3" name="Content Placeholder 2">
            <a:extLst>
              <a:ext uri="{FF2B5EF4-FFF2-40B4-BE49-F238E27FC236}">
                <a16:creationId xmlns:a16="http://schemas.microsoft.com/office/drawing/2014/main" id="{FC90C842-9CFE-45D7-9595-E4F07E21641D}"/>
              </a:ext>
            </a:extLst>
          </p:cNvPr>
          <p:cNvSpPr>
            <a:spLocks noGrp="1"/>
          </p:cNvSpPr>
          <p:nvPr>
            <p:ph idx="1"/>
          </p:nvPr>
        </p:nvSpPr>
        <p:spPr>
          <a:xfrm>
            <a:off x="1104899" y="1477927"/>
            <a:ext cx="10505853" cy="5156616"/>
          </a:xfrm>
        </p:spPr>
        <p:txBody>
          <a:bodyPr>
            <a:normAutofit fontScale="92500" lnSpcReduction="10000"/>
          </a:bodyPr>
          <a:lstStyle/>
          <a:p>
            <a:r>
              <a:rPr lang="en-US" sz="2800" b="1" dirty="0">
                <a:solidFill>
                  <a:srgbClr val="C00000"/>
                </a:solidFill>
              </a:rPr>
              <a:t>CASAS Reading GOALS (900 Series) </a:t>
            </a:r>
            <a:r>
              <a:rPr lang="en-US" sz="2800" b="1" dirty="0">
                <a:solidFill>
                  <a:schemeClr val="tx2"/>
                </a:solidFill>
              </a:rPr>
              <a:t>– </a:t>
            </a:r>
          </a:p>
          <a:p>
            <a:pPr lvl="1"/>
            <a:r>
              <a:rPr lang="en-US" sz="2400" b="1" u="sng" dirty="0">
                <a:solidFill>
                  <a:schemeClr val="tx2"/>
                </a:solidFill>
              </a:rPr>
              <a:t>G</a:t>
            </a:r>
            <a:r>
              <a:rPr lang="en-US" sz="2400" b="1" dirty="0">
                <a:solidFill>
                  <a:schemeClr val="tx2"/>
                </a:solidFill>
              </a:rPr>
              <a:t>reater </a:t>
            </a:r>
            <a:r>
              <a:rPr lang="en-US" sz="2400" b="1" u="sng" dirty="0">
                <a:solidFill>
                  <a:schemeClr val="tx2"/>
                </a:solidFill>
              </a:rPr>
              <a:t>O</a:t>
            </a:r>
            <a:r>
              <a:rPr lang="en-US" sz="2400" b="1" dirty="0">
                <a:solidFill>
                  <a:schemeClr val="tx2"/>
                </a:solidFill>
              </a:rPr>
              <a:t>pportunities for </a:t>
            </a:r>
            <a:r>
              <a:rPr lang="en-US" sz="2400" b="1" u="sng" dirty="0">
                <a:solidFill>
                  <a:schemeClr val="tx2"/>
                </a:solidFill>
              </a:rPr>
              <a:t>A</a:t>
            </a:r>
            <a:r>
              <a:rPr lang="en-US" sz="2400" b="1" dirty="0">
                <a:solidFill>
                  <a:schemeClr val="tx2"/>
                </a:solidFill>
              </a:rPr>
              <a:t>dult </a:t>
            </a:r>
            <a:r>
              <a:rPr lang="en-US" sz="2400" b="1" u="sng" dirty="0">
                <a:solidFill>
                  <a:schemeClr val="tx2"/>
                </a:solidFill>
              </a:rPr>
              <a:t>L</a:t>
            </a:r>
            <a:r>
              <a:rPr lang="en-US" sz="2400" b="1" dirty="0">
                <a:solidFill>
                  <a:schemeClr val="tx2"/>
                </a:solidFill>
              </a:rPr>
              <a:t>earning </a:t>
            </a:r>
            <a:r>
              <a:rPr lang="en-US" sz="2400" b="1" u="sng" dirty="0">
                <a:solidFill>
                  <a:schemeClr val="tx2"/>
                </a:solidFill>
              </a:rPr>
              <a:t>S</a:t>
            </a:r>
            <a:r>
              <a:rPr lang="en-US" sz="2400" b="1" dirty="0">
                <a:solidFill>
                  <a:schemeClr val="tx2"/>
                </a:solidFill>
              </a:rPr>
              <a:t>uccess</a:t>
            </a:r>
          </a:p>
          <a:p>
            <a:pPr lvl="1"/>
            <a:r>
              <a:rPr lang="en-US" sz="2400" b="1" dirty="0">
                <a:solidFill>
                  <a:schemeClr val="tx2"/>
                </a:solidFill>
              </a:rPr>
              <a:t>Approved through May 20, 2026</a:t>
            </a:r>
          </a:p>
          <a:p>
            <a:r>
              <a:rPr lang="en-US" sz="2800" b="1" dirty="0">
                <a:solidFill>
                  <a:srgbClr val="C00000"/>
                </a:solidFill>
              </a:rPr>
              <a:t>CASAS Math GOALS </a:t>
            </a:r>
            <a:r>
              <a:rPr lang="en-US" sz="2800" b="1" dirty="0">
                <a:solidFill>
                  <a:schemeClr val="tx2"/>
                </a:solidFill>
              </a:rPr>
              <a:t>– </a:t>
            </a:r>
          </a:p>
          <a:p>
            <a:pPr lvl="1"/>
            <a:r>
              <a:rPr lang="en-US" sz="2400" b="1" dirty="0">
                <a:solidFill>
                  <a:schemeClr val="tx2"/>
                </a:solidFill>
              </a:rPr>
              <a:t>**Now approved through June 30, 2023</a:t>
            </a:r>
          </a:p>
          <a:p>
            <a:pPr marL="0" indent="0">
              <a:spcBef>
                <a:spcPts val="2400"/>
              </a:spcBef>
              <a:buNone/>
            </a:pPr>
            <a:r>
              <a:rPr lang="en-US" sz="2800" b="1" i="1" u="sng" dirty="0">
                <a:solidFill>
                  <a:schemeClr val="tx2"/>
                </a:solidFill>
              </a:rPr>
              <a:t>Strongly aligned with College and Career Readiness Standards</a:t>
            </a:r>
          </a:p>
          <a:p>
            <a:r>
              <a:rPr lang="en-US" sz="2800" b="1" dirty="0">
                <a:solidFill>
                  <a:srgbClr val="C00000"/>
                </a:solidFill>
              </a:rPr>
              <a:t>Reading</a:t>
            </a:r>
            <a:r>
              <a:rPr lang="en-US" sz="2800" b="1" dirty="0">
                <a:solidFill>
                  <a:schemeClr val="tx2"/>
                </a:solidFill>
              </a:rPr>
              <a:t> – assesses higher order thinking skills (Depth of Knowledge), complex informational text, and vocabulary, including academic language</a:t>
            </a:r>
          </a:p>
          <a:p>
            <a:r>
              <a:rPr lang="en-US" sz="2800" b="1" dirty="0">
                <a:solidFill>
                  <a:srgbClr val="C00000"/>
                </a:solidFill>
              </a:rPr>
              <a:t>Math</a:t>
            </a:r>
            <a:r>
              <a:rPr lang="en-US" sz="2800" b="1" dirty="0">
                <a:solidFill>
                  <a:schemeClr val="tx2"/>
                </a:solidFill>
              </a:rPr>
              <a:t> – math concepts assessed in common life and work applications</a:t>
            </a:r>
          </a:p>
          <a:p>
            <a:endParaRPr lang="en-US" sz="2800" b="1" dirty="0">
              <a:solidFill>
                <a:schemeClr val="tx2"/>
              </a:solidFill>
            </a:endParaRPr>
          </a:p>
          <a:p>
            <a:pPr marL="0" indent="0" algn="ctr">
              <a:buNone/>
            </a:pPr>
            <a:endParaRPr lang="en-US" sz="2800" b="1" dirty="0">
              <a:solidFill>
                <a:schemeClr val="tx2"/>
              </a:solidFill>
            </a:endParaRPr>
          </a:p>
        </p:txBody>
      </p:sp>
      <p:pic>
        <p:nvPicPr>
          <p:cNvPr id="4" name="Picture 3">
            <a:extLst>
              <a:ext uri="{FF2B5EF4-FFF2-40B4-BE49-F238E27FC236}">
                <a16:creationId xmlns:a16="http://schemas.microsoft.com/office/drawing/2014/main" id="{1BF2E32E-9EAA-4835-9BE8-EF8F94405E9E}"/>
              </a:ext>
            </a:extLst>
          </p:cNvPr>
          <p:cNvPicPr>
            <a:picLocks noChangeAspect="1"/>
          </p:cNvPicPr>
          <p:nvPr/>
        </p:nvPicPr>
        <p:blipFill>
          <a:blip r:embed="rId2"/>
          <a:stretch>
            <a:fillRect/>
          </a:stretch>
        </p:blipFill>
        <p:spPr>
          <a:xfrm>
            <a:off x="8674855" y="223457"/>
            <a:ext cx="2266048" cy="936634"/>
          </a:xfrm>
          <a:prstGeom prst="rect">
            <a:avLst/>
          </a:prstGeom>
        </p:spPr>
      </p:pic>
    </p:spTree>
    <p:extLst>
      <p:ext uri="{BB962C8B-B14F-4D97-AF65-F5344CB8AC3E}">
        <p14:creationId xmlns:p14="http://schemas.microsoft.com/office/powerpoint/2010/main" val="9314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4293" y="1500863"/>
            <a:ext cx="9943413"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a:solidFill>
                  <a:schemeClr val="bg1"/>
                </a:solidFill>
              </a:rPr>
              <a:t>You may provide these accommodations in testing conditions for documented disabilities without contacting CASAS: </a:t>
            </a:r>
          </a:p>
          <a:p>
            <a:pPr marL="742950" lvl="1" indent="-285750">
              <a:buFont typeface="Arial" panose="020B0604020202020204" pitchFamily="34" charset="0"/>
              <a:buChar char="•"/>
            </a:pPr>
            <a:r>
              <a:rPr lang="en-US" sz="2400" b="1" i="1" dirty="0">
                <a:solidFill>
                  <a:schemeClr val="bg1"/>
                </a:solidFill>
              </a:rPr>
              <a:t>allowing extended time</a:t>
            </a:r>
          </a:p>
          <a:p>
            <a:pPr marL="742950" lvl="1" indent="-285750">
              <a:buFont typeface="Arial" panose="020B0604020202020204" pitchFamily="34" charset="0"/>
              <a:buChar char="•"/>
            </a:pPr>
            <a:r>
              <a:rPr lang="en-US" sz="2400" b="1" i="1" dirty="0">
                <a:solidFill>
                  <a:schemeClr val="bg1"/>
                </a:solidFill>
              </a:rPr>
              <a:t>giving supervised breaks </a:t>
            </a:r>
          </a:p>
          <a:p>
            <a:pPr marL="742950" lvl="1" indent="-285750">
              <a:buFont typeface="Arial" panose="020B0604020202020204" pitchFamily="34" charset="0"/>
              <a:buChar char="•"/>
            </a:pPr>
            <a:r>
              <a:rPr lang="en-US" sz="2400" b="1" i="1" dirty="0">
                <a:solidFill>
                  <a:schemeClr val="bg1"/>
                </a:solidFill>
              </a:rPr>
              <a:t>testing in an alternate room</a:t>
            </a:r>
            <a:endParaRPr lang="en-US" sz="2400" b="1" dirty="0">
              <a:solidFill>
                <a:schemeClr val="bg1"/>
              </a:solidFill>
            </a:endParaRPr>
          </a:p>
          <a:p>
            <a:r>
              <a:rPr lang="en-US" sz="2400" b="1" dirty="0">
                <a:solidFill>
                  <a:schemeClr val="bg1"/>
                </a:solidFill>
              </a:rPr>
              <a:t>It is </a:t>
            </a:r>
            <a:r>
              <a:rPr lang="en-US" sz="2400" b="1" i="1" dirty="0">
                <a:solidFill>
                  <a:schemeClr val="bg1"/>
                </a:solidFill>
              </a:rPr>
              <a:t>not</a:t>
            </a:r>
            <a:r>
              <a:rPr lang="en-US" sz="2400" b="1" dirty="0">
                <a:solidFill>
                  <a:schemeClr val="bg1"/>
                </a:solidFill>
              </a:rPr>
              <a:t> an appropriate accommodation to </a:t>
            </a:r>
            <a:r>
              <a:rPr lang="en-US" sz="2400" b="1" i="1" dirty="0">
                <a:solidFill>
                  <a:schemeClr val="bg1"/>
                </a:solidFill>
              </a:rPr>
              <a:t>read a CASAS test</a:t>
            </a:r>
            <a:r>
              <a:rPr lang="en-US" sz="2400" b="1" dirty="0">
                <a:solidFill>
                  <a:schemeClr val="bg1"/>
                </a:solidFill>
              </a:rPr>
              <a:t> or to allow use of a vocabulary pen, dictionaries, calculators or other electronic devices. </a:t>
            </a:r>
          </a:p>
          <a:p>
            <a:r>
              <a:rPr lang="en-US" sz="2400" b="1" dirty="0">
                <a:solidFill>
                  <a:schemeClr val="bg1"/>
                </a:solidFill>
              </a:rPr>
              <a:t>Refer to CASAS Assessment Accommodations at CASAS.org for more information</a:t>
            </a:r>
          </a:p>
        </p:txBody>
      </p:sp>
      <p:sp>
        <p:nvSpPr>
          <p:cNvPr id="10" name="Slide Number Placeholder 9"/>
          <p:cNvSpPr>
            <a:spLocks noGrp="1"/>
          </p:cNvSpPr>
          <p:nvPr>
            <p:ph type="sldNum" sz="quarter" idx="12"/>
          </p:nvPr>
        </p:nvSpPr>
        <p:spPr/>
        <p:txBody>
          <a:bodyPr/>
          <a:lstStyle/>
          <a:p>
            <a:fld id="{0F10CCFA-9720-4B79-87AD-568ED3307F7B}" type="slidenum">
              <a:rPr lang="en-US" smtClean="0"/>
              <a:t>12</a:t>
            </a:fld>
            <a:endParaRPr lang="en-US"/>
          </a:p>
        </p:txBody>
      </p:sp>
      <p:sp>
        <p:nvSpPr>
          <p:cNvPr id="5" name="TextBox 4">
            <a:extLst>
              <a:ext uri="{FF2B5EF4-FFF2-40B4-BE49-F238E27FC236}">
                <a16:creationId xmlns:a16="http://schemas.microsoft.com/office/drawing/2014/main" id="{9592F450-8854-4F50-9D27-9EF5F81E7DC4}"/>
              </a:ext>
            </a:extLst>
          </p:cNvPr>
          <p:cNvSpPr txBox="1"/>
          <p:nvPr/>
        </p:nvSpPr>
        <p:spPr>
          <a:xfrm>
            <a:off x="1070664" y="5369078"/>
            <a:ext cx="9979165" cy="892552"/>
          </a:xfrm>
          <a:prstGeom prst="rect">
            <a:avLst/>
          </a:prstGeom>
          <a:noFill/>
        </p:spPr>
        <p:txBody>
          <a:bodyPr wrap="square" rtlCol="0">
            <a:spAutoFit/>
          </a:bodyPr>
          <a:lstStyle/>
          <a:p>
            <a:r>
              <a:rPr lang="en-US" b="1" dirty="0">
                <a:solidFill>
                  <a:schemeClr val="tx2"/>
                </a:solidFill>
              </a:rPr>
              <a:t>MN Disabilities Website: </a:t>
            </a:r>
            <a:r>
              <a:rPr lang="en-US" b="1" dirty="0">
                <a:solidFill>
                  <a:srgbClr val="FF0000"/>
                </a:solidFill>
                <a:hlinkClick r:id="rId3">
                  <a:extLst>
                    <a:ext uri="{A12FA001-AC4F-418D-AE19-62706E023703}">
                      <ahyp:hlinkClr xmlns:ahyp="http://schemas.microsoft.com/office/drawing/2018/hyperlinkcolor" val="tx"/>
                    </a:ext>
                  </a:extLst>
                </a:hlinkClick>
              </a:rPr>
              <a:t>https://pandamn.org/accommodations/casas-comprehensive-adult-student-assessment-system/</a:t>
            </a:r>
            <a:r>
              <a:rPr lang="en-US" b="1" dirty="0">
                <a:solidFill>
                  <a:srgbClr val="0070C0"/>
                </a:solidFill>
              </a:rPr>
              <a:t> </a:t>
            </a:r>
            <a:r>
              <a:rPr lang="en-US" sz="1600" b="1" dirty="0">
                <a:solidFill>
                  <a:schemeClr val="tx2"/>
                </a:solidFill>
              </a:rPr>
              <a:t>Details specific accommodations that may be used that will not decrease the validity of the test.</a:t>
            </a:r>
          </a:p>
        </p:txBody>
      </p:sp>
      <p:sp>
        <p:nvSpPr>
          <p:cNvPr id="3" name="TextBox 2">
            <a:extLst>
              <a:ext uri="{FF2B5EF4-FFF2-40B4-BE49-F238E27FC236}">
                <a16:creationId xmlns:a16="http://schemas.microsoft.com/office/drawing/2014/main" id="{8A2525E8-8961-443A-9289-9DB6413F1631}"/>
              </a:ext>
            </a:extLst>
          </p:cNvPr>
          <p:cNvSpPr txBox="1"/>
          <p:nvPr/>
        </p:nvSpPr>
        <p:spPr>
          <a:xfrm>
            <a:off x="1070665" y="-15389"/>
            <a:ext cx="9979165" cy="1323439"/>
          </a:xfrm>
          <a:prstGeom prst="rect">
            <a:avLst/>
          </a:prstGeom>
          <a:noFill/>
        </p:spPr>
        <p:txBody>
          <a:bodyPr wrap="square" rtlCol="0">
            <a:spAutoFit/>
          </a:bodyPr>
          <a:lstStyle/>
          <a:p>
            <a:r>
              <a:rPr lang="en-US" sz="4000" b="1" dirty="0">
                <a:solidFill>
                  <a:schemeClr val="tx2"/>
                </a:solidFill>
                <a:latin typeface="+mj-lt"/>
              </a:rPr>
              <a:t>ACCOMMODATIONS IN </a:t>
            </a:r>
          </a:p>
          <a:p>
            <a:r>
              <a:rPr lang="en-US" sz="4000" b="1" dirty="0">
                <a:solidFill>
                  <a:schemeClr val="tx2"/>
                </a:solidFill>
                <a:latin typeface="+mj-lt"/>
              </a:rPr>
              <a:t>TEST ADMINISTRATION PROCEDURES</a:t>
            </a:r>
          </a:p>
        </p:txBody>
      </p:sp>
    </p:spTree>
    <p:extLst>
      <p:ext uri="{BB962C8B-B14F-4D97-AF65-F5344CB8AC3E}">
        <p14:creationId xmlns:p14="http://schemas.microsoft.com/office/powerpoint/2010/main" val="26423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EBF4-2BA2-4079-AC88-54B9843BFC28}"/>
              </a:ext>
            </a:extLst>
          </p:cNvPr>
          <p:cNvSpPr>
            <a:spLocks noGrp="1"/>
          </p:cNvSpPr>
          <p:nvPr>
            <p:ph type="title"/>
          </p:nvPr>
        </p:nvSpPr>
        <p:spPr>
          <a:xfrm>
            <a:off x="1104900" y="420414"/>
            <a:ext cx="10309334" cy="840827"/>
          </a:xfrm>
        </p:spPr>
        <p:txBody>
          <a:bodyPr>
            <a:noAutofit/>
          </a:bodyPr>
          <a:lstStyle/>
          <a:p>
            <a:r>
              <a:rPr lang="en-US" sz="4000" b="1" cap="none" dirty="0">
                <a:solidFill>
                  <a:schemeClr val="tx2"/>
                </a:solidFill>
              </a:rPr>
              <a:t>CASAS TESTS ARE STANDARDIZED TESTS. </a:t>
            </a:r>
            <a:br>
              <a:rPr lang="en-US" sz="4000" b="1" cap="none" dirty="0">
                <a:solidFill>
                  <a:schemeClr val="tx2"/>
                </a:solidFill>
              </a:rPr>
            </a:br>
            <a:r>
              <a:rPr lang="en-US" sz="4000" b="1" cap="none" dirty="0">
                <a:solidFill>
                  <a:schemeClr val="tx2"/>
                </a:solidFill>
              </a:rPr>
              <a:t>WHAT DOES THAT MEAN?</a:t>
            </a:r>
          </a:p>
        </p:txBody>
      </p:sp>
      <p:sp>
        <p:nvSpPr>
          <p:cNvPr id="3" name="Content Placeholder 2">
            <a:extLst>
              <a:ext uri="{FF2B5EF4-FFF2-40B4-BE49-F238E27FC236}">
                <a16:creationId xmlns:a16="http://schemas.microsoft.com/office/drawing/2014/main" id="{26A48B77-F31E-48EB-8A27-AEE2F1C002D3}"/>
              </a:ext>
            </a:extLst>
          </p:cNvPr>
          <p:cNvSpPr>
            <a:spLocks noGrp="1"/>
          </p:cNvSpPr>
          <p:nvPr>
            <p:ph idx="1"/>
          </p:nvPr>
        </p:nvSpPr>
        <p:spPr>
          <a:xfrm>
            <a:off x="1104900" y="2142067"/>
            <a:ext cx="9652747" cy="3649133"/>
          </a:xfrm>
          <a:solidFill>
            <a:srgbClr val="BDF9CA"/>
          </a:solidFill>
        </p:spPr>
        <p:txBody>
          <a:bodyPr>
            <a:normAutofit/>
          </a:bodyPr>
          <a:lstStyle/>
          <a:p>
            <a:pPr>
              <a:buClrTx/>
            </a:pPr>
            <a:r>
              <a:rPr lang="en-US" sz="2800" b="0" i="0" dirty="0">
                <a:solidFill>
                  <a:srgbClr val="202124"/>
                </a:solidFill>
                <a:effectLst/>
                <a:latin typeface="Euphemia" panose="020B0503040102020104" pitchFamily="34" charset="0"/>
              </a:rPr>
              <a:t>A </a:t>
            </a:r>
            <a:r>
              <a:rPr lang="en-US" sz="2800" b="1" i="0" dirty="0">
                <a:solidFill>
                  <a:srgbClr val="202124"/>
                </a:solidFill>
                <a:effectLst/>
                <a:latin typeface="Euphemia" panose="020B0503040102020104" pitchFamily="34" charset="0"/>
              </a:rPr>
              <a:t>standardized test</a:t>
            </a:r>
            <a:r>
              <a:rPr lang="en-US" sz="2800" b="0" i="0" dirty="0">
                <a:solidFill>
                  <a:srgbClr val="202124"/>
                </a:solidFill>
                <a:effectLst/>
                <a:latin typeface="Euphemia" panose="020B0503040102020104" pitchFamily="34" charset="0"/>
              </a:rPr>
              <a:t> is a </a:t>
            </a:r>
            <a:r>
              <a:rPr lang="en-US" sz="2800" b="1" i="0" dirty="0">
                <a:solidFill>
                  <a:srgbClr val="202124"/>
                </a:solidFill>
                <a:effectLst/>
                <a:latin typeface="Euphemia" panose="020B0503040102020104" pitchFamily="34" charset="0"/>
              </a:rPr>
              <a:t>test</a:t>
            </a:r>
            <a:r>
              <a:rPr lang="en-US" sz="2800" b="0" i="0" dirty="0">
                <a:solidFill>
                  <a:srgbClr val="202124"/>
                </a:solidFill>
                <a:effectLst/>
                <a:latin typeface="Euphemia" panose="020B0503040102020104" pitchFamily="34" charset="0"/>
              </a:rPr>
              <a:t> that is administered, scored, and interpreted in the same way for all </a:t>
            </a:r>
            <a:r>
              <a:rPr lang="en-US" sz="2800" b="1" i="0" dirty="0">
                <a:solidFill>
                  <a:srgbClr val="202124"/>
                </a:solidFill>
                <a:effectLst/>
                <a:latin typeface="Euphemia" panose="020B0503040102020104" pitchFamily="34" charset="0"/>
              </a:rPr>
              <a:t>test</a:t>
            </a:r>
            <a:r>
              <a:rPr lang="en-US" sz="2800" b="0" i="0" dirty="0">
                <a:solidFill>
                  <a:srgbClr val="202124"/>
                </a:solidFill>
                <a:effectLst/>
                <a:latin typeface="Euphemia" panose="020B0503040102020104" pitchFamily="34" charset="0"/>
              </a:rPr>
              <a:t>-takers.</a:t>
            </a:r>
          </a:p>
          <a:p>
            <a:pPr>
              <a:buClrTx/>
            </a:pPr>
            <a:r>
              <a:rPr lang="en-US" sz="2800" dirty="0">
                <a:solidFill>
                  <a:srgbClr val="202124"/>
                </a:solidFill>
                <a:latin typeface="Euphemia" panose="020B0503040102020104" pitchFamily="34" charset="0"/>
              </a:rPr>
              <a:t>Each student that takes the test should receive the same instructions</a:t>
            </a:r>
          </a:p>
          <a:p>
            <a:pPr>
              <a:buClrTx/>
            </a:pPr>
            <a:r>
              <a:rPr lang="en-US" sz="2800" dirty="0">
                <a:solidFill>
                  <a:srgbClr val="202124"/>
                </a:solidFill>
                <a:latin typeface="Euphemia" panose="020B0503040102020104" pitchFamily="34" charset="0"/>
              </a:rPr>
              <a:t>Each time a student takes the test, they should receive the same instructions.</a:t>
            </a:r>
            <a:endParaRPr lang="en-US" sz="2800" dirty="0">
              <a:latin typeface="Euphemia" panose="020B0503040102020104" pitchFamily="34" charset="0"/>
            </a:endParaRPr>
          </a:p>
        </p:txBody>
      </p:sp>
    </p:spTree>
    <p:extLst>
      <p:ext uri="{BB962C8B-B14F-4D97-AF65-F5344CB8AC3E}">
        <p14:creationId xmlns:p14="http://schemas.microsoft.com/office/powerpoint/2010/main" val="25906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66800" y="1599280"/>
            <a:ext cx="10018782" cy="4874871"/>
          </a:xfrm>
          <a:prstGeom prst="rect">
            <a:avLst/>
          </a:prstGeom>
          <a:solidFill>
            <a:srgbClr val="BDF9CA"/>
          </a:solidFill>
        </p:spPr>
        <p:style>
          <a:lnRef idx="1">
            <a:schemeClr val="accent2"/>
          </a:lnRef>
          <a:fillRef idx="3">
            <a:schemeClr val="accent2"/>
          </a:fillRef>
          <a:effectRef idx="2">
            <a:schemeClr val="accent2"/>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schemeClr val="bg1"/>
                </a:solidFill>
              </a:rPr>
              <a:t>Ask students to turn off and put away their cell phones. </a:t>
            </a:r>
          </a:p>
          <a:p>
            <a:r>
              <a:rPr lang="en-US" sz="2800" dirty="0">
                <a:solidFill>
                  <a:schemeClr val="bg1"/>
                </a:solidFill>
              </a:rPr>
              <a:t>All personal items must be off the tables.</a:t>
            </a:r>
          </a:p>
          <a:p>
            <a:r>
              <a:rPr lang="en-US" sz="2800" dirty="0">
                <a:solidFill>
                  <a:schemeClr val="bg1"/>
                </a:solidFill>
              </a:rPr>
              <a:t>Tell students not to talk or get help from other students during the test.</a:t>
            </a:r>
          </a:p>
          <a:p>
            <a:r>
              <a:rPr lang="en-US" sz="2800" dirty="0">
                <a:solidFill>
                  <a:schemeClr val="bg1"/>
                </a:solidFill>
              </a:rPr>
              <a:t>Scratch paper is allowed for math tests, but not for reading or listening tests. All scratch paper must be collected and shredded after the test.</a:t>
            </a:r>
          </a:p>
          <a:p>
            <a:r>
              <a:rPr lang="en-US" sz="2800" dirty="0">
                <a:solidFill>
                  <a:schemeClr val="bg1"/>
                </a:solidFill>
              </a:rPr>
              <a:t>No cell phones, dictionaries, translators, or any other items allowed.</a:t>
            </a:r>
          </a:p>
          <a:p>
            <a:r>
              <a:rPr lang="en-US" sz="2800" dirty="0">
                <a:solidFill>
                  <a:schemeClr val="bg1"/>
                </a:solidFill>
              </a:rPr>
              <a:t>Allow adequate space between students.</a:t>
            </a:r>
          </a:p>
          <a:p>
            <a:pPr marL="0" indent="0">
              <a:lnSpc>
                <a:spcPct val="120000"/>
              </a:lnSpc>
              <a:buNone/>
            </a:pPr>
            <a:r>
              <a:rPr lang="en-US" sz="2400" dirty="0"/>
              <a:t> </a:t>
            </a:r>
          </a:p>
        </p:txBody>
      </p:sp>
      <p:sp>
        <p:nvSpPr>
          <p:cNvPr id="6" name="Slide Number Placeholder 5"/>
          <p:cNvSpPr>
            <a:spLocks noGrp="1"/>
          </p:cNvSpPr>
          <p:nvPr>
            <p:ph type="sldNum" sz="quarter" idx="12"/>
          </p:nvPr>
        </p:nvSpPr>
        <p:spPr/>
        <p:txBody>
          <a:bodyPr/>
          <a:lstStyle/>
          <a:p>
            <a:fld id="{0F10CCFA-9720-4B79-87AD-568ED3307F7B}" type="slidenum">
              <a:rPr lang="en-US" smtClean="0"/>
              <a:t>14</a:t>
            </a:fld>
            <a:endParaRPr lang="en-US"/>
          </a:p>
        </p:txBody>
      </p:sp>
      <p:sp>
        <p:nvSpPr>
          <p:cNvPr id="4" name="TextBox 3">
            <a:extLst>
              <a:ext uri="{FF2B5EF4-FFF2-40B4-BE49-F238E27FC236}">
                <a16:creationId xmlns:a16="http://schemas.microsoft.com/office/drawing/2014/main" id="{AF847ED8-D748-4B00-B20B-70E7A40DF9B4}"/>
              </a:ext>
            </a:extLst>
          </p:cNvPr>
          <p:cNvSpPr txBox="1"/>
          <p:nvPr/>
        </p:nvSpPr>
        <p:spPr>
          <a:xfrm>
            <a:off x="1066800" y="420342"/>
            <a:ext cx="10018782" cy="707886"/>
          </a:xfrm>
          <a:prstGeom prst="rect">
            <a:avLst/>
          </a:prstGeom>
          <a:noFill/>
        </p:spPr>
        <p:txBody>
          <a:bodyPr wrap="square" rtlCol="0">
            <a:spAutoFit/>
          </a:bodyPr>
          <a:lstStyle/>
          <a:p>
            <a:r>
              <a:rPr lang="en-US" sz="4000" b="1" dirty="0">
                <a:solidFill>
                  <a:schemeClr val="tx2"/>
                </a:solidFill>
                <a:latin typeface="+mj-lt"/>
              </a:rPr>
              <a:t>STANDARDIZED TESTING GUIDELINES</a:t>
            </a:r>
          </a:p>
        </p:txBody>
      </p:sp>
    </p:spTree>
    <p:extLst>
      <p:ext uri="{BB962C8B-B14F-4D97-AF65-F5344CB8AC3E}">
        <p14:creationId xmlns:p14="http://schemas.microsoft.com/office/powerpoint/2010/main" val="21771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216014" y="1524000"/>
            <a:ext cx="4114800" cy="4114800"/>
          </a:xfrm>
          <a:prstGeom prst="rect">
            <a:avLst/>
          </a:prstGeom>
          <a:solidFill>
            <a:srgbClr val="A01D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04995" y="1497980"/>
            <a:ext cx="4114800" cy="4114800"/>
          </a:xfrm>
          <a:prstGeom prst="rect">
            <a:avLst/>
          </a:prstGeom>
          <a:solidFill>
            <a:srgbClr val="547B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099127" y="286604"/>
            <a:ext cx="9421091" cy="969004"/>
          </a:xfrm>
        </p:spPr>
        <p:txBody>
          <a:bodyPr>
            <a:normAutofit fontScale="90000"/>
          </a:bodyPr>
          <a:lstStyle/>
          <a:p>
            <a:r>
              <a:rPr lang="en-US" sz="4000" b="1" dirty="0">
                <a:solidFill>
                  <a:schemeClr val="tx2"/>
                </a:solidFill>
              </a:rPr>
              <a:t>Standardized Test Administration Guidelines</a:t>
            </a:r>
          </a:p>
        </p:txBody>
      </p:sp>
      <p:sp>
        <p:nvSpPr>
          <p:cNvPr id="2" name="Content Placeholder 1"/>
          <p:cNvSpPr>
            <a:spLocks noGrp="1"/>
          </p:cNvSpPr>
          <p:nvPr>
            <p:ph sz="half" idx="2"/>
          </p:nvPr>
        </p:nvSpPr>
        <p:spPr>
          <a:xfrm>
            <a:off x="1533595" y="2396300"/>
            <a:ext cx="3657600" cy="3216480"/>
          </a:xfrm>
        </p:spPr>
        <p:txBody>
          <a:bodyPr>
            <a:normAutofit/>
          </a:bodyPr>
          <a:lstStyle/>
          <a:p>
            <a:pPr lvl="0"/>
            <a:r>
              <a:rPr lang="en-US" sz="2000" b="1" dirty="0"/>
              <a:t>Reviewing practice questions together</a:t>
            </a:r>
          </a:p>
          <a:p>
            <a:pPr lvl="0"/>
            <a:r>
              <a:rPr lang="en-US" sz="2000" b="1" dirty="0"/>
              <a:t>Providing start and end times on the board</a:t>
            </a:r>
          </a:p>
          <a:p>
            <a:pPr lvl="0"/>
            <a:r>
              <a:rPr lang="en-US" sz="2000" b="1" dirty="0"/>
              <a:t>Providing a relaxed, unhurried atmosphere.</a:t>
            </a:r>
          </a:p>
          <a:p>
            <a:pPr lvl="0"/>
            <a:r>
              <a:rPr lang="en-US" sz="2000" b="1" dirty="0"/>
              <a:t>Providing scratch paper (for math tests only) and pencils</a:t>
            </a:r>
          </a:p>
          <a:p>
            <a:endParaRPr lang="en-US" dirty="0"/>
          </a:p>
        </p:txBody>
      </p:sp>
      <p:sp>
        <p:nvSpPr>
          <p:cNvPr id="3" name="Text Placeholder 2"/>
          <p:cNvSpPr>
            <a:spLocks noGrp="1"/>
          </p:cNvSpPr>
          <p:nvPr>
            <p:ph type="body" sz="quarter" idx="3"/>
          </p:nvPr>
        </p:nvSpPr>
        <p:spPr>
          <a:xfrm>
            <a:off x="6858000" y="1676400"/>
            <a:ext cx="2743200" cy="914400"/>
          </a:xfrm>
        </p:spPr>
        <p:txBody>
          <a:bodyPr anchor="t">
            <a:normAutofit/>
          </a:bodyPr>
          <a:lstStyle/>
          <a:p>
            <a:pPr algn="ctr">
              <a:spcBef>
                <a:spcPts val="300"/>
              </a:spcBef>
              <a:spcAft>
                <a:spcPts val="300"/>
              </a:spcAft>
            </a:pPr>
            <a:r>
              <a:rPr lang="en-US" sz="2800" b="1" dirty="0"/>
              <a:t>Inappropriate</a:t>
            </a:r>
          </a:p>
        </p:txBody>
      </p:sp>
      <p:sp>
        <p:nvSpPr>
          <p:cNvPr id="5" name="Content Placeholder 4"/>
          <p:cNvSpPr>
            <a:spLocks noGrp="1"/>
          </p:cNvSpPr>
          <p:nvPr>
            <p:ph sz="quarter" idx="4"/>
          </p:nvPr>
        </p:nvSpPr>
        <p:spPr>
          <a:xfrm>
            <a:off x="6476998" y="2386350"/>
            <a:ext cx="3657600" cy="2871216"/>
          </a:xfrm>
        </p:spPr>
        <p:txBody>
          <a:bodyPr>
            <a:normAutofit/>
          </a:bodyPr>
          <a:lstStyle/>
          <a:p>
            <a:pPr lvl="0">
              <a:buClr>
                <a:schemeClr val="tx1">
                  <a:lumMod val="95000"/>
                </a:schemeClr>
              </a:buClr>
            </a:pPr>
            <a:r>
              <a:rPr lang="en-US" sz="2000" b="1" dirty="0"/>
              <a:t>Reading questions to students </a:t>
            </a:r>
          </a:p>
          <a:p>
            <a:pPr lvl="0">
              <a:buClr>
                <a:schemeClr val="tx1">
                  <a:lumMod val="95000"/>
                </a:schemeClr>
              </a:buClr>
            </a:pPr>
            <a:r>
              <a:rPr lang="en-US" sz="2000" b="1" dirty="0"/>
              <a:t>Translation devices</a:t>
            </a:r>
          </a:p>
          <a:p>
            <a:pPr lvl="0">
              <a:buClr>
                <a:schemeClr val="tx1">
                  <a:lumMod val="95000"/>
                </a:schemeClr>
              </a:buClr>
            </a:pPr>
            <a:r>
              <a:rPr lang="en-US" sz="2000" b="1" dirty="0"/>
              <a:t>Allowing cell phones</a:t>
            </a:r>
          </a:p>
          <a:p>
            <a:endParaRPr lang="en-US" dirty="0"/>
          </a:p>
        </p:txBody>
      </p:sp>
      <p:sp>
        <p:nvSpPr>
          <p:cNvPr id="12" name="Text Placeholder 2"/>
          <p:cNvSpPr>
            <a:spLocks noGrp="1"/>
          </p:cNvSpPr>
          <p:nvPr>
            <p:ph type="body" sz="quarter" idx="3"/>
          </p:nvPr>
        </p:nvSpPr>
        <p:spPr>
          <a:xfrm>
            <a:off x="2022190" y="1676400"/>
            <a:ext cx="2743200" cy="914400"/>
          </a:xfrm>
        </p:spPr>
        <p:txBody>
          <a:bodyPr anchor="t">
            <a:normAutofit/>
          </a:bodyPr>
          <a:lstStyle/>
          <a:p>
            <a:pPr algn="ctr">
              <a:spcBef>
                <a:spcPts val="300"/>
              </a:spcBef>
              <a:spcAft>
                <a:spcPts val="300"/>
              </a:spcAft>
            </a:pPr>
            <a:r>
              <a:rPr lang="en-US" sz="2800" b="1" dirty="0"/>
              <a:t>Appropriate</a:t>
            </a:r>
          </a:p>
        </p:txBody>
      </p:sp>
      <p:sp>
        <p:nvSpPr>
          <p:cNvPr id="13" name="Multiply 12"/>
          <p:cNvSpPr/>
          <p:nvPr/>
        </p:nvSpPr>
        <p:spPr>
          <a:xfrm>
            <a:off x="6330462" y="1590140"/>
            <a:ext cx="628359" cy="628359"/>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38" y="1673860"/>
            <a:ext cx="594295" cy="452796"/>
          </a:xfrm>
          <a:prstGeom prst="rect">
            <a:avLst/>
          </a:prstGeom>
        </p:spPr>
      </p:pic>
    </p:spTree>
    <p:extLst>
      <p:ext uri="{BB962C8B-B14F-4D97-AF65-F5344CB8AC3E}">
        <p14:creationId xmlns:p14="http://schemas.microsoft.com/office/powerpoint/2010/main" val="91720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745" y="1763003"/>
            <a:ext cx="10131427" cy="1468800"/>
          </a:xfrm>
        </p:spPr>
        <p:txBody>
          <a:bodyPr/>
          <a:lstStyle/>
          <a:p>
            <a:pPr algn="ctr"/>
            <a:r>
              <a:rPr lang="en-US" b="1" cap="none" dirty="0"/>
              <a:t>CASAS Listening Test Assessment Process</a:t>
            </a:r>
          </a:p>
        </p:txBody>
      </p:sp>
    </p:spTree>
    <p:extLst>
      <p:ext uri="{BB962C8B-B14F-4D97-AF65-F5344CB8AC3E}">
        <p14:creationId xmlns:p14="http://schemas.microsoft.com/office/powerpoint/2010/main" val="297661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9F3FC5-B1B4-4F61-91C1-C89F1F5887D5}"/>
              </a:ext>
            </a:extLst>
          </p:cNvPr>
          <p:cNvSpPr>
            <a:spLocks noGrp="1"/>
          </p:cNvSpPr>
          <p:nvPr>
            <p:ph type="title"/>
          </p:nvPr>
        </p:nvSpPr>
        <p:spPr>
          <a:xfrm>
            <a:off x="1030287" y="0"/>
            <a:ext cx="10131425" cy="1146593"/>
          </a:xfrm>
        </p:spPr>
        <p:txBody>
          <a:bodyPr/>
          <a:lstStyle/>
          <a:p>
            <a:r>
              <a:rPr lang="en-US" b="1" cap="none" dirty="0"/>
              <a:t>ADMINISTERING THE LISTENING APPRAISAL</a:t>
            </a:r>
          </a:p>
        </p:txBody>
      </p:sp>
      <p:sp>
        <p:nvSpPr>
          <p:cNvPr id="7" name="Content Placeholder 6">
            <a:extLst>
              <a:ext uri="{FF2B5EF4-FFF2-40B4-BE49-F238E27FC236}">
                <a16:creationId xmlns:a16="http://schemas.microsoft.com/office/drawing/2014/main" id="{6989949F-F01B-400E-80A4-41425F5E2DB5}"/>
              </a:ext>
            </a:extLst>
          </p:cNvPr>
          <p:cNvSpPr>
            <a:spLocks noGrp="1"/>
          </p:cNvSpPr>
          <p:nvPr>
            <p:ph sz="half" idx="1"/>
          </p:nvPr>
        </p:nvSpPr>
        <p:spPr>
          <a:xfrm>
            <a:off x="953183" y="1245011"/>
            <a:ext cx="4995334" cy="4851828"/>
          </a:xfrm>
          <a:solidFill>
            <a:schemeClr val="accent2">
              <a:lumMod val="20000"/>
              <a:lumOff val="80000"/>
            </a:schemeClr>
          </a:solidFill>
        </p:spPr>
        <p:txBody>
          <a:bodyPr anchor="t" anchorCtr="0">
            <a:normAutofit/>
          </a:bodyPr>
          <a:lstStyle/>
          <a:p>
            <a:pPr marL="0" indent="0" algn="ctr">
              <a:buNone/>
            </a:pPr>
            <a:r>
              <a:rPr lang="en-US" sz="2800" b="1" dirty="0">
                <a:solidFill>
                  <a:schemeClr val="bg1"/>
                </a:solidFill>
              </a:rPr>
              <a:t>Life &amp; Work Listening Form 80L</a:t>
            </a:r>
          </a:p>
          <a:p>
            <a:pPr marL="0" indent="0" algn="ctr">
              <a:buNone/>
            </a:pPr>
            <a:endParaRPr lang="en-US" sz="800" b="1" dirty="0">
              <a:solidFill>
                <a:schemeClr val="bg1"/>
              </a:solidFill>
            </a:endParaRPr>
          </a:p>
          <a:p>
            <a:pPr>
              <a:buClr>
                <a:schemeClr val="bg1"/>
              </a:buClr>
            </a:pPr>
            <a:r>
              <a:rPr lang="en-US" sz="2800" dirty="0">
                <a:solidFill>
                  <a:schemeClr val="bg1"/>
                </a:solidFill>
              </a:rPr>
              <a:t>Paper-based</a:t>
            </a:r>
          </a:p>
          <a:p>
            <a:pPr>
              <a:buClr>
                <a:schemeClr val="bg1"/>
              </a:buClr>
            </a:pPr>
            <a:r>
              <a:rPr lang="en-US" sz="2800" dirty="0">
                <a:solidFill>
                  <a:schemeClr val="bg1"/>
                </a:solidFill>
              </a:rPr>
              <a:t>ESL only</a:t>
            </a:r>
          </a:p>
          <a:p>
            <a:pPr>
              <a:buClr>
                <a:schemeClr val="bg1"/>
              </a:buClr>
            </a:pPr>
            <a:r>
              <a:rPr lang="en-US" sz="2800" dirty="0">
                <a:solidFill>
                  <a:schemeClr val="bg1"/>
                </a:solidFill>
              </a:rPr>
              <a:t>30 minutes</a:t>
            </a:r>
          </a:p>
          <a:p>
            <a:endParaRPr lang="en-US" sz="2800" b="1" dirty="0"/>
          </a:p>
        </p:txBody>
      </p:sp>
      <p:sp>
        <p:nvSpPr>
          <p:cNvPr id="8" name="Content Placeholder 7">
            <a:extLst>
              <a:ext uri="{FF2B5EF4-FFF2-40B4-BE49-F238E27FC236}">
                <a16:creationId xmlns:a16="http://schemas.microsoft.com/office/drawing/2014/main" id="{1AF3ECB2-D845-49BC-823A-D81A287A542F}"/>
              </a:ext>
            </a:extLst>
          </p:cNvPr>
          <p:cNvSpPr>
            <a:spLocks noGrp="1"/>
          </p:cNvSpPr>
          <p:nvPr>
            <p:ph sz="half" idx="2"/>
          </p:nvPr>
        </p:nvSpPr>
        <p:spPr>
          <a:xfrm>
            <a:off x="6217678" y="1257921"/>
            <a:ext cx="4995332" cy="4826008"/>
          </a:xfrm>
          <a:solidFill>
            <a:schemeClr val="accent2">
              <a:lumMod val="20000"/>
              <a:lumOff val="80000"/>
            </a:schemeClr>
          </a:solidFill>
        </p:spPr>
        <p:txBody>
          <a:bodyPr anchor="t" anchorCtr="0">
            <a:normAutofit/>
          </a:bodyPr>
          <a:lstStyle/>
          <a:p>
            <a:pPr marL="0" indent="0">
              <a:buNone/>
            </a:pPr>
            <a:r>
              <a:rPr lang="en-US" sz="2800" b="1" dirty="0">
                <a:solidFill>
                  <a:schemeClr val="bg1"/>
                </a:solidFill>
              </a:rPr>
              <a:t>Life &amp; Work Listening 89L</a:t>
            </a:r>
          </a:p>
          <a:p>
            <a:pPr marL="0" indent="0">
              <a:buNone/>
            </a:pPr>
            <a:endParaRPr lang="en-US" sz="1000" dirty="0">
              <a:solidFill>
                <a:schemeClr val="bg1"/>
              </a:solidFill>
            </a:endParaRPr>
          </a:p>
          <a:p>
            <a:pPr>
              <a:buClrTx/>
            </a:pPr>
            <a:r>
              <a:rPr lang="en-US" sz="2800" dirty="0">
                <a:solidFill>
                  <a:schemeClr val="bg1"/>
                </a:solidFill>
              </a:rPr>
              <a:t>Computer-based</a:t>
            </a:r>
          </a:p>
          <a:p>
            <a:pPr>
              <a:buClrTx/>
            </a:pPr>
            <a:r>
              <a:rPr lang="en-US" sz="2800" dirty="0">
                <a:solidFill>
                  <a:schemeClr val="bg1"/>
                </a:solidFill>
              </a:rPr>
              <a:t>10-14 minutes</a:t>
            </a:r>
          </a:p>
          <a:p>
            <a:pPr>
              <a:buClrTx/>
            </a:pPr>
            <a:r>
              <a:rPr lang="en-US" sz="2800" dirty="0">
                <a:solidFill>
                  <a:schemeClr val="bg1"/>
                </a:solidFill>
              </a:rPr>
              <a:t>Leads seamlessly into the appropriate pretest</a:t>
            </a:r>
          </a:p>
          <a:p>
            <a:endParaRPr lang="en-US" sz="2800" dirty="0"/>
          </a:p>
        </p:txBody>
      </p:sp>
      <p:pic>
        <p:nvPicPr>
          <p:cNvPr id="10" name="Picture 9">
            <a:extLst>
              <a:ext uri="{FF2B5EF4-FFF2-40B4-BE49-F238E27FC236}">
                <a16:creationId xmlns:a16="http://schemas.microsoft.com/office/drawing/2014/main" id="{569E291B-8A47-4262-AD21-BC65CC432BEB}"/>
              </a:ext>
            </a:extLst>
          </p:cNvPr>
          <p:cNvPicPr>
            <a:picLocks noChangeAspect="1"/>
          </p:cNvPicPr>
          <p:nvPr/>
        </p:nvPicPr>
        <p:blipFill>
          <a:blip r:embed="rId2"/>
          <a:stretch>
            <a:fillRect/>
          </a:stretch>
        </p:blipFill>
        <p:spPr>
          <a:xfrm>
            <a:off x="2506455" y="4143802"/>
            <a:ext cx="1567605" cy="1567605"/>
          </a:xfrm>
          <a:prstGeom prst="rect">
            <a:avLst/>
          </a:prstGeom>
        </p:spPr>
      </p:pic>
      <p:pic>
        <p:nvPicPr>
          <p:cNvPr id="12" name="Picture 11">
            <a:extLst>
              <a:ext uri="{FF2B5EF4-FFF2-40B4-BE49-F238E27FC236}">
                <a16:creationId xmlns:a16="http://schemas.microsoft.com/office/drawing/2014/main" id="{19BD4E90-FCFE-4DFB-8B94-F2CC1E106756}"/>
              </a:ext>
            </a:extLst>
          </p:cNvPr>
          <p:cNvPicPr>
            <a:picLocks noChangeAspect="1"/>
          </p:cNvPicPr>
          <p:nvPr/>
        </p:nvPicPr>
        <p:blipFill>
          <a:blip r:embed="rId3"/>
          <a:stretch>
            <a:fillRect/>
          </a:stretch>
        </p:blipFill>
        <p:spPr>
          <a:xfrm>
            <a:off x="7779709" y="4255130"/>
            <a:ext cx="1732759" cy="1344950"/>
          </a:xfrm>
          <a:prstGeom prst="rect">
            <a:avLst/>
          </a:prstGeom>
        </p:spPr>
      </p:pic>
    </p:spTree>
    <p:extLst>
      <p:ext uri="{BB962C8B-B14F-4D97-AF65-F5344CB8AC3E}">
        <p14:creationId xmlns:p14="http://schemas.microsoft.com/office/powerpoint/2010/main" val="386564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0E9B14-AB70-4990-B935-27DC1C183553}"/>
              </a:ext>
            </a:extLst>
          </p:cNvPr>
          <p:cNvSpPr>
            <a:spLocks noGrp="1"/>
          </p:cNvSpPr>
          <p:nvPr>
            <p:ph type="title"/>
          </p:nvPr>
        </p:nvSpPr>
        <p:spPr>
          <a:xfrm>
            <a:off x="685800" y="93553"/>
            <a:ext cx="10131425" cy="1080824"/>
          </a:xfrm>
        </p:spPr>
        <p:txBody>
          <a:bodyPr/>
          <a:lstStyle/>
          <a:p>
            <a:r>
              <a:rPr lang="en-US" b="1" cap="none" dirty="0"/>
              <a:t>ADMINISTER THE LISTENING APPRAISAL</a:t>
            </a:r>
          </a:p>
        </p:txBody>
      </p:sp>
      <p:sp>
        <p:nvSpPr>
          <p:cNvPr id="6" name="Content Placeholder 5">
            <a:extLst>
              <a:ext uri="{FF2B5EF4-FFF2-40B4-BE49-F238E27FC236}">
                <a16:creationId xmlns:a16="http://schemas.microsoft.com/office/drawing/2014/main" id="{693A26B0-6C81-4DD8-80F7-AF92A30756E6}"/>
              </a:ext>
            </a:extLst>
          </p:cNvPr>
          <p:cNvSpPr>
            <a:spLocks noGrp="1"/>
          </p:cNvSpPr>
          <p:nvPr>
            <p:ph idx="1"/>
          </p:nvPr>
        </p:nvSpPr>
        <p:spPr>
          <a:xfrm>
            <a:off x="685801" y="1174376"/>
            <a:ext cx="10131425" cy="5047129"/>
          </a:xfrm>
        </p:spPr>
        <p:txBody>
          <a:bodyPr anchor="t" anchorCtr="0">
            <a:normAutofit/>
          </a:bodyPr>
          <a:lstStyle/>
          <a:p>
            <a:pPr marL="0" indent="0">
              <a:buNone/>
            </a:pPr>
            <a:r>
              <a:rPr lang="en-US" sz="2400" b="1" dirty="0"/>
              <a:t>Testing materials needed</a:t>
            </a:r>
          </a:p>
          <a:p>
            <a:pPr lvl="1"/>
            <a:r>
              <a:rPr lang="en-US" sz="2000" dirty="0"/>
              <a:t>Answer sheets (purchased or school-made)</a:t>
            </a:r>
          </a:p>
          <a:p>
            <a:pPr lvl="1"/>
            <a:r>
              <a:rPr lang="en-US" sz="2000" dirty="0"/>
              <a:t>CD and CD player</a:t>
            </a:r>
          </a:p>
          <a:p>
            <a:pPr lvl="1"/>
            <a:r>
              <a:rPr lang="en-US" sz="2000" dirty="0"/>
              <a:t>Number 2 pencils with erasers</a:t>
            </a:r>
          </a:p>
          <a:p>
            <a:pPr lvl="1"/>
            <a:endParaRPr lang="en-US" dirty="0"/>
          </a:p>
          <a:p>
            <a:pPr marL="0" indent="0">
              <a:buNone/>
            </a:pPr>
            <a:r>
              <a:rPr lang="en-US" sz="2400" b="1" dirty="0"/>
              <a:t>Before Testing</a:t>
            </a:r>
          </a:p>
          <a:p>
            <a:pPr lvl="1"/>
            <a:r>
              <a:rPr lang="en-US" sz="2000" dirty="0"/>
              <a:t>Locate START and PAUSE buttons on CD player. If necessary to briefly pause CD, use the PAUSE button, not the STOP button. (The STOP button will reset CD back to the beginning.)</a:t>
            </a:r>
          </a:p>
          <a:p>
            <a:pPr lvl="1"/>
            <a:r>
              <a:rPr lang="en-US" sz="2000" dirty="0"/>
              <a:t>NOTE: You can only pause the CD when you hear a BEEP. The purpose for pausing at the beep is to check for understanding and make sure that everyone is in the right place.</a:t>
            </a:r>
          </a:p>
          <a:p>
            <a:pPr lvl="1"/>
            <a:r>
              <a:rPr lang="en-US" sz="2000" dirty="0"/>
              <a:t>DO NOT replay any test question on the CD or read the scripts instead of playing the CD.</a:t>
            </a:r>
          </a:p>
        </p:txBody>
      </p:sp>
    </p:spTree>
    <p:extLst>
      <p:ext uri="{BB962C8B-B14F-4D97-AF65-F5344CB8AC3E}">
        <p14:creationId xmlns:p14="http://schemas.microsoft.com/office/powerpoint/2010/main" val="17273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287" y="134470"/>
            <a:ext cx="10131425" cy="770965"/>
          </a:xfrm>
        </p:spPr>
        <p:txBody>
          <a:bodyPr>
            <a:normAutofit/>
          </a:bodyPr>
          <a:lstStyle/>
          <a:p>
            <a:r>
              <a:rPr lang="en-US" b="1" dirty="0">
                <a:solidFill>
                  <a:schemeClr val="tx2"/>
                </a:solidFill>
              </a:rPr>
              <a:t>Administer the LISTENING Appraisal </a:t>
            </a:r>
          </a:p>
        </p:txBody>
      </p:sp>
      <p:sp>
        <p:nvSpPr>
          <p:cNvPr id="6" name="Content Placeholder 5"/>
          <p:cNvSpPr>
            <a:spLocks noGrp="1"/>
          </p:cNvSpPr>
          <p:nvPr>
            <p:ph idx="1"/>
          </p:nvPr>
        </p:nvSpPr>
        <p:spPr>
          <a:xfrm>
            <a:off x="1030286" y="995218"/>
            <a:ext cx="10399713" cy="5728312"/>
          </a:xfrm>
        </p:spPr>
        <p:txBody>
          <a:bodyPr>
            <a:normAutofit/>
          </a:bodyPr>
          <a:lstStyle/>
          <a:p>
            <a:pPr lvl="0"/>
            <a:r>
              <a:rPr lang="en-US" sz="2800" dirty="0">
                <a:solidFill>
                  <a:schemeClr val="tx2"/>
                </a:solidFill>
              </a:rPr>
              <a:t>There are no test booklets for the Listening Form 80 appraisal.</a:t>
            </a:r>
          </a:p>
          <a:p>
            <a:pPr lvl="0"/>
            <a:r>
              <a:rPr lang="en-US" sz="2800" dirty="0">
                <a:solidFill>
                  <a:schemeClr val="tx2"/>
                </a:solidFill>
              </a:rPr>
              <a:t>Point out the location of the box on the answer sheet for answering the practice items. </a:t>
            </a:r>
          </a:p>
          <a:p>
            <a:pPr lvl="0"/>
            <a:r>
              <a:rPr lang="en-US" sz="2800" dirty="0">
                <a:solidFill>
                  <a:schemeClr val="tx2"/>
                </a:solidFill>
              </a:rPr>
              <a:t>Take the time to have everyone answer the practice items, then discuss and help as needed. </a:t>
            </a:r>
          </a:p>
          <a:p>
            <a:pPr lvl="0"/>
            <a:r>
              <a:rPr lang="en-US" sz="2800" dirty="0">
                <a:solidFill>
                  <a:schemeClr val="tx2"/>
                </a:solidFill>
              </a:rPr>
              <a:t>Advise students to do their best and keep up with item numbers.</a:t>
            </a:r>
          </a:p>
          <a:p>
            <a:pPr lvl="1"/>
            <a:r>
              <a:rPr lang="en-US" sz="2400" dirty="0">
                <a:solidFill>
                  <a:schemeClr val="tx2"/>
                </a:solidFill>
              </a:rPr>
              <a:t>Don’t guess.</a:t>
            </a:r>
          </a:p>
          <a:p>
            <a:pPr lvl="1"/>
            <a:r>
              <a:rPr lang="en-US" sz="2400" dirty="0">
                <a:solidFill>
                  <a:schemeClr val="tx2"/>
                </a:solidFill>
              </a:rPr>
              <a:t>Stop when you can’t answer any more questions.</a:t>
            </a:r>
          </a:p>
          <a:p>
            <a:pPr lvl="1"/>
            <a:r>
              <a:rPr lang="en-US" sz="2400" dirty="0">
                <a:solidFill>
                  <a:schemeClr val="tx2"/>
                </a:solidFill>
              </a:rPr>
              <a:t>Walk around the room to check students’ work.</a:t>
            </a:r>
          </a:p>
          <a:p>
            <a:r>
              <a:rPr lang="en-US" sz="2800" dirty="0">
                <a:solidFill>
                  <a:schemeClr val="tx2"/>
                </a:solidFill>
              </a:rPr>
              <a:t>As you proctor, note that students are on the correct item.</a:t>
            </a:r>
          </a:p>
        </p:txBody>
      </p:sp>
    </p:spTree>
    <p:extLst>
      <p:ext uri="{BB962C8B-B14F-4D97-AF65-F5344CB8AC3E}">
        <p14:creationId xmlns:p14="http://schemas.microsoft.com/office/powerpoint/2010/main" val="327032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041A0F-88DF-4E91-8F45-C76992AEA648}"/>
              </a:ext>
            </a:extLst>
          </p:cNvPr>
          <p:cNvSpPr>
            <a:spLocks noGrp="1"/>
          </p:cNvSpPr>
          <p:nvPr>
            <p:ph type="title"/>
          </p:nvPr>
        </p:nvSpPr>
        <p:spPr>
          <a:xfrm>
            <a:off x="1104900" y="76200"/>
            <a:ext cx="10279380" cy="1096962"/>
          </a:xfrm>
        </p:spPr>
        <p:txBody>
          <a:bodyPr>
            <a:normAutofit/>
          </a:bodyPr>
          <a:lstStyle/>
          <a:p>
            <a:r>
              <a:rPr lang="en-US" b="1" dirty="0">
                <a:solidFill>
                  <a:schemeClr val="tx2"/>
                </a:solidFill>
              </a:rPr>
              <a:t>For tech help, private chat to Marty Olsen</a:t>
            </a:r>
          </a:p>
        </p:txBody>
      </p:sp>
      <p:sp>
        <p:nvSpPr>
          <p:cNvPr id="2" name="Content Placeholder 1">
            <a:extLst>
              <a:ext uri="{FF2B5EF4-FFF2-40B4-BE49-F238E27FC236}">
                <a16:creationId xmlns:a16="http://schemas.microsoft.com/office/drawing/2014/main" id="{16E44D1A-B6AA-4B12-A47F-B29355F7B912}"/>
              </a:ext>
            </a:extLst>
          </p:cNvPr>
          <p:cNvSpPr>
            <a:spLocks noGrp="1"/>
          </p:cNvSpPr>
          <p:nvPr>
            <p:ph idx="1"/>
          </p:nvPr>
        </p:nvSpPr>
        <p:spPr>
          <a:xfrm>
            <a:off x="545814" y="1338228"/>
            <a:ext cx="10131425" cy="3649133"/>
          </a:xfrm>
        </p:spPr>
        <p:txBody>
          <a:bodyPr>
            <a:normAutofit/>
          </a:bodyPr>
          <a:lstStyle/>
          <a:p>
            <a:pPr marL="0" indent="0">
              <a:buNone/>
            </a:pPr>
            <a:endParaRPr lang="en-US" sz="2800" b="1" dirty="0">
              <a:solidFill>
                <a:schemeClr val="tx2"/>
              </a:solidFill>
            </a:endParaRPr>
          </a:p>
          <a:p>
            <a:endParaRPr lang="en-US" sz="2800" b="1" dirty="0">
              <a:solidFill>
                <a:schemeClr val="tx2"/>
              </a:solidFill>
            </a:endParaRPr>
          </a:p>
          <a:p>
            <a:endParaRPr lang="en-US" sz="2800" b="1" dirty="0">
              <a:solidFill>
                <a:schemeClr val="tx2"/>
              </a:solidFill>
            </a:endParaRPr>
          </a:p>
          <a:p>
            <a:endParaRPr lang="en-US" sz="2800" b="1" dirty="0">
              <a:solidFill>
                <a:schemeClr val="tx2"/>
              </a:solidFill>
            </a:endParaRPr>
          </a:p>
          <a:p>
            <a:r>
              <a:rPr lang="en-US" sz="2800" b="1" dirty="0">
                <a:solidFill>
                  <a:schemeClr val="tx2"/>
                </a:solidFill>
              </a:rPr>
              <a:t>At the bottom (hover your mouse to reveal)</a:t>
            </a:r>
          </a:p>
          <a:p>
            <a:pPr marL="0" indent="0">
              <a:buNone/>
            </a:pPr>
            <a:endParaRPr lang="en-US" sz="2800" b="1" dirty="0">
              <a:solidFill>
                <a:schemeClr val="tx2"/>
              </a:solidFill>
            </a:endParaRPr>
          </a:p>
          <a:p>
            <a:endParaRPr lang="en-US" sz="2800" b="1" dirty="0">
              <a:solidFill>
                <a:schemeClr val="tx2"/>
              </a:solidFill>
            </a:endParaRPr>
          </a:p>
        </p:txBody>
      </p:sp>
      <p:pic>
        <p:nvPicPr>
          <p:cNvPr id="11" name="Google Shape;163;p21">
            <a:extLst>
              <a:ext uri="{FF2B5EF4-FFF2-40B4-BE49-F238E27FC236}">
                <a16:creationId xmlns:a16="http://schemas.microsoft.com/office/drawing/2014/main" id="{FFF0EF1E-96E0-4748-AB51-EF51FC57923B}"/>
              </a:ext>
            </a:extLst>
          </p:cNvPr>
          <p:cNvPicPr preferRelativeResize="0"/>
          <p:nvPr/>
        </p:nvPicPr>
        <p:blipFill rotWithShape="1">
          <a:blip r:embed="rId2">
            <a:alphaModFix/>
          </a:blip>
          <a:srcRect b="1719"/>
          <a:stretch/>
        </p:blipFill>
        <p:spPr bwMode="auto">
          <a:xfrm>
            <a:off x="1047715" y="2081241"/>
            <a:ext cx="2785557" cy="1227909"/>
          </a:xfrm>
          <a:prstGeom prst="rect">
            <a:avLst/>
          </a:prstGeom>
          <a:noFill/>
          <a:ln>
            <a:noFill/>
          </a:ln>
        </p:spPr>
      </p:pic>
      <p:pic>
        <p:nvPicPr>
          <p:cNvPr id="13" name="Google Shape;164;p21">
            <a:extLst>
              <a:ext uri="{FF2B5EF4-FFF2-40B4-BE49-F238E27FC236}">
                <a16:creationId xmlns:a16="http://schemas.microsoft.com/office/drawing/2014/main" id="{3F9F4234-A06E-4A9C-BD25-B3E62C24DE3E}"/>
              </a:ext>
            </a:extLst>
          </p:cNvPr>
          <p:cNvPicPr preferRelativeResize="0"/>
          <p:nvPr/>
        </p:nvPicPr>
        <p:blipFill>
          <a:blip r:embed="rId3">
            <a:alphaModFix/>
          </a:blip>
          <a:stretch>
            <a:fillRect/>
          </a:stretch>
        </p:blipFill>
        <p:spPr bwMode="auto">
          <a:xfrm>
            <a:off x="3833272" y="2081240"/>
            <a:ext cx="4851760" cy="1227909"/>
          </a:xfrm>
          <a:prstGeom prst="rect">
            <a:avLst/>
          </a:prstGeom>
          <a:noFill/>
          <a:ln>
            <a:noFill/>
          </a:ln>
        </p:spPr>
      </p:pic>
      <p:pic>
        <p:nvPicPr>
          <p:cNvPr id="15" name="Google Shape;170;p22">
            <a:extLst>
              <a:ext uri="{FF2B5EF4-FFF2-40B4-BE49-F238E27FC236}">
                <a16:creationId xmlns:a16="http://schemas.microsoft.com/office/drawing/2014/main" id="{827722F6-DB41-4446-B708-E822D71661F6}"/>
              </a:ext>
            </a:extLst>
          </p:cNvPr>
          <p:cNvPicPr preferRelativeResize="0"/>
          <p:nvPr/>
        </p:nvPicPr>
        <p:blipFill>
          <a:blip r:embed="rId4">
            <a:alphaModFix/>
          </a:blip>
          <a:stretch>
            <a:fillRect/>
          </a:stretch>
        </p:blipFill>
        <p:spPr bwMode="auto">
          <a:xfrm>
            <a:off x="6163920" y="4156364"/>
            <a:ext cx="2817090" cy="2563365"/>
          </a:xfrm>
          <a:prstGeom prst="rect">
            <a:avLst/>
          </a:prstGeom>
          <a:noFill/>
          <a:ln>
            <a:noFill/>
          </a:ln>
        </p:spPr>
      </p:pic>
      <p:sp>
        <p:nvSpPr>
          <p:cNvPr id="6" name="TextBox 5"/>
          <p:cNvSpPr txBox="1"/>
          <p:nvPr/>
        </p:nvSpPr>
        <p:spPr>
          <a:xfrm>
            <a:off x="1617044" y="4156364"/>
            <a:ext cx="3994483" cy="830997"/>
          </a:xfrm>
          <a:prstGeom prst="rect">
            <a:avLst/>
          </a:prstGeom>
          <a:noFill/>
        </p:spPr>
        <p:txBody>
          <a:bodyPr wrap="square" rtlCol="0">
            <a:spAutoFit/>
          </a:bodyPr>
          <a:lstStyle/>
          <a:p>
            <a:r>
              <a:rPr lang="en-US" sz="2400" b="1" dirty="0"/>
              <a:t>Keep mic and video off (looks like this – red line)</a:t>
            </a:r>
          </a:p>
        </p:txBody>
      </p:sp>
    </p:spTree>
    <p:extLst>
      <p:ext uri="{BB962C8B-B14F-4D97-AF65-F5344CB8AC3E}">
        <p14:creationId xmlns:p14="http://schemas.microsoft.com/office/powerpoint/2010/main" val="362935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0E9B14-AB70-4990-B935-27DC1C183553}"/>
              </a:ext>
            </a:extLst>
          </p:cNvPr>
          <p:cNvSpPr>
            <a:spLocks noGrp="1"/>
          </p:cNvSpPr>
          <p:nvPr>
            <p:ph type="title"/>
          </p:nvPr>
        </p:nvSpPr>
        <p:spPr>
          <a:xfrm>
            <a:off x="685800" y="93553"/>
            <a:ext cx="10131425" cy="1080824"/>
          </a:xfrm>
        </p:spPr>
        <p:txBody>
          <a:bodyPr/>
          <a:lstStyle/>
          <a:p>
            <a:r>
              <a:rPr lang="en-US" b="1" cap="none" dirty="0"/>
              <a:t>ADMINISTER THE FORM 80 LISTENING APPRAISAL</a:t>
            </a:r>
          </a:p>
        </p:txBody>
      </p:sp>
      <p:sp>
        <p:nvSpPr>
          <p:cNvPr id="6" name="Content Placeholder 5">
            <a:extLst>
              <a:ext uri="{FF2B5EF4-FFF2-40B4-BE49-F238E27FC236}">
                <a16:creationId xmlns:a16="http://schemas.microsoft.com/office/drawing/2014/main" id="{693A26B0-6C81-4DD8-80F7-AF92A30756E6}"/>
              </a:ext>
            </a:extLst>
          </p:cNvPr>
          <p:cNvSpPr>
            <a:spLocks noGrp="1"/>
          </p:cNvSpPr>
          <p:nvPr>
            <p:ph idx="1"/>
          </p:nvPr>
        </p:nvSpPr>
        <p:spPr>
          <a:xfrm>
            <a:off x="685801" y="1174376"/>
            <a:ext cx="10131425" cy="5396753"/>
          </a:xfrm>
        </p:spPr>
        <p:txBody>
          <a:bodyPr anchor="t" anchorCtr="0">
            <a:normAutofit fontScale="92500"/>
          </a:bodyPr>
          <a:lstStyle/>
          <a:p>
            <a:pPr marL="0" indent="0">
              <a:buNone/>
            </a:pPr>
            <a:r>
              <a:rPr lang="en-US" sz="2400" b="1" dirty="0"/>
              <a:t>Giving the Test</a:t>
            </a:r>
          </a:p>
          <a:p>
            <a:pPr lvl="1"/>
            <a:r>
              <a:rPr lang="en-US" sz="2000" dirty="0"/>
              <a:t>Start the CD. Every time you hear a beep, pause (not stop) the CD.</a:t>
            </a:r>
          </a:p>
          <a:p>
            <a:pPr lvl="1"/>
            <a:r>
              <a:rPr lang="en-US" sz="2000" dirty="0"/>
              <a:t>Part 1, questions 1-11 – All items will be repeated twice</a:t>
            </a:r>
          </a:p>
          <a:p>
            <a:pPr lvl="1"/>
            <a:r>
              <a:rPr lang="en-US" sz="2000" dirty="0"/>
              <a:t>Part 2, questions 12-26 – All items will be said only 1 time.</a:t>
            </a:r>
          </a:p>
          <a:p>
            <a:pPr lvl="1"/>
            <a:endParaRPr lang="en-US" dirty="0"/>
          </a:p>
          <a:p>
            <a:pPr marL="0" indent="0">
              <a:buNone/>
            </a:pPr>
            <a:r>
              <a:rPr lang="en-US" sz="2400" b="1" dirty="0"/>
              <a:t>Sample Item from Part 1 (This in not printed for the student, only said aloud on CD.)</a:t>
            </a:r>
          </a:p>
          <a:p>
            <a:pPr marL="457200" lvl="1" indent="0">
              <a:buNone/>
            </a:pPr>
            <a:r>
              <a:rPr lang="en-US" sz="2000" dirty="0"/>
              <a:t>How many children does the man have?</a:t>
            </a:r>
          </a:p>
          <a:p>
            <a:pPr marL="914400" lvl="2" indent="0">
              <a:buNone/>
            </a:pPr>
            <a:r>
              <a:rPr lang="en-US" sz="1800" dirty="0"/>
              <a:t>(Woman):  How many children do you have?</a:t>
            </a:r>
          </a:p>
          <a:p>
            <a:pPr marL="914400" lvl="2" indent="0">
              <a:buNone/>
            </a:pPr>
            <a:r>
              <a:rPr lang="en-US" sz="1800" dirty="0"/>
              <a:t>(Man):        Three. . .two boys and one girl.</a:t>
            </a:r>
          </a:p>
          <a:p>
            <a:pPr marL="457200" lvl="1" indent="0">
              <a:buNone/>
            </a:pPr>
            <a:r>
              <a:rPr lang="en-US" sz="2000" dirty="0"/>
              <a:t>How many children does the man have?</a:t>
            </a:r>
          </a:p>
          <a:p>
            <a:pPr marL="914400" lvl="2" indent="0">
              <a:buNone/>
            </a:pPr>
            <a:r>
              <a:rPr lang="en-US" sz="1800" dirty="0"/>
              <a:t>A.  One</a:t>
            </a:r>
          </a:p>
          <a:p>
            <a:pPr marL="914400" lvl="2" indent="0">
              <a:buNone/>
            </a:pPr>
            <a:r>
              <a:rPr lang="en-US" sz="1800" dirty="0"/>
              <a:t>B.  Two</a:t>
            </a:r>
          </a:p>
          <a:p>
            <a:pPr marL="914400" lvl="2" indent="0">
              <a:buNone/>
            </a:pPr>
            <a:r>
              <a:rPr lang="en-US" sz="1800" dirty="0"/>
              <a:t>C.  Three</a:t>
            </a:r>
          </a:p>
        </p:txBody>
      </p:sp>
    </p:spTree>
    <p:extLst>
      <p:ext uri="{BB962C8B-B14F-4D97-AF65-F5344CB8AC3E}">
        <p14:creationId xmlns:p14="http://schemas.microsoft.com/office/powerpoint/2010/main" val="46795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10CCFA-9720-4B79-87AD-568ED3307F7B}" type="slidenum">
              <a:rPr lang="en-US" smtClean="0"/>
              <a:t>21</a:t>
            </a:fld>
            <a:endParaRPr lang="en-US"/>
          </a:p>
        </p:txBody>
      </p:sp>
      <p:sp>
        <p:nvSpPr>
          <p:cNvPr id="3" name="TextBox 2">
            <a:extLst>
              <a:ext uri="{FF2B5EF4-FFF2-40B4-BE49-F238E27FC236}">
                <a16:creationId xmlns:a16="http://schemas.microsoft.com/office/drawing/2014/main" id="{1D370BC9-C72A-43FB-9729-65D943389BCC}"/>
              </a:ext>
            </a:extLst>
          </p:cNvPr>
          <p:cNvSpPr txBox="1"/>
          <p:nvPr/>
        </p:nvSpPr>
        <p:spPr>
          <a:xfrm>
            <a:off x="1088020" y="2836740"/>
            <a:ext cx="9893390" cy="2554545"/>
          </a:xfrm>
          <a:prstGeom prst="rect">
            <a:avLst/>
          </a:prstGeom>
          <a:noFill/>
        </p:spPr>
        <p:txBody>
          <a:bodyPr wrap="square" rtlCol="0">
            <a:spAutoFit/>
          </a:bodyPr>
          <a:lstStyle/>
          <a:p>
            <a:pPr algn="ctr"/>
            <a:r>
              <a:rPr lang="en-US" sz="4000" b="1" dirty="0">
                <a:latin typeface="+mj-lt"/>
              </a:rPr>
              <a:t>Scoring the Appraisal</a:t>
            </a:r>
          </a:p>
          <a:p>
            <a:pPr algn="ctr"/>
            <a:r>
              <a:rPr lang="en-US" sz="4000" b="1" dirty="0">
                <a:latin typeface="+mj-lt"/>
              </a:rPr>
              <a:t>and</a:t>
            </a:r>
          </a:p>
          <a:p>
            <a:pPr algn="ctr"/>
            <a:r>
              <a:rPr lang="en-US" sz="4000" b="1" dirty="0">
                <a:latin typeface="+mj-lt"/>
              </a:rPr>
              <a:t>Determining the Pretest</a:t>
            </a:r>
          </a:p>
          <a:p>
            <a:pPr algn="ctr"/>
            <a:r>
              <a:rPr lang="en-US" sz="4000" b="1" dirty="0">
                <a:latin typeface="+mj-lt"/>
              </a:rPr>
              <a:t>(Using Next Assigned Test Charts)</a:t>
            </a:r>
          </a:p>
        </p:txBody>
      </p:sp>
      <p:sp>
        <p:nvSpPr>
          <p:cNvPr id="2" name="TextBox 1"/>
          <p:cNvSpPr txBox="1"/>
          <p:nvPr/>
        </p:nvSpPr>
        <p:spPr>
          <a:xfrm>
            <a:off x="11622506" y="6356351"/>
            <a:ext cx="661737" cy="369332"/>
          </a:xfrm>
          <a:prstGeom prst="rect">
            <a:avLst/>
          </a:prstGeom>
          <a:noFill/>
        </p:spPr>
        <p:txBody>
          <a:bodyPr wrap="square" rtlCol="0">
            <a:spAutoFit/>
          </a:bodyPr>
          <a:lstStyle/>
          <a:p>
            <a:r>
              <a:rPr lang="en-US" b="1" dirty="0">
                <a:solidFill>
                  <a:srgbClr val="FF0000"/>
                </a:solidFill>
              </a:rPr>
              <a:t>M</a:t>
            </a:r>
          </a:p>
        </p:txBody>
      </p:sp>
    </p:spTree>
    <p:extLst>
      <p:ext uri="{BB962C8B-B14F-4D97-AF65-F5344CB8AC3E}">
        <p14:creationId xmlns:p14="http://schemas.microsoft.com/office/powerpoint/2010/main" val="19016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F04-C3EA-4862-948A-37BF5A2A8A0D}"/>
              </a:ext>
            </a:extLst>
          </p:cNvPr>
          <p:cNvSpPr>
            <a:spLocks noGrp="1"/>
          </p:cNvSpPr>
          <p:nvPr>
            <p:ph type="title"/>
          </p:nvPr>
        </p:nvSpPr>
        <p:spPr>
          <a:xfrm>
            <a:off x="685800" y="360218"/>
            <a:ext cx="10131425" cy="900545"/>
          </a:xfrm>
        </p:spPr>
        <p:txBody>
          <a:bodyPr/>
          <a:lstStyle/>
          <a:p>
            <a:r>
              <a:rPr lang="en-US" b="1" dirty="0"/>
              <a:t>After the Listening appraisal</a:t>
            </a:r>
          </a:p>
        </p:txBody>
      </p:sp>
      <p:sp>
        <p:nvSpPr>
          <p:cNvPr id="3" name="Content Placeholder 2">
            <a:extLst>
              <a:ext uri="{FF2B5EF4-FFF2-40B4-BE49-F238E27FC236}">
                <a16:creationId xmlns:a16="http://schemas.microsoft.com/office/drawing/2014/main" id="{2565E58F-6201-4499-882F-FCAF4E3B4E0F}"/>
              </a:ext>
            </a:extLst>
          </p:cNvPr>
          <p:cNvSpPr>
            <a:spLocks noGrp="1"/>
          </p:cNvSpPr>
          <p:nvPr>
            <p:ph idx="1"/>
          </p:nvPr>
        </p:nvSpPr>
        <p:spPr>
          <a:xfrm>
            <a:off x="685801" y="1662545"/>
            <a:ext cx="6381043" cy="4128655"/>
          </a:xfrm>
        </p:spPr>
        <p:txBody>
          <a:bodyPr anchor="t" anchorCtr="0">
            <a:normAutofit/>
          </a:bodyPr>
          <a:lstStyle/>
          <a:p>
            <a:r>
              <a:rPr lang="en-US" sz="2800" dirty="0"/>
              <a:t>Pick up all answer sheets </a:t>
            </a:r>
          </a:p>
          <a:p>
            <a:r>
              <a:rPr lang="en-US" sz="2800" dirty="0"/>
              <a:t>Check to ensure that names are complete and answers are clearly marked</a:t>
            </a:r>
          </a:p>
          <a:p>
            <a:r>
              <a:rPr lang="en-US" sz="2800" dirty="0"/>
              <a:t>Score the tests</a:t>
            </a:r>
          </a:p>
          <a:p>
            <a:r>
              <a:rPr lang="en-US" sz="2800" dirty="0"/>
              <a:t>Use the “Next Assigned Test” charts to determine appropriate pre-test to administer</a:t>
            </a:r>
          </a:p>
          <a:p>
            <a:endParaRPr lang="en-US" sz="2000" dirty="0"/>
          </a:p>
        </p:txBody>
      </p:sp>
      <p:pic>
        <p:nvPicPr>
          <p:cNvPr id="5" name="Picture 4" descr="A picture containing text, receipt, measuring stick&#10;&#10;Description automatically generated">
            <a:extLst>
              <a:ext uri="{FF2B5EF4-FFF2-40B4-BE49-F238E27FC236}">
                <a16:creationId xmlns:a16="http://schemas.microsoft.com/office/drawing/2014/main" id="{EC344B19-DFC1-4D2A-BA12-909EE22F154A}"/>
              </a:ext>
            </a:extLst>
          </p:cNvPr>
          <p:cNvPicPr>
            <a:picLocks noChangeAspect="1"/>
          </p:cNvPicPr>
          <p:nvPr/>
        </p:nvPicPr>
        <p:blipFill>
          <a:blip r:embed="rId2"/>
          <a:stretch>
            <a:fillRect/>
          </a:stretch>
        </p:blipFill>
        <p:spPr>
          <a:xfrm>
            <a:off x="8028669" y="438727"/>
            <a:ext cx="1747350" cy="6101644"/>
          </a:xfrm>
          <a:prstGeom prst="rect">
            <a:avLst/>
          </a:prstGeom>
        </p:spPr>
      </p:pic>
    </p:spTree>
    <p:extLst>
      <p:ext uri="{BB962C8B-B14F-4D97-AF65-F5344CB8AC3E}">
        <p14:creationId xmlns:p14="http://schemas.microsoft.com/office/powerpoint/2010/main" val="273329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F04-C3EA-4862-948A-37BF5A2A8A0D}"/>
              </a:ext>
            </a:extLst>
          </p:cNvPr>
          <p:cNvSpPr>
            <a:spLocks noGrp="1"/>
          </p:cNvSpPr>
          <p:nvPr>
            <p:ph type="title"/>
          </p:nvPr>
        </p:nvSpPr>
        <p:spPr>
          <a:xfrm>
            <a:off x="685800" y="360218"/>
            <a:ext cx="10131425" cy="900545"/>
          </a:xfrm>
        </p:spPr>
        <p:txBody>
          <a:bodyPr/>
          <a:lstStyle/>
          <a:p>
            <a:r>
              <a:rPr lang="en-US" b="1" dirty="0"/>
              <a:t>Administering the Form 980 Listening Pretest</a:t>
            </a:r>
          </a:p>
        </p:txBody>
      </p:sp>
      <p:sp>
        <p:nvSpPr>
          <p:cNvPr id="3" name="Content Placeholder 2">
            <a:extLst>
              <a:ext uri="{FF2B5EF4-FFF2-40B4-BE49-F238E27FC236}">
                <a16:creationId xmlns:a16="http://schemas.microsoft.com/office/drawing/2014/main" id="{2565E58F-6201-4499-882F-FCAF4E3B4E0F}"/>
              </a:ext>
            </a:extLst>
          </p:cNvPr>
          <p:cNvSpPr>
            <a:spLocks noGrp="1"/>
          </p:cNvSpPr>
          <p:nvPr>
            <p:ph idx="1"/>
          </p:nvPr>
        </p:nvSpPr>
        <p:spPr>
          <a:xfrm>
            <a:off x="685801" y="1662545"/>
            <a:ext cx="10131425" cy="4128655"/>
          </a:xfrm>
        </p:spPr>
        <p:txBody>
          <a:bodyPr anchor="t" anchorCtr="0">
            <a:normAutofit/>
          </a:bodyPr>
          <a:lstStyle/>
          <a:p>
            <a:pPr marL="0" indent="0">
              <a:buNone/>
            </a:pPr>
            <a:r>
              <a:rPr lang="en-US" sz="2800" dirty="0"/>
              <a:t>Level A – Forms 981 and 982</a:t>
            </a:r>
          </a:p>
          <a:p>
            <a:r>
              <a:rPr lang="en-US" sz="2800" dirty="0"/>
              <a:t>49 minutes</a:t>
            </a:r>
          </a:p>
          <a:p>
            <a:r>
              <a:rPr lang="en-US" sz="2800" dirty="0"/>
              <a:t>Part 1 – has a test booklet with colorful pictures</a:t>
            </a:r>
          </a:p>
          <a:p>
            <a:r>
              <a:rPr lang="en-US" sz="2800" dirty="0"/>
              <a:t>Parts 2 and 3 – no booklet, only listen</a:t>
            </a:r>
          </a:p>
          <a:p>
            <a:r>
              <a:rPr lang="en-US" sz="2800" dirty="0"/>
              <a:t>All items are repeated twice</a:t>
            </a:r>
          </a:p>
          <a:p>
            <a:endParaRPr lang="en-US" sz="2000" dirty="0"/>
          </a:p>
        </p:txBody>
      </p:sp>
      <p:pic>
        <p:nvPicPr>
          <p:cNvPr id="7" name="Picture 6">
            <a:extLst>
              <a:ext uri="{FF2B5EF4-FFF2-40B4-BE49-F238E27FC236}">
                <a16:creationId xmlns:a16="http://schemas.microsoft.com/office/drawing/2014/main" id="{44DF112B-E762-4B4B-BFB4-34B63AF760F5}"/>
              </a:ext>
            </a:extLst>
          </p:cNvPr>
          <p:cNvPicPr>
            <a:picLocks noChangeAspect="1"/>
          </p:cNvPicPr>
          <p:nvPr/>
        </p:nvPicPr>
        <p:blipFill>
          <a:blip r:embed="rId2"/>
          <a:stretch>
            <a:fillRect/>
          </a:stretch>
        </p:blipFill>
        <p:spPr>
          <a:xfrm>
            <a:off x="8519160" y="2606040"/>
            <a:ext cx="2820876" cy="3428999"/>
          </a:xfrm>
          <a:prstGeom prst="rect">
            <a:avLst/>
          </a:prstGeom>
        </p:spPr>
      </p:pic>
    </p:spTree>
    <p:extLst>
      <p:ext uri="{BB962C8B-B14F-4D97-AF65-F5344CB8AC3E}">
        <p14:creationId xmlns:p14="http://schemas.microsoft.com/office/powerpoint/2010/main" val="236345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F04-C3EA-4862-948A-37BF5A2A8A0D}"/>
              </a:ext>
            </a:extLst>
          </p:cNvPr>
          <p:cNvSpPr>
            <a:spLocks noGrp="1"/>
          </p:cNvSpPr>
          <p:nvPr>
            <p:ph type="title"/>
          </p:nvPr>
        </p:nvSpPr>
        <p:spPr>
          <a:xfrm>
            <a:off x="685800" y="360218"/>
            <a:ext cx="10131425" cy="900545"/>
          </a:xfrm>
        </p:spPr>
        <p:txBody>
          <a:bodyPr/>
          <a:lstStyle/>
          <a:p>
            <a:r>
              <a:rPr lang="en-US" b="1" dirty="0"/>
              <a:t>Administering the form 980 Listening Pretest</a:t>
            </a:r>
          </a:p>
        </p:txBody>
      </p:sp>
      <p:sp>
        <p:nvSpPr>
          <p:cNvPr id="3" name="Content Placeholder 2">
            <a:extLst>
              <a:ext uri="{FF2B5EF4-FFF2-40B4-BE49-F238E27FC236}">
                <a16:creationId xmlns:a16="http://schemas.microsoft.com/office/drawing/2014/main" id="{2565E58F-6201-4499-882F-FCAF4E3B4E0F}"/>
              </a:ext>
            </a:extLst>
          </p:cNvPr>
          <p:cNvSpPr>
            <a:spLocks noGrp="1"/>
          </p:cNvSpPr>
          <p:nvPr>
            <p:ph idx="1"/>
          </p:nvPr>
        </p:nvSpPr>
        <p:spPr>
          <a:xfrm>
            <a:off x="685801" y="1662545"/>
            <a:ext cx="10131425" cy="4128655"/>
          </a:xfrm>
        </p:spPr>
        <p:txBody>
          <a:bodyPr anchor="t" anchorCtr="0">
            <a:normAutofit/>
          </a:bodyPr>
          <a:lstStyle/>
          <a:p>
            <a:pPr marL="0" indent="0">
              <a:buNone/>
            </a:pPr>
            <a:r>
              <a:rPr lang="en-US" sz="2800" dirty="0"/>
              <a:t>Level B – Forms 983 and 984</a:t>
            </a:r>
          </a:p>
          <a:p>
            <a:r>
              <a:rPr lang="en-US" sz="2800" dirty="0"/>
              <a:t>52 minutes</a:t>
            </a:r>
          </a:p>
          <a:p>
            <a:r>
              <a:rPr lang="en-US" sz="2800" dirty="0"/>
              <a:t>No booklets, only listening</a:t>
            </a:r>
          </a:p>
          <a:p>
            <a:r>
              <a:rPr lang="en-US" sz="2800" dirty="0"/>
              <a:t>Parts 1 and 2 – items are repeated twice</a:t>
            </a:r>
          </a:p>
          <a:p>
            <a:r>
              <a:rPr lang="en-US" sz="2800" dirty="0"/>
              <a:t>Part 3 – items are said only one time</a:t>
            </a:r>
          </a:p>
          <a:p>
            <a:endParaRPr lang="en-US" sz="2000" dirty="0"/>
          </a:p>
        </p:txBody>
      </p:sp>
      <p:pic>
        <p:nvPicPr>
          <p:cNvPr id="5" name="Picture 4" descr="A cd on a table&#10;&#10;Description automatically generated with low confidence">
            <a:extLst>
              <a:ext uri="{FF2B5EF4-FFF2-40B4-BE49-F238E27FC236}">
                <a16:creationId xmlns:a16="http://schemas.microsoft.com/office/drawing/2014/main" id="{3A02B9C4-FBBA-458C-8BFB-549CA8187F58}"/>
              </a:ext>
            </a:extLst>
          </p:cNvPr>
          <p:cNvPicPr>
            <a:picLocks noChangeAspect="1"/>
          </p:cNvPicPr>
          <p:nvPr/>
        </p:nvPicPr>
        <p:blipFill>
          <a:blip r:embed="rId2"/>
          <a:stretch>
            <a:fillRect/>
          </a:stretch>
        </p:blipFill>
        <p:spPr>
          <a:xfrm>
            <a:off x="8109890" y="2994661"/>
            <a:ext cx="2981655" cy="2992582"/>
          </a:xfrm>
          <a:prstGeom prst="rect">
            <a:avLst/>
          </a:prstGeom>
        </p:spPr>
      </p:pic>
    </p:spTree>
    <p:extLst>
      <p:ext uri="{BB962C8B-B14F-4D97-AF65-F5344CB8AC3E}">
        <p14:creationId xmlns:p14="http://schemas.microsoft.com/office/powerpoint/2010/main" val="147472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F04-C3EA-4862-948A-37BF5A2A8A0D}"/>
              </a:ext>
            </a:extLst>
          </p:cNvPr>
          <p:cNvSpPr>
            <a:spLocks noGrp="1"/>
          </p:cNvSpPr>
          <p:nvPr>
            <p:ph type="title"/>
          </p:nvPr>
        </p:nvSpPr>
        <p:spPr>
          <a:xfrm>
            <a:off x="685800" y="360218"/>
            <a:ext cx="10131425" cy="900545"/>
          </a:xfrm>
        </p:spPr>
        <p:txBody>
          <a:bodyPr/>
          <a:lstStyle/>
          <a:p>
            <a:r>
              <a:rPr lang="en-US" b="1" dirty="0"/>
              <a:t>Administering </a:t>
            </a:r>
            <a:r>
              <a:rPr lang="en-US" b="1"/>
              <a:t>the form 980 Listening </a:t>
            </a:r>
            <a:r>
              <a:rPr lang="en-US" b="1" dirty="0"/>
              <a:t>Pretest</a:t>
            </a:r>
          </a:p>
        </p:txBody>
      </p:sp>
      <p:sp>
        <p:nvSpPr>
          <p:cNvPr id="3" name="Content Placeholder 2">
            <a:extLst>
              <a:ext uri="{FF2B5EF4-FFF2-40B4-BE49-F238E27FC236}">
                <a16:creationId xmlns:a16="http://schemas.microsoft.com/office/drawing/2014/main" id="{2565E58F-6201-4499-882F-FCAF4E3B4E0F}"/>
              </a:ext>
            </a:extLst>
          </p:cNvPr>
          <p:cNvSpPr>
            <a:spLocks noGrp="1"/>
          </p:cNvSpPr>
          <p:nvPr>
            <p:ph idx="1"/>
          </p:nvPr>
        </p:nvSpPr>
        <p:spPr>
          <a:xfrm>
            <a:off x="685801" y="1662545"/>
            <a:ext cx="10131425" cy="4128655"/>
          </a:xfrm>
        </p:spPr>
        <p:txBody>
          <a:bodyPr anchor="t" anchorCtr="0">
            <a:normAutofit/>
          </a:bodyPr>
          <a:lstStyle/>
          <a:p>
            <a:pPr marL="0" indent="0">
              <a:buNone/>
            </a:pPr>
            <a:r>
              <a:rPr lang="en-US" sz="2800" dirty="0"/>
              <a:t>Level C – Forms 985 and 986</a:t>
            </a:r>
          </a:p>
          <a:p>
            <a:r>
              <a:rPr lang="en-US" sz="2800" dirty="0"/>
              <a:t>51 minutes</a:t>
            </a:r>
          </a:p>
          <a:p>
            <a:r>
              <a:rPr lang="en-US" sz="2800" dirty="0"/>
              <a:t>No booklets, only listening</a:t>
            </a:r>
          </a:p>
          <a:p>
            <a:r>
              <a:rPr lang="en-US" sz="2800" dirty="0"/>
              <a:t>All 3 Parts – items are said only one time</a:t>
            </a:r>
          </a:p>
          <a:p>
            <a:endParaRPr lang="en-US" sz="2000" dirty="0"/>
          </a:p>
        </p:txBody>
      </p:sp>
      <p:pic>
        <p:nvPicPr>
          <p:cNvPr id="5" name="Picture 4" descr="A picture containing text, electronics, compact disk&#10;&#10;Description automatically generated">
            <a:extLst>
              <a:ext uri="{FF2B5EF4-FFF2-40B4-BE49-F238E27FC236}">
                <a16:creationId xmlns:a16="http://schemas.microsoft.com/office/drawing/2014/main" id="{E01ED5EA-EBF2-477C-89F6-0B2A21CA057F}"/>
              </a:ext>
            </a:extLst>
          </p:cNvPr>
          <p:cNvPicPr>
            <a:picLocks noChangeAspect="1"/>
          </p:cNvPicPr>
          <p:nvPr/>
        </p:nvPicPr>
        <p:blipFill>
          <a:blip r:embed="rId2"/>
          <a:stretch>
            <a:fillRect/>
          </a:stretch>
        </p:blipFill>
        <p:spPr>
          <a:xfrm>
            <a:off x="8081010" y="2991016"/>
            <a:ext cx="3067369" cy="3087666"/>
          </a:xfrm>
          <a:prstGeom prst="rect">
            <a:avLst/>
          </a:prstGeom>
        </p:spPr>
      </p:pic>
    </p:spTree>
    <p:extLst>
      <p:ext uri="{BB962C8B-B14F-4D97-AF65-F5344CB8AC3E}">
        <p14:creationId xmlns:p14="http://schemas.microsoft.com/office/powerpoint/2010/main" val="409905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F04-C3EA-4862-948A-37BF5A2A8A0D}"/>
              </a:ext>
            </a:extLst>
          </p:cNvPr>
          <p:cNvSpPr>
            <a:spLocks noGrp="1"/>
          </p:cNvSpPr>
          <p:nvPr>
            <p:ph type="title"/>
          </p:nvPr>
        </p:nvSpPr>
        <p:spPr>
          <a:xfrm>
            <a:off x="5922335" y="365052"/>
            <a:ext cx="5321395" cy="974651"/>
          </a:xfrm>
        </p:spPr>
        <p:txBody>
          <a:bodyPr>
            <a:normAutofit/>
          </a:bodyPr>
          <a:lstStyle/>
          <a:p>
            <a:r>
              <a:rPr lang="en-US" b="1" dirty="0"/>
              <a:t>Is it a Valid score?</a:t>
            </a:r>
          </a:p>
        </p:txBody>
      </p:sp>
      <p:sp>
        <p:nvSpPr>
          <p:cNvPr id="3" name="Content Placeholder 2">
            <a:extLst>
              <a:ext uri="{FF2B5EF4-FFF2-40B4-BE49-F238E27FC236}">
                <a16:creationId xmlns:a16="http://schemas.microsoft.com/office/drawing/2014/main" id="{2565E58F-6201-4499-882F-FCAF4E3B4E0F}"/>
              </a:ext>
            </a:extLst>
          </p:cNvPr>
          <p:cNvSpPr>
            <a:spLocks noGrp="1"/>
          </p:cNvSpPr>
          <p:nvPr>
            <p:ph idx="1"/>
          </p:nvPr>
        </p:nvSpPr>
        <p:spPr>
          <a:xfrm>
            <a:off x="5922334" y="1616149"/>
            <a:ext cx="5433237" cy="4603898"/>
          </a:xfrm>
        </p:spPr>
        <p:txBody>
          <a:bodyPr anchor="t" anchorCtr="0">
            <a:normAutofit lnSpcReduction="10000"/>
          </a:bodyPr>
          <a:lstStyle/>
          <a:p>
            <a:pPr marL="0" indent="0">
              <a:buNone/>
            </a:pPr>
            <a:r>
              <a:rPr lang="en-US" sz="3200" dirty="0"/>
              <a:t>(*) Inaccurate Score – no score, redo with a lower test form</a:t>
            </a:r>
          </a:p>
          <a:p>
            <a:pPr marL="0" indent="0">
              <a:buNone/>
            </a:pPr>
            <a:endParaRPr lang="en-US" sz="3200" dirty="0"/>
          </a:p>
          <a:p>
            <a:pPr marL="0" indent="0">
              <a:buNone/>
            </a:pPr>
            <a:r>
              <a:rPr lang="en-US" sz="3200" dirty="0"/>
              <a:t>Mid-range scores (no stars) – valid</a:t>
            </a:r>
          </a:p>
          <a:p>
            <a:pPr marL="0" indent="0">
              <a:buNone/>
            </a:pPr>
            <a:endParaRPr lang="en-US" sz="3200" dirty="0"/>
          </a:p>
          <a:p>
            <a:pPr marL="0" indent="0">
              <a:buNone/>
            </a:pPr>
            <a:r>
              <a:rPr lang="en-US" sz="3200" dirty="0"/>
              <a:t>(**) Conservative Estimate –  cannot be reported in </a:t>
            </a:r>
            <a:r>
              <a:rPr lang="en-US" sz="3200" dirty="0" err="1"/>
              <a:t>SiD</a:t>
            </a:r>
            <a:endParaRPr lang="en-US" sz="3200"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15E7DA6-7E31-4822-8535-91BD01673238}"/>
              </a:ext>
            </a:extLst>
          </p:cNvPr>
          <p:cNvPicPr>
            <a:picLocks noChangeAspect="1"/>
          </p:cNvPicPr>
          <p:nvPr/>
        </p:nvPicPr>
        <p:blipFill>
          <a:blip r:embed="rId3"/>
          <a:stretch>
            <a:fillRect/>
          </a:stretch>
        </p:blipFill>
        <p:spPr>
          <a:xfrm>
            <a:off x="1903228" y="146641"/>
            <a:ext cx="2817627" cy="651475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1449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E977851-ECB8-4A2F-B221-30A3F568B058}"/>
              </a:ext>
            </a:extLst>
          </p:cNvPr>
          <p:cNvSpPr>
            <a:spLocks noGrp="1"/>
          </p:cNvSpPr>
          <p:nvPr>
            <p:ph type="title"/>
          </p:nvPr>
        </p:nvSpPr>
        <p:spPr>
          <a:xfrm>
            <a:off x="1085271" y="61323"/>
            <a:ext cx="10370127" cy="852055"/>
          </a:xfrm>
        </p:spPr>
        <p:txBody>
          <a:bodyPr>
            <a:normAutofit/>
          </a:bodyPr>
          <a:lstStyle/>
          <a:p>
            <a:r>
              <a:rPr lang="en-US" sz="3600" b="1" dirty="0">
                <a:solidFill>
                  <a:schemeClr val="tx2"/>
                </a:solidFill>
              </a:rPr>
              <a:t>What Do You Need to Know About Post-testing?</a:t>
            </a:r>
          </a:p>
        </p:txBody>
      </p:sp>
      <p:sp>
        <p:nvSpPr>
          <p:cNvPr id="11" name="Text Placeholder 2">
            <a:extLst>
              <a:ext uri="{FF2B5EF4-FFF2-40B4-BE49-F238E27FC236}">
                <a16:creationId xmlns:a16="http://schemas.microsoft.com/office/drawing/2014/main" id="{E0B42143-4075-454B-9A94-6D2C39D10665}"/>
              </a:ext>
            </a:extLst>
          </p:cNvPr>
          <p:cNvSpPr>
            <a:spLocks noGrp="1"/>
          </p:cNvSpPr>
          <p:nvPr>
            <p:ph type="body" sz="half" idx="2"/>
          </p:nvPr>
        </p:nvSpPr>
        <p:spPr>
          <a:xfrm>
            <a:off x="1085271" y="1341967"/>
            <a:ext cx="6451602" cy="3953048"/>
          </a:xfrm>
        </p:spPr>
        <p:txBody>
          <a:bodyPr>
            <a:normAutofit lnSpcReduction="10000"/>
          </a:bodyPr>
          <a:lstStyle/>
          <a:p>
            <a:pPr marL="342900" indent="-342900">
              <a:buFont typeface="Wingdings" panose="05000000000000000000" pitchFamily="2" charset="2"/>
              <a:buChar char="v"/>
            </a:pPr>
            <a:r>
              <a:rPr lang="en-US" sz="2400" b="1" dirty="0">
                <a:solidFill>
                  <a:schemeClr val="tx2"/>
                </a:solidFill>
              </a:rPr>
              <a:t>Only after 40 or more hours of instruction.</a:t>
            </a:r>
          </a:p>
          <a:p>
            <a:pPr marL="342900" indent="-342900">
              <a:buFont typeface="Wingdings" panose="05000000000000000000" pitchFamily="2" charset="2"/>
              <a:buChar char="v"/>
            </a:pPr>
            <a:r>
              <a:rPr lang="en-US" sz="2400" b="1" dirty="0">
                <a:solidFill>
                  <a:schemeClr val="tx2"/>
                </a:solidFill>
              </a:rPr>
              <a:t>Use the </a:t>
            </a:r>
            <a:r>
              <a:rPr lang="en-US" sz="2400" b="1" u="sng" dirty="0">
                <a:solidFill>
                  <a:schemeClr val="tx2"/>
                </a:solidFill>
              </a:rPr>
              <a:t>Next Assigned Test </a:t>
            </a:r>
            <a:r>
              <a:rPr lang="en-US" sz="2400" b="1" dirty="0">
                <a:solidFill>
                  <a:schemeClr val="tx2"/>
                </a:solidFill>
              </a:rPr>
              <a:t>chart found in the Test Administration Manual (TAM) to determine the appropriate post-test.</a:t>
            </a:r>
          </a:p>
          <a:p>
            <a:pPr marL="800100" lvl="1" indent="-342900">
              <a:buFont typeface="Wingdings" panose="05000000000000000000" pitchFamily="2" charset="2"/>
              <a:buChar char="ü"/>
            </a:pPr>
            <a:r>
              <a:rPr lang="en-US" sz="2000" b="1" dirty="0">
                <a:solidFill>
                  <a:schemeClr val="tx2"/>
                </a:solidFill>
              </a:rPr>
              <a:t>You must always give a different form than the previous test administered (even if it’s been years).</a:t>
            </a:r>
          </a:p>
          <a:p>
            <a:pPr marL="342900" indent="-342900">
              <a:buFont typeface="Wingdings" panose="05000000000000000000" pitchFamily="2" charset="2"/>
              <a:buChar char="v"/>
            </a:pPr>
            <a:r>
              <a:rPr lang="en-US" sz="2400" b="1" dirty="0">
                <a:solidFill>
                  <a:schemeClr val="tx2"/>
                </a:solidFill>
              </a:rPr>
              <a:t>Ask “Can the learner get a level gain with the same level test as the pretest?” </a:t>
            </a:r>
          </a:p>
          <a:p>
            <a:pPr marL="800100" lvl="1" indent="-342900">
              <a:buFont typeface="Wingdings" panose="05000000000000000000" pitchFamily="2" charset="2"/>
              <a:buChar char="ü"/>
            </a:pPr>
            <a:r>
              <a:rPr lang="en-US" sz="2000" b="1" dirty="0">
                <a:solidFill>
                  <a:schemeClr val="tx2"/>
                </a:solidFill>
              </a:rPr>
              <a:t>If not, it is best to administer a test from the next higher level</a:t>
            </a:r>
          </a:p>
          <a:p>
            <a:pPr marL="285750" indent="-285750">
              <a:buFont typeface="Arial" panose="020B0604020202020204" pitchFamily="34" charset="0"/>
              <a:buChar char="•"/>
            </a:pPr>
            <a:endParaRPr lang="en-US" sz="2400" b="1" dirty="0">
              <a:solidFill>
                <a:schemeClr val="tx2"/>
              </a:solidFill>
            </a:endParaRPr>
          </a:p>
        </p:txBody>
      </p:sp>
      <p:sp>
        <p:nvSpPr>
          <p:cNvPr id="2" name="TextBox 1">
            <a:extLst>
              <a:ext uri="{FF2B5EF4-FFF2-40B4-BE49-F238E27FC236}">
                <a16:creationId xmlns:a16="http://schemas.microsoft.com/office/drawing/2014/main" id="{13B2B493-01F1-48F2-BD5D-1AD996A6B9B7}"/>
              </a:ext>
            </a:extLst>
          </p:cNvPr>
          <p:cNvSpPr txBox="1"/>
          <p:nvPr/>
        </p:nvSpPr>
        <p:spPr>
          <a:xfrm>
            <a:off x="1085271" y="5205947"/>
            <a:ext cx="6262577" cy="1384995"/>
          </a:xfrm>
          <a:prstGeom prst="rect">
            <a:avLst/>
          </a:prstGeom>
          <a:noFill/>
          <a:ln w="25400">
            <a:solidFill>
              <a:schemeClr val="tx1"/>
            </a:solidFill>
          </a:ln>
        </p:spPr>
        <p:txBody>
          <a:bodyPr wrap="square" rtlCol="0">
            <a:spAutoFit/>
          </a:bodyPr>
          <a:lstStyle/>
          <a:p>
            <a:pPr marL="342900" indent="-342900">
              <a:buFont typeface="Wingdings" panose="05000000000000000000" pitchFamily="2" charset="2"/>
              <a:buChar char="v"/>
            </a:pPr>
            <a:r>
              <a:rPr lang="en-US" sz="2400" b="1" dirty="0"/>
              <a:t>Once a student scores &gt;227 on a posttest</a:t>
            </a:r>
          </a:p>
          <a:p>
            <a:pPr marL="800100" lvl="1" indent="-342900">
              <a:buFont typeface="Wingdings" panose="05000000000000000000" pitchFamily="2" charset="2"/>
              <a:buChar char="ü"/>
            </a:pPr>
            <a:r>
              <a:rPr lang="en-US" sz="2000" dirty="0"/>
              <a:t>Student will be marked as “Completed ESL” in listening</a:t>
            </a:r>
          </a:p>
          <a:p>
            <a:pPr marL="800100" lvl="1" indent="-342900">
              <a:buFont typeface="Wingdings" panose="05000000000000000000" pitchFamily="2" charset="2"/>
              <a:buChar char="ü"/>
            </a:pPr>
            <a:r>
              <a:rPr lang="en-US" sz="2000" dirty="0"/>
              <a:t>No more listening testing needed</a:t>
            </a:r>
          </a:p>
        </p:txBody>
      </p:sp>
      <p:pic>
        <p:nvPicPr>
          <p:cNvPr id="15" name="Picture 14">
            <a:extLst>
              <a:ext uri="{FF2B5EF4-FFF2-40B4-BE49-F238E27FC236}">
                <a16:creationId xmlns:a16="http://schemas.microsoft.com/office/drawing/2014/main" id="{F206A30F-CC27-49DB-9767-D119AD50520E}"/>
              </a:ext>
            </a:extLst>
          </p:cNvPr>
          <p:cNvPicPr>
            <a:picLocks noChangeAspect="1"/>
          </p:cNvPicPr>
          <p:nvPr/>
        </p:nvPicPr>
        <p:blipFill>
          <a:blip r:embed="rId2"/>
          <a:stretch>
            <a:fillRect/>
          </a:stretch>
        </p:blipFill>
        <p:spPr>
          <a:xfrm>
            <a:off x="8559210" y="913378"/>
            <a:ext cx="2547520" cy="5711960"/>
          </a:xfrm>
          <a:prstGeom prst="rect">
            <a:avLst/>
          </a:prstGeom>
        </p:spPr>
      </p:pic>
    </p:spTree>
    <p:extLst>
      <p:ext uri="{BB962C8B-B14F-4D97-AF65-F5344CB8AC3E}">
        <p14:creationId xmlns:p14="http://schemas.microsoft.com/office/powerpoint/2010/main" val="68458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2971806"/>
            <a:ext cx="10410826" cy="1684150"/>
          </a:xfrm>
        </p:spPr>
        <p:txBody>
          <a:bodyPr/>
          <a:lstStyle/>
          <a:p>
            <a:pPr algn="ctr"/>
            <a:r>
              <a:rPr lang="en-US" b="1" cap="none" dirty="0"/>
              <a:t>CASAS Listening Test Results</a:t>
            </a:r>
            <a:br>
              <a:rPr lang="en-US" cap="none" dirty="0"/>
            </a:br>
            <a:r>
              <a:rPr lang="en-US" sz="3600" cap="none" dirty="0"/>
              <a:t>Instructional Considerations</a:t>
            </a:r>
            <a:endParaRPr lang="en-US" cap="none" dirty="0"/>
          </a:p>
        </p:txBody>
      </p:sp>
      <p:sp>
        <p:nvSpPr>
          <p:cNvPr id="5" name="TextBox 4"/>
          <p:cNvSpPr txBox="1"/>
          <p:nvPr/>
        </p:nvSpPr>
        <p:spPr>
          <a:xfrm>
            <a:off x="11507704" y="6232358"/>
            <a:ext cx="625642" cy="369332"/>
          </a:xfrm>
          <a:prstGeom prst="rect">
            <a:avLst/>
          </a:prstGeom>
          <a:noFill/>
        </p:spPr>
        <p:txBody>
          <a:bodyPr wrap="square" rtlCol="0">
            <a:spAutoFit/>
          </a:bodyPr>
          <a:lstStyle/>
          <a:p>
            <a:r>
              <a:rPr lang="en-US" b="1" dirty="0">
                <a:solidFill>
                  <a:srgbClr val="FF0000"/>
                </a:solidFill>
              </a:rPr>
              <a:t>M</a:t>
            </a:r>
          </a:p>
        </p:txBody>
      </p:sp>
      <p:sp>
        <p:nvSpPr>
          <p:cNvPr id="6" name="Text Placeholder 5">
            <a:extLst>
              <a:ext uri="{FF2B5EF4-FFF2-40B4-BE49-F238E27FC236}">
                <a16:creationId xmlns:a16="http://schemas.microsoft.com/office/drawing/2014/main" id="{CA9F89FB-9730-48C8-B807-254C68C9AF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178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A3638-5D4C-4144-832D-0392FEFE595E}"/>
              </a:ext>
            </a:extLst>
          </p:cNvPr>
          <p:cNvSpPr>
            <a:spLocks noGrp="1"/>
          </p:cNvSpPr>
          <p:nvPr>
            <p:ph type="title"/>
          </p:nvPr>
        </p:nvSpPr>
        <p:spPr>
          <a:xfrm>
            <a:off x="685800" y="1073888"/>
            <a:ext cx="3680885" cy="2372045"/>
          </a:xfrm>
        </p:spPr>
        <p:txBody>
          <a:bodyPr anchor="t" anchorCtr="0">
            <a:noAutofit/>
          </a:bodyPr>
          <a:lstStyle/>
          <a:p>
            <a:r>
              <a:rPr lang="en-US" sz="3600" b="1" dirty="0"/>
              <a:t>CASAS Skill level descriptors - Listening</a:t>
            </a:r>
          </a:p>
        </p:txBody>
      </p:sp>
      <p:pic>
        <p:nvPicPr>
          <p:cNvPr id="8" name="Content Placeholder 7">
            <a:extLst>
              <a:ext uri="{FF2B5EF4-FFF2-40B4-BE49-F238E27FC236}">
                <a16:creationId xmlns:a16="http://schemas.microsoft.com/office/drawing/2014/main" id="{DEF3CB3C-382C-4C0F-AD6C-CA1BF6F1E366}"/>
              </a:ext>
            </a:extLst>
          </p:cNvPr>
          <p:cNvPicPr>
            <a:picLocks noGrp="1" noChangeAspect="1"/>
          </p:cNvPicPr>
          <p:nvPr>
            <p:ph idx="1"/>
          </p:nvPr>
        </p:nvPicPr>
        <p:blipFill>
          <a:blip r:embed="rId2"/>
          <a:stretch>
            <a:fillRect/>
          </a:stretch>
        </p:blipFill>
        <p:spPr>
          <a:xfrm>
            <a:off x="5231220" y="96692"/>
            <a:ext cx="5252482" cy="6540681"/>
          </a:xfrm>
        </p:spPr>
      </p:pic>
      <p:sp>
        <p:nvSpPr>
          <p:cNvPr id="6" name="Text Placeholder 5">
            <a:extLst>
              <a:ext uri="{FF2B5EF4-FFF2-40B4-BE49-F238E27FC236}">
                <a16:creationId xmlns:a16="http://schemas.microsoft.com/office/drawing/2014/main" id="{7BCF7BCF-F3F0-490B-B377-DAD478E230F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4610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8E6A20-8477-4F9B-A51D-10EC699029E9}"/>
              </a:ext>
            </a:extLst>
          </p:cNvPr>
          <p:cNvSpPr>
            <a:spLocks noGrp="1"/>
          </p:cNvSpPr>
          <p:nvPr>
            <p:ph type="ctrTitle"/>
          </p:nvPr>
        </p:nvSpPr>
        <p:spPr/>
        <p:txBody>
          <a:bodyPr/>
          <a:lstStyle/>
          <a:p>
            <a:r>
              <a:rPr lang="en-US" b="1" dirty="0"/>
              <a:t>Administering the casas listening test</a:t>
            </a:r>
          </a:p>
        </p:txBody>
      </p:sp>
      <p:sp>
        <p:nvSpPr>
          <p:cNvPr id="7" name="Subtitle 6">
            <a:extLst>
              <a:ext uri="{FF2B5EF4-FFF2-40B4-BE49-F238E27FC236}">
                <a16:creationId xmlns:a16="http://schemas.microsoft.com/office/drawing/2014/main" id="{C0DBFDB6-36C4-47BD-BCAE-750F6A8E0FA2}"/>
              </a:ext>
            </a:extLst>
          </p:cNvPr>
          <p:cNvSpPr>
            <a:spLocks noGrp="1"/>
          </p:cNvSpPr>
          <p:nvPr>
            <p:ph type="subTitle" idx="1"/>
          </p:nvPr>
        </p:nvSpPr>
        <p:spPr>
          <a:xfrm>
            <a:off x="3962399" y="4763386"/>
            <a:ext cx="7197726" cy="1027813"/>
          </a:xfrm>
        </p:spPr>
        <p:txBody>
          <a:bodyPr>
            <a:normAutofit/>
          </a:bodyPr>
          <a:lstStyle/>
          <a:p>
            <a:r>
              <a:rPr lang="en-US" sz="2400" b="1" dirty="0"/>
              <a:t>Marty Olsen – </a:t>
            </a:r>
            <a:r>
              <a:rPr lang="en-US" sz="2400" b="1" cap="none" dirty="0">
                <a:hlinkClick r:id="rId2"/>
              </a:rPr>
              <a:t>martha.olsen@gmail.com</a:t>
            </a:r>
            <a:r>
              <a:rPr lang="en-US" sz="2400" b="1" cap="none" dirty="0"/>
              <a:t> </a:t>
            </a:r>
            <a:endParaRPr lang="en-US" sz="2400" b="1" dirty="0"/>
          </a:p>
        </p:txBody>
      </p:sp>
    </p:spTree>
    <p:extLst>
      <p:ext uri="{BB962C8B-B14F-4D97-AF65-F5344CB8AC3E}">
        <p14:creationId xmlns:p14="http://schemas.microsoft.com/office/powerpoint/2010/main" val="187447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1E75-9607-479A-9496-9684FBB4C078}"/>
              </a:ext>
            </a:extLst>
          </p:cNvPr>
          <p:cNvSpPr>
            <a:spLocks noGrp="1"/>
          </p:cNvSpPr>
          <p:nvPr>
            <p:ph type="title"/>
          </p:nvPr>
        </p:nvSpPr>
        <p:spPr>
          <a:xfrm>
            <a:off x="422643" y="897467"/>
            <a:ext cx="4207197" cy="1371600"/>
          </a:xfrm>
        </p:spPr>
        <p:txBody>
          <a:bodyPr anchor="t" anchorCtr="0">
            <a:noAutofit/>
          </a:bodyPr>
          <a:lstStyle/>
          <a:p>
            <a:pPr algn="ctr"/>
            <a:r>
              <a:rPr lang="en-US" sz="3600" b="1" dirty="0"/>
              <a:t>CASAS Listening Basic skills content standards</a:t>
            </a:r>
          </a:p>
        </p:txBody>
      </p:sp>
      <p:pic>
        <p:nvPicPr>
          <p:cNvPr id="6" name="Content Placeholder 5">
            <a:extLst>
              <a:ext uri="{FF2B5EF4-FFF2-40B4-BE49-F238E27FC236}">
                <a16:creationId xmlns:a16="http://schemas.microsoft.com/office/drawing/2014/main" id="{3821AC10-DA1C-487A-BE3B-269ADF8F9B9F}"/>
              </a:ext>
            </a:extLst>
          </p:cNvPr>
          <p:cNvPicPr>
            <a:picLocks noGrp="1" noChangeAspect="1"/>
          </p:cNvPicPr>
          <p:nvPr>
            <p:ph idx="1"/>
          </p:nvPr>
        </p:nvPicPr>
        <p:blipFill>
          <a:blip r:embed="rId2"/>
          <a:stretch>
            <a:fillRect/>
          </a:stretch>
        </p:blipFill>
        <p:spPr>
          <a:xfrm>
            <a:off x="5138538" y="127591"/>
            <a:ext cx="6238511" cy="6730409"/>
          </a:xfrm>
        </p:spPr>
      </p:pic>
      <p:sp>
        <p:nvSpPr>
          <p:cNvPr id="4" name="Text Placeholder 3">
            <a:extLst>
              <a:ext uri="{FF2B5EF4-FFF2-40B4-BE49-F238E27FC236}">
                <a16:creationId xmlns:a16="http://schemas.microsoft.com/office/drawing/2014/main" id="{B30E7ECA-1477-4537-98EA-8B9D768D3360}"/>
              </a:ext>
            </a:extLst>
          </p:cNvPr>
          <p:cNvSpPr>
            <a:spLocks noGrp="1"/>
          </p:cNvSpPr>
          <p:nvPr>
            <p:ph type="body" sz="half" idx="2"/>
          </p:nvPr>
        </p:nvSpPr>
        <p:spPr/>
        <p:txBody>
          <a:bodyPr>
            <a:normAutofit/>
          </a:bodyPr>
          <a:lstStyle/>
          <a:p>
            <a:r>
              <a:rPr lang="en-US" sz="2400" dirty="0"/>
              <a:t>https://www.casas.org/docs/research/listening-content-standards.pdf?sfvrsn=b2d02338_3?Status=Master</a:t>
            </a:r>
          </a:p>
        </p:txBody>
      </p:sp>
    </p:spTree>
    <p:extLst>
      <p:ext uri="{BB962C8B-B14F-4D97-AF65-F5344CB8AC3E}">
        <p14:creationId xmlns:p14="http://schemas.microsoft.com/office/powerpoint/2010/main" val="128442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0F8C39-9967-430F-94BA-A72091FF6F5A}"/>
              </a:ext>
            </a:extLst>
          </p:cNvPr>
          <p:cNvSpPr>
            <a:spLocks noGrp="1"/>
          </p:cNvSpPr>
          <p:nvPr>
            <p:ph type="title"/>
          </p:nvPr>
        </p:nvSpPr>
        <p:spPr>
          <a:xfrm>
            <a:off x="255182" y="237461"/>
            <a:ext cx="2902688" cy="6406825"/>
          </a:xfrm>
        </p:spPr>
        <p:txBody>
          <a:bodyPr anchor="t" anchorCtr="0">
            <a:normAutofit fontScale="90000"/>
          </a:bodyPr>
          <a:lstStyle/>
          <a:p>
            <a:r>
              <a:rPr lang="en-US" b="1" dirty="0" err="1"/>
              <a:t>BASic</a:t>
            </a:r>
            <a:r>
              <a:rPr lang="en-US" b="1" dirty="0"/>
              <a:t> skills content standards</a:t>
            </a:r>
            <a:br>
              <a:rPr lang="en-US" b="1" dirty="0"/>
            </a:br>
            <a:br>
              <a:rPr lang="en-US" b="1" dirty="0"/>
            </a:br>
            <a:br>
              <a:rPr lang="en-US" b="1" dirty="0"/>
            </a:br>
            <a:r>
              <a:rPr lang="en-US" sz="2700" b="1" cap="none" dirty="0">
                <a:latin typeface="+mn-lt"/>
              </a:rPr>
              <a:t>https://www.casas.org/docs/default-source/pagecontents/life-and-work-listening-980-series---basic-skills-content-standards-by-form.pdf?sfvrsn=339f8a70_12?status=master</a:t>
            </a:r>
            <a:endParaRPr lang="en-US" sz="2700" b="1" dirty="0">
              <a:latin typeface="+mn-lt"/>
            </a:endParaRPr>
          </a:p>
        </p:txBody>
      </p:sp>
      <p:pic>
        <p:nvPicPr>
          <p:cNvPr id="8" name="Content Placeholder 7">
            <a:extLst>
              <a:ext uri="{FF2B5EF4-FFF2-40B4-BE49-F238E27FC236}">
                <a16:creationId xmlns:a16="http://schemas.microsoft.com/office/drawing/2014/main" id="{1DCF48F7-B8A2-400E-B089-D9ED0A708938}"/>
              </a:ext>
            </a:extLst>
          </p:cNvPr>
          <p:cNvPicPr>
            <a:picLocks noGrp="1" noChangeAspect="1"/>
          </p:cNvPicPr>
          <p:nvPr>
            <p:ph idx="1"/>
          </p:nvPr>
        </p:nvPicPr>
        <p:blipFill>
          <a:blip r:embed="rId2"/>
          <a:stretch>
            <a:fillRect/>
          </a:stretch>
        </p:blipFill>
        <p:spPr>
          <a:xfrm>
            <a:off x="3519377" y="213713"/>
            <a:ext cx="8506046" cy="6430573"/>
          </a:xfrm>
        </p:spPr>
      </p:pic>
      <p:sp>
        <p:nvSpPr>
          <p:cNvPr id="9" name="TextBox 8">
            <a:extLst>
              <a:ext uri="{FF2B5EF4-FFF2-40B4-BE49-F238E27FC236}">
                <a16:creationId xmlns:a16="http://schemas.microsoft.com/office/drawing/2014/main" id="{4CF7226D-A514-4096-AB18-8828EFB3F7CD}"/>
              </a:ext>
            </a:extLst>
          </p:cNvPr>
          <p:cNvSpPr txBox="1"/>
          <p:nvPr/>
        </p:nvSpPr>
        <p:spPr>
          <a:xfrm>
            <a:off x="9154631" y="587597"/>
            <a:ext cx="2211573" cy="369332"/>
          </a:xfrm>
          <a:prstGeom prst="rect">
            <a:avLst/>
          </a:prstGeom>
          <a:noFill/>
        </p:spPr>
        <p:txBody>
          <a:bodyPr wrap="square" rtlCol="0">
            <a:spAutoFit/>
          </a:bodyPr>
          <a:lstStyle/>
          <a:p>
            <a:r>
              <a:rPr lang="en-US" dirty="0">
                <a:solidFill>
                  <a:schemeClr val="bg1"/>
                </a:solidFill>
              </a:rPr>
              <a:t>CASAS Competencies</a:t>
            </a:r>
          </a:p>
        </p:txBody>
      </p:sp>
      <p:sp>
        <p:nvSpPr>
          <p:cNvPr id="10" name="Arrow: Down 9">
            <a:extLst>
              <a:ext uri="{FF2B5EF4-FFF2-40B4-BE49-F238E27FC236}">
                <a16:creationId xmlns:a16="http://schemas.microsoft.com/office/drawing/2014/main" id="{CA7F122C-955A-42D0-8469-DDE69A459DA4}"/>
              </a:ext>
            </a:extLst>
          </p:cNvPr>
          <p:cNvSpPr/>
          <p:nvPr/>
        </p:nvSpPr>
        <p:spPr>
          <a:xfrm>
            <a:off x="9292856" y="925032"/>
            <a:ext cx="361507" cy="369332"/>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C6C7F01-BD64-4948-8DF8-5D8BB5CE0DF5}"/>
              </a:ext>
            </a:extLst>
          </p:cNvPr>
          <p:cNvSpPr txBox="1"/>
          <p:nvPr/>
        </p:nvSpPr>
        <p:spPr>
          <a:xfrm>
            <a:off x="6539023" y="1477925"/>
            <a:ext cx="1339703" cy="369332"/>
          </a:xfrm>
          <a:prstGeom prst="rect">
            <a:avLst/>
          </a:prstGeom>
          <a:noFill/>
        </p:spPr>
        <p:txBody>
          <a:bodyPr wrap="square" rtlCol="0">
            <a:spAutoFit/>
          </a:bodyPr>
          <a:lstStyle/>
          <a:p>
            <a:r>
              <a:rPr lang="en-US" b="1" dirty="0"/>
              <a:t>Test Item #</a:t>
            </a:r>
          </a:p>
        </p:txBody>
      </p:sp>
      <p:cxnSp>
        <p:nvCxnSpPr>
          <p:cNvPr id="13" name="Straight Arrow Connector 12">
            <a:extLst>
              <a:ext uri="{FF2B5EF4-FFF2-40B4-BE49-F238E27FC236}">
                <a16:creationId xmlns:a16="http://schemas.microsoft.com/office/drawing/2014/main" id="{827DE2F1-B150-499B-B2B8-2371E5CB4564}"/>
              </a:ext>
            </a:extLst>
          </p:cNvPr>
          <p:cNvCxnSpPr>
            <a:cxnSpLocks/>
          </p:cNvCxnSpPr>
          <p:nvPr/>
        </p:nvCxnSpPr>
        <p:spPr>
          <a:xfrm>
            <a:off x="7697972" y="1722474"/>
            <a:ext cx="850605" cy="2658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295A000-8AA1-404D-89C2-66074C42B4AB}"/>
              </a:ext>
            </a:extLst>
          </p:cNvPr>
          <p:cNvSpPr/>
          <p:nvPr/>
        </p:nvSpPr>
        <p:spPr>
          <a:xfrm>
            <a:off x="3806456" y="1722474"/>
            <a:ext cx="1339703" cy="446568"/>
          </a:xfrm>
          <a:prstGeom prst="ellipse">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3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0F8C39-9967-430F-94BA-A72091FF6F5A}"/>
              </a:ext>
            </a:extLst>
          </p:cNvPr>
          <p:cNvSpPr>
            <a:spLocks noGrp="1"/>
          </p:cNvSpPr>
          <p:nvPr>
            <p:ph type="title"/>
          </p:nvPr>
        </p:nvSpPr>
        <p:spPr>
          <a:xfrm>
            <a:off x="710415" y="376299"/>
            <a:ext cx="11148235" cy="1097466"/>
          </a:xfrm>
        </p:spPr>
        <p:txBody>
          <a:bodyPr anchor="t" anchorCtr="0">
            <a:normAutofit fontScale="90000"/>
          </a:bodyPr>
          <a:lstStyle/>
          <a:p>
            <a:r>
              <a:rPr lang="en-US" b="1" dirty="0"/>
              <a:t>Life and work listening sample test items</a:t>
            </a:r>
            <a:br>
              <a:rPr lang="en-US" b="1" dirty="0"/>
            </a:br>
            <a:r>
              <a:rPr lang="en-US" sz="2000" b="1" cap="none" dirty="0"/>
              <a:t>https://www.casas.org/product-overviews/curriculum-management-instruction/sample-test-items/life-and-work-listening</a:t>
            </a:r>
            <a:br>
              <a:rPr lang="en-US" b="1" dirty="0"/>
            </a:br>
            <a:br>
              <a:rPr lang="en-US" b="1" dirty="0"/>
            </a:br>
            <a:br>
              <a:rPr lang="en-US" b="1" dirty="0"/>
            </a:br>
            <a:endParaRPr lang="en-US" sz="2700" b="1" dirty="0">
              <a:latin typeface="+mn-lt"/>
            </a:endParaRPr>
          </a:p>
        </p:txBody>
      </p:sp>
      <p:sp>
        <p:nvSpPr>
          <p:cNvPr id="7" name="Content Placeholder 6">
            <a:extLst>
              <a:ext uri="{FF2B5EF4-FFF2-40B4-BE49-F238E27FC236}">
                <a16:creationId xmlns:a16="http://schemas.microsoft.com/office/drawing/2014/main" id="{7FC2B7EC-FF97-4E44-88CD-43486B1687F8}"/>
              </a:ext>
            </a:extLst>
          </p:cNvPr>
          <p:cNvSpPr>
            <a:spLocks noGrp="1"/>
          </p:cNvSpPr>
          <p:nvPr>
            <p:ph sz="half" idx="1"/>
          </p:nvPr>
        </p:nvSpPr>
        <p:spPr>
          <a:xfrm>
            <a:off x="685802" y="1584251"/>
            <a:ext cx="4995334" cy="4206950"/>
          </a:xfrm>
        </p:spPr>
        <p:txBody>
          <a:bodyPr anchor="t" anchorCtr="0">
            <a:normAutofit/>
          </a:bodyPr>
          <a:lstStyle/>
          <a:p>
            <a:pPr marL="0" indent="0">
              <a:buNone/>
            </a:pPr>
            <a:r>
              <a:rPr lang="en-US" sz="2400" b="1" dirty="0"/>
              <a:t>Use Sample Test Items to:</a:t>
            </a:r>
          </a:p>
          <a:p>
            <a:r>
              <a:rPr lang="en-US" sz="2400" dirty="0"/>
              <a:t>Familiarize students with CASAS items</a:t>
            </a:r>
          </a:p>
          <a:p>
            <a:r>
              <a:rPr lang="en-US" sz="2400" dirty="0"/>
              <a:t>Give students practice in taking a CASAS test</a:t>
            </a:r>
          </a:p>
          <a:p>
            <a:r>
              <a:rPr lang="en-US" sz="2400" dirty="0"/>
              <a:t>Make future testing go more smoothly</a:t>
            </a:r>
          </a:p>
          <a:p>
            <a:r>
              <a:rPr lang="en-US" sz="2400" dirty="0"/>
              <a:t>Help reduce student test-taking anxiety</a:t>
            </a:r>
          </a:p>
        </p:txBody>
      </p:sp>
      <p:sp>
        <p:nvSpPr>
          <p:cNvPr id="12" name="Content Placeholder 11">
            <a:extLst>
              <a:ext uri="{FF2B5EF4-FFF2-40B4-BE49-F238E27FC236}">
                <a16:creationId xmlns:a16="http://schemas.microsoft.com/office/drawing/2014/main" id="{0520F1E8-3C2D-4226-8FAB-E63BAFE8F0F4}"/>
              </a:ext>
            </a:extLst>
          </p:cNvPr>
          <p:cNvSpPr>
            <a:spLocks noGrp="1"/>
          </p:cNvSpPr>
          <p:nvPr>
            <p:ph sz="half" idx="2"/>
          </p:nvPr>
        </p:nvSpPr>
        <p:spPr>
          <a:xfrm>
            <a:off x="5821895" y="1584249"/>
            <a:ext cx="4995332" cy="4561369"/>
          </a:xfrm>
        </p:spPr>
        <p:txBody>
          <a:bodyPr anchor="t" anchorCtr="0">
            <a:noAutofit/>
          </a:bodyPr>
          <a:lstStyle/>
          <a:p>
            <a:pPr marL="0" indent="0">
              <a:buNone/>
            </a:pPr>
            <a:r>
              <a:rPr lang="en-US" sz="2400" b="1" dirty="0"/>
              <a:t>Sample Test Booklets</a:t>
            </a:r>
          </a:p>
          <a:p>
            <a:r>
              <a:rPr lang="en-US" sz="2400" dirty="0">
                <a:hlinkClick r:id="rId2"/>
              </a:rPr>
              <a:t>Level A</a:t>
            </a:r>
            <a:endParaRPr lang="en-US" sz="2400" dirty="0"/>
          </a:p>
          <a:p>
            <a:r>
              <a:rPr lang="en-US" sz="2400" dirty="0">
                <a:hlinkClick r:id="rId3"/>
              </a:rPr>
              <a:t>Level B</a:t>
            </a:r>
            <a:endParaRPr lang="en-US" sz="2400" dirty="0"/>
          </a:p>
          <a:p>
            <a:r>
              <a:rPr lang="en-US" sz="2400" dirty="0">
                <a:hlinkClick r:id="rId4"/>
              </a:rPr>
              <a:t>Level C</a:t>
            </a:r>
            <a:endParaRPr lang="en-US" sz="2400" dirty="0"/>
          </a:p>
          <a:p>
            <a:endParaRPr lang="en-US" sz="2400" dirty="0"/>
          </a:p>
          <a:p>
            <a:pPr marL="0" indent="0">
              <a:buNone/>
            </a:pPr>
            <a:r>
              <a:rPr lang="en-US" sz="2400" b="1" dirty="0" err="1"/>
              <a:t>ETest</a:t>
            </a:r>
            <a:r>
              <a:rPr lang="en-US" sz="2400" b="1" dirty="0"/>
              <a:t> Sampler</a:t>
            </a:r>
          </a:p>
          <a:p>
            <a:pPr marL="0" indent="0">
              <a:buNone/>
            </a:pPr>
            <a:r>
              <a:rPr lang="en-US" sz="2400" dirty="0">
                <a:hlinkClick r:id="rId5"/>
              </a:rPr>
              <a:t>https://casasportal.org/eTests</a:t>
            </a:r>
            <a:r>
              <a:rPr lang="en-US" sz="2400" dirty="0"/>
              <a:t> </a:t>
            </a:r>
          </a:p>
        </p:txBody>
      </p:sp>
      <p:sp>
        <p:nvSpPr>
          <p:cNvPr id="9" name="TextBox 8">
            <a:extLst>
              <a:ext uri="{FF2B5EF4-FFF2-40B4-BE49-F238E27FC236}">
                <a16:creationId xmlns:a16="http://schemas.microsoft.com/office/drawing/2014/main" id="{4CF7226D-A514-4096-AB18-8828EFB3F7CD}"/>
              </a:ext>
            </a:extLst>
          </p:cNvPr>
          <p:cNvSpPr txBox="1"/>
          <p:nvPr/>
        </p:nvSpPr>
        <p:spPr>
          <a:xfrm>
            <a:off x="9154631" y="587597"/>
            <a:ext cx="2211573" cy="369332"/>
          </a:xfrm>
          <a:prstGeom prst="rect">
            <a:avLst/>
          </a:prstGeom>
          <a:noFill/>
        </p:spPr>
        <p:txBody>
          <a:bodyPr wrap="square" rtlCol="0">
            <a:spAutoFit/>
          </a:bodyPr>
          <a:lstStyle/>
          <a:p>
            <a:r>
              <a:rPr lang="en-US" dirty="0">
                <a:solidFill>
                  <a:schemeClr val="bg1"/>
                </a:solidFill>
              </a:rPr>
              <a:t>CASAS Competencies</a:t>
            </a:r>
          </a:p>
        </p:txBody>
      </p:sp>
    </p:spTree>
    <p:extLst>
      <p:ext uri="{BB962C8B-B14F-4D97-AF65-F5344CB8AC3E}">
        <p14:creationId xmlns:p14="http://schemas.microsoft.com/office/powerpoint/2010/main" val="9153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C9E10-A889-4D2A-A71A-55173131035B}"/>
              </a:ext>
            </a:extLst>
          </p:cNvPr>
          <p:cNvSpPr>
            <a:spLocks noGrp="1"/>
          </p:cNvSpPr>
          <p:nvPr>
            <p:ph type="title"/>
          </p:nvPr>
        </p:nvSpPr>
        <p:spPr>
          <a:xfrm>
            <a:off x="685800" y="109869"/>
            <a:ext cx="10131425" cy="1155405"/>
          </a:xfrm>
        </p:spPr>
        <p:txBody>
          <a:bodyPr/>
          <a:lstStyle/>
          <a:p>
            <a:r>
              <a:rPr lang="en-US" b="1" dirty="0"/>
              <a:t>listening Skills practice</a:t>
            </a:r>
          </a:p>
        </p:txBody>
      </p:sp>
      <p:sp>
        <p:nvSpPr>
          <p:cNvPr id="6" name="Content Placeholder 5">
            <a:extLst>
              <a:ext uri="{FF2B5EF4-FFF2-40B4-BE49-F238E27FC236}">
                <a16:creationId xmlns:a16="http://schemas.microsoft.com/office/drawing/2014/main" id="{A3632BB5-A05E-4F16-AC49-C563D7E28D72}"/>
              </a:ext>
            </a:extLst>
          </p:cNvPr>
          <p:cNvSpPr>
            <a:spLocks noGrp="1"/>
          </p:cNvSpPr>
          <p:nvPr>
            <p:ph idx="1"/>
          </p:nvPr>
        </p:nvSpPr>
        <p:spPr>
          <a:xfrm>
            <a:off x="685800" y="1424763"/>
            <a:ext cx="10131425" cy="5071731"/>
          </a:xfrm>
        </p:spPr>
        <p:txBody>
          <a:bodyPr anchor="t" anchorCtr="0">
            <a:normAutofit lnSpcReduction="10000"/>
          </a:bodyPr>
          <a:lstStyle/>
          <a:p>
            <a:pPr marL="0" indent="0">
              <a:buNone/>
            </a:pPr>
            <a:r>
              <a:rPr lang="en-US" sz="2400" dirty="0"/>
              <a:t>ESOL Listening Practice Tests (by level)</a:t>
            </a:r>
          </a:p>
          <a:p>
            <a:pPr marL="457200" lvl="1" indent="0">
              <a:buNone/>
            </a:pPr>
            <a:r>
              <a:rPr lang="en-US" sz="2200" dirty="0">
                <a:hlinkClick r:id="rId2"/>
              </a:rPr>
              <a:t>https://www.seminolestate.edu/els/pett/listening</a:t>
            </a:r>
            <a:endParaRPr lang="en-US" sz="2200" dirty="0"/>
          </a:p>
          <a:p>
            <a:pPr marL="0" indent="0">
              <a:buNone/>
            </a:pPr>
            <a:r>
              <a:rPr lang="en-US" sz="2400" dirty="0"/>
              <a:t>Listening and Dictation Project</a:t>
            </a:r>
          </a:p>
          <a:p>
            <a:pPr marL="457200" lvl="1" indent="0">
              <a:buNone/>
            </a:pPr>
            <a:r>
              <a:rPr lang="en-US" sz="2200" dirty="0">
                <a:hlinkClick r:id="rId3"/>
              </a:rPr>
              <a:t>https://www.seminolestate.edu/els/listening-and-dictation</a:t>
            </a:r>
            <a:endParaRPr lang="en-US" sz="2200" dirty="0"/>
          </a:p>
          <a:p>
            <a:pPr marL="0" indent="0">
              <a:buNone/>
            </a:pPr>
            <a:r>
              <a:rPr lang="en-US" sz="2400" dirty="0"/>
              <a:t>10 Awesome Activities to Improve Intermediate ESL Students’ Listening</a:t>
            </a:r>
          </a:p>
          <a:p>
            <a:pPr marL="457200" lvl="1" indent="0">
              <a:buNone/>
            </a:pPr>
            <a:r>
              <a:rPr lang="en-US" sz="2200" dirty="0">
                <a:hlinkClick r:id="rId4"/>
              </a:rPr>
              <a:t>https://www.fluentu.com/blog/educator-english/esl-listening-activities-intermediate/</a:t>
            </a:r>
            <a:endParaRPr lang="en-US" sz="2200" dirty="0"/>
          </a:p>
          <a:p>
            <a:pPr marL="0" indent="0">
              <a:buNone/>
            </a:pPr>
            <a:r>
              <a:rPr lang="en-US" sz="2400" dirty="0"/>
              <a:t>Randall’s ESL Cyber Listening Lab</a:t>
            </a:r>
          </a:p>
          <a:p>
            <a:pPr marL="457200" lvl="1" indent="0">
              <a:buNone/>
            </a:pPr>
            <a:r>
              <a:rPr lang="en-US" sz="2200" dirty="0">
                <a:hlinkClick r:id="rId5"/>
              </a:rPr>
              <a:t>https://www.esl-lab.com/</a:t>
            </a:r>
            <a:endParaRPr lang="en-US" sz="2200" dirty="0"/>
          </a:p>
          <a:p>
            <a:pPr marL="0" indent="0">
              <a:buNone/>
            </a:pPr>
            <a:r>
              <a:rPr lang="en-US" sz="2400" dirty="0"/>
              <a:t>ESL Listening Activities, Games, Worksheets, and Lesson Plans</a:t>
            </a:r>
          </a:p>
          <a:p>
            <a:pPr marL="457200" lvl="1" indent="0">
              <a:buNone/>
            </a:pPr>
            <a:r>
              <a:rPr lang="en-US" sz="2200" dirty="0">
                <a:hlinkClick r:id="rId6"/>
              </a:rPr>
              <a:t>https://www.eslactivity.org/english-listening-tip/</a:t>
            </a:r>
            <a:endParaRPr lang="en-US" sz="2200" dirty="0"/>
          </a:p>
          <a:p>
            <a:endParaRPr lang="en-US" dirty="0"/>
          </a:p>
          <a:p>
            <a:pPr marL="0" indent="0">
              <a:buNone/>
            </a:pPr>
            <a:endParaRPr lang="en-US" dirty="0"/>
          </a:p>
        </p:txBody>
      </p:sp>
    </p:spTree>
    <p:extLst>
      <p:ext uri="{BB962C8B-B14F-4D97-AF65-F5344CB8AC3E}">
        <p14:creationId xmlns:p14="http://schemas.microsoft.com/office/powerpoint/2010/main" val="1242739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6F3DF-43D7-4661-8098-4922E62C43FD}"/>
              </a:ext>
            </a:extLst>
          </p:cNvPr>
          <p:cNvSpPr>
            <a:spLocks noGrp="1"/>
          </p:cNvSpPr>
          <p:nvPr>
            <p:ph type="title"/>
          </p:nvPr>
        </p:nvSpPr>
        <p:spPr/>
        <p:txBody>
          <a:bodyPr/>
          <a:lstStyle/>
          <a:p>
            <a:r>
              <a:rPr lang="en-US" b="1" dirty="0"/>
              <a:t>Going live! Checklist</a:t>
            </a:r>
          </a:p>
        </p:txBody>
      </p:sp>
      <p:sp>
        <p:nvSpPr>
          <p:cNvPr id="5" name="Text Placeholder 4">
            <a:extLst>
              <a:ext uri="{FF2B5EF4-FFF2-40B4-BE49-F238E27FC236}">
                <a16:creationId xmlns:a16="http://schemas.microsoft.com/office/drawing/2014/main" id="{F3E1CD14-E09D-4B25-90D7-C0C592CA65EB}"/>
              </a:ext>
            </a:extLst>
          </p:cNvPr>
          <p:cNvSpPr>
            <a:spLocks noGrp="1"/>
          </p:cNvSpPr>
          <p:nvPr>
            <p:ph type="body" idx="1"/>
          </p:nvPr>
        </p:nvSpPr>
        <p:spPr/>
        <p:txBody>
          <a:bodyPr>
            <a:normAutofit/>
          </a:bodyPr>
          <a:lstStyle/>
          <a:p>
            <a:r>
              <a:rPr lang="en-US" sz="2800" b="1" dirty="0"/>
              <a:t>First Steps</a:t>
            </a:r>
          </a:p>
        </p:txBody>
      </p:sp>
      <p:pic>
        <p:nvPicPr>
          <p:cNvPr id="2" name="Picture 1">
            <a:extLst>
              <a:ext uri="{FF2B5EF4-FFF2-40B4-BE49-F238E27FC236}">
                <a16:creationId xmlns:a16="http://schemas.microsoft.com/office/drawing/2014/main" id="{847677F6-68EE-44E6-A2B1-4E13893D9A7C}"/>
              </a:ext>
            </a:extLst>
          </p:cNvPr>
          <p:cNvPicPr>
            <a:picLocks noChangeAspect="1"/>
          </p:cNvPicPr>
          <p:nvPr/>
        </p:nvPicPr>
        <p:blipFill>
          <a:blip r:embed="rId2"/>
          <a:stretch>
            <a:fillRect/>
          </a:stretch>
        </p:blipFill>
        <p:spPr>
          <a:xfrm>
            <a:off x="3537118" y="442811"/>
            <a:ext cx="4067175" cy="1847850"/>
          </a:xfrm>
          <a:prstGeom prst="rect">
            <a:avLst/>
          </a:prstGeom>
        </p:spPr>
      </p:pic>
      <p:sp>
        <p:nvSpPr>
          <p:cNvPr id="3" name="TextBox 2"/>
          <p:cNvSpPr txBox="1"/>
          <p:nvPr/>
        </p:nvSpPr>
        <p:spPr>
          <a:xfrm>
            <a:off x="11384545" y="6232359"/>
            <a:ext cx="807455" cy="369332"/>
          </a:xfrm>
          <a:prstGeom prst="rect">
            <a:avLst/>
          </a:prstGeom>
          <a:noFill/>
        </p:spPr>
        <p:txBody>
          <a:bodyPr wrap="square" rtlCol="0">
            <a:spAutoFit/>
          </a:bodyPr>
          <a:lstStyle/>
          <a:p>
            <a:r>
              <a:rPr lang="en-US" b="1" dirty="0">
                <a:solidFill>
                  <a:srgbClr val="FF0000"/>
                </a:solidFill>
              </a:rPr>
              <a:t>M</a:t>
            </a:r>
          </a:p>
        </p:txBody>
      </p:sp>
    </p:spTree>
    <p:extLst>
      <p:ext uri="{BB962C8B-B14F-4D97-AF65-F5344CB8AC3E}">
        <p14:creationId xmlns:p14="http://schemas.microsoft.com/office/powerpoint/2010/main" val="18843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7FE20-A95A-4447-A527-8352B36516FE}"/>
              </a:ext>
            </a:extLst>
          </p:cNvPr>
          <p:cNvSpPr>
            <a:spLocks noGrp="1"/>
          </p:cNvSpPr>
          <p:nvPr>
            <p:ph type="title"/>
          </p:nvPr>
        </p:nvSpPr>
        <p:spPr/>
        <p:txBody>
          <a:bodyPr/>
          <a:lstStyle/>
          <a:p>
            <a:r>
              <a:rPr lang="en-US" b="1"/>
              <a:t>“Going Live” Checklist</a:t>
            </a:r>
            <a:endParaRPr lang="en-US" b="1" dirty="0"/>
          </a:p>
        </p:txBody>
      </p:sp>
      <p:sp>
        <p:nvSpPr>
          <p:cNvPr id="5" name="Content Placeholder 4">
            <a:extLst>
              <a:ext uri="{FF2B5EF4-FFF2-40B4-BE49-F238E27FC236}">
                <a16:creationId xmlns:a16="http://schemas.microsoft.com/office/drawing/2014/main" id="{18F5F0AF-6816-49C6-B30B-056C1F90B5D2}"/>
              </a:ext>
            </a:extLst>
          </p:cNvPr>
          <p:cNvSpPr>
            <a:spLocks noGrp="1"/>
          </p:cNvSpPr>
          <p:nvPr>
            <p:ph idx="1"/>
          </p:nvPr>
        </p:nvSpPr>
        <p:spPr>
          <a:xfrm>
            <a:off x="685801" y="2142067"/>
            <a:ext cx="10414590" cy="3649133"/>
          </a:xfrm>
        </p:spPr>
        <p:txBody>
          <a:bodyPr anchor="t" anchorCtr="0"/>
          <a:lstStyle/>
          <a:p>
            <a:pPr marL="0" indent="0">
              <a:buNone/>
            </a:pPr>
            <a:r>
              <a:rPr lang="en-US" sz="2400" dirty="0"/>
              <a:t>Prior to beginning online CASAS testing, you must complete the checklist found at:</a:t>
            </a:r>
          </a:p>
          <a:p>
            <a:pPr marL="457200" lvl="1" indent="0">
              <a:buNone/>
            </a:pPr>
            <a:r>
              <a:rPr lang="en-US" sz="2400" dirty="0">
                <a:hlinkClick r:id="rId2"/>
              </a:rPr>
              <a:t>https://www.casas.org/product-overviews/software/casas-etests/-going-live-checklist</a:t>
            </a:r>
            <a:endParaRPr lang="en-US" sz="2400" dirty="0"/>
          </a:p>
          <a:p>
            <a:pPr marL="457200" lvl="1" indent="0">
              <a:buNone/>
            </a:pPr>
            <a:endParaRPr lang="en-US" dirty="0"/>
          </a:p>
        </p:txBody>
      </p:sp>
    </p:spTree>
    <p:extLst>
      <p:ext uri="{BB962C8B-B14F-4D97-AF65-F5344CB8AC3E}">
        <p14:creationId xmlns:p14="http://schemas.microsoft.com/office/powerpoint/2010/main" val="2782116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BCDF-A5C9-4970-9485-77A457AF24E6}"/>
              </a:ext>
            </a:extLst>
          </p:cNvPr>
          <p:cNvSpPr>
            <a:spLocks noGrp="1"/>
          </p:cNvSpPr>
          <p:nvPr>
            <p:ph type="title"/>
          </p:nvPr>
        </p:nvSpPr>
        <p:spPr/>
        <p:txBody>
          <a:bodyPr/>
          <a:lstStyle/>
          <a:p>
            <a:r>
              <a:rPr lang="en-US" b="1" dirty="0"/>
              <a:t>Getting Started with casas </a:t>
            </a:r>
            <a:r>
              <a:rPr lang="en-US" b="1" dirty="0" err="1"/>
              <a:t>eTests</a:t>
            </a:r>
            <a:endParaRPr lang="en-US" b="1" dirty="0"/>
          </a:p>
        </p:txBody>
      </p:sp>
      <p:sp>
        <p:nvSpPr>
          <p:cNvPr id="3" name="Content Placeholder 2">
            <a:extLst>
              <a:ext uri="{FF2B5EF4-FFF2-40B4-BE49-F238E27FC236}">
                <a16:creationId xmlns:a16="http://schemas.microsoft.com/office/drawing/2014/main" id="{A7054112-85E5-4D62-9066-E32563B90462}"/>
              </a:ext>
            </a:extLst>
          </p:cNvPr>
          <p:cNvSpPr>
            <a:spLocks noGrp="1"/>
          </p:cNvSpPr>
          <p:nvPr>
            <p:ph idx="1"/>
          </p:nvPr>
        </p:nvSpPr>
        <p:spPr/>
        <p:txBody>
          <a:bodyPr anchor="t" anchorCtr="0"/>
          <a:lstStyle/>
          <a:p>
            <a:pPr marL="0" indent="0">
              <a:buNone/>
            </a:pPr>
            <a:r>
              <a:rPr lang="en-US" sz="2400" dirty="0"/>
              <a:t>Online, interactive training  provided by Elizabeth </a:t>
            </a:r>
            <a:r>
              <a:rPr lang="en-US" sz="2400" dirty="0" err="1"/>
              <a:t>Scheib</a:t>
            </a:r>
            <a:r>
              <a:rPr lang="en-US" sz="2400" dirty="0"/>
              <a:t>, CASAS</a:t>
            </a:r>
          </a:p>
          <a:p>
            <a:r>
              <a:rPr lang="en-US" sz="2400" dirty="0"/>
              <a:t>Tuesday, February 8, 1:00-3:00 p.m.</a:t>
            </a:r>
          </a:p>
          <a:p>
            <a:r>
              <a:rPr lang="en-US" sz="2400" dirty="0"/>
              <a:t>Via ZOOM -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https://zoom.us/j/93744226770?pwd=TUh6NCtHa0ZJQWFJZHRaOEhZRlZvUT09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25888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8007F7-E8A0-4D7C-9B28-8FE91481AF76}"/>
              </a:ext>
            </a:extLst>
          </p:cNvPr>
          <p:cNvSpPr>
            <a:spLocks noGrp="1"/>
          </p:cNvSpPr>
          <p:nvPr>
            <p:ph type="title"/>
          </p:nvPr>
        </p:nvSpPr>
        <p:spPr>
          <a:xfrm>
            <a:off x="760228" y="1713698"/>
            <a:ext cx="10131427" cy="1468800"/>
          </a:xfrm>
        </p:spPr>
        <p:txBody>
          <a:bodyPr/>
          <a:lstStyle/>
          <a:p>
            <a:pPr algn="ctr"/>
            <a:r>
              <a:rPr lang="en-US" b="1" dirty="0"/>
              <a:t>Questions?</a:t>
            </a:r>
          </a:p>
        </p:txBody>
      </p:sp>
      <p:sp>
        <p:nvSpPr>
          <p:cNvPr id="5" name="Text Placeholder 4">
            <a:extLst>
              <a:ext uri="{FF2B5EF4-FFF2-40B4-BE49-F238E27FC236}">
                <a16:creationId xmlns:a16="http://schemas.microsoft.com/office/drawing/2014/main" id="{5BC84594-0FCA-436E-B27C-4103A9A6A74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443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43873" y="310194"/>
            <a:ext cx="9765261" cy="1456267"/>
          </a:xfrm>
        </p:spPr>
        <p:txBody>
          <a:bodyPr>
            <a:normAutofit/>
          </a:bodyPr>
          <a:lstStyle/>
          <a:p>
            <a:r>
              <a:rPr lang="en-US" sz="4000" b="1" dirty="0">
                <a:solidFill>
                  <a:schemeClr val="tx2"/>
                </a:solidFill>
              </a:rPr>
              <a:t>Agenda</a:t>
            </a:r>
          </a:p>
        </p:txBody>
      </p:sp>
      <p:sp>
        <p:nvSpPr>
          <p:cNvPr id="14" name="Content Placeholder 13"/>
          <p:cNvSpPr>
            <a:spLocks noGrp="1"/>
          </p:cNvSpPr>
          <p:nvPr>
            <p:ph idx="1"/>
          </p:nvPr>
        </p:nvSpPr>
        <p:spPr>
          <a:xfrm>
            <a:off x="1103382" y="1413932"/>
            <a:ext cx="9982200" cy="5322533"/>
          </a:xfrm>
        </p:spPr>
        <p:txBody>
          <a:bodyPr>
            <a:noAutofit/>
          </a:bodyPr>
          <a:lstStyle/>
          <a:p>
            <a:r>
              <a:rPr lang="en-US" sz="2800" b="1" dirty="0">
                <a:solidFill>
                  <a:schemeClr val="tx2"/>
                </a:solidFill>
              </a:rPr>
              <a:t>CASAS Overview</a:t>
            </a:r>
          </a:p>
          <a:p>
            <a:r>
              <a:rPr lang="en-US" sz="2800" b="1" dirty="0">
                <a:solidFill>
                  <a:schemeClr val="tx2"/>
                </a:solidFill>
              </a:rPr>
              <a:t>NRS-approved CASAS tests for ESL and ABE learners</a:t>
            </a:r>
          </a:p>
          <a:p>
            <a:r>
              <a:rPr lang="en-US" sz="2800" b="1" dirty="0">
                <a:solidFill>
                  <a:schemeClr val="tx2"/>
                </a:solidFill>
              </a:rPr>
              <a:t>Review – Standardized Testing Process</a:t>
            </a:r>
          </a:p>
          <a:p>
            <a:r>
              <a:rPr lang="en-US" sz="2800" b="1" dirty="0">
                <a:solidFill>
                  <a:schemeClr val="tx2"/>
                </a:solidFill>
              </a:rPr>
              <a:t>Listening Test Administration</a:t>
            </a:r>
          </a:p>
          <a:p>
            <a:r>
              <a:rPr lang="en-US" sz="2800" b="1" dirty="0">
                <a:solidFill>
                  <a:schemeClr val="tx2"/>
                </a:solidFill>
              </a:rPr>
              <a:t>CASAS Listening Content Standards</a:t>
            </a:r>
          </a:p>
          <a:p>
            <a:r>
              <a:rPr lang="en-US" sz="2800" b="1" dirty="0">
                <a:solidFill>
                  <a:schemeClr val="tx2"/>
                </a:solidFill>
              </a:rPr>
              <a:t>Resources</a:t>
            </a:r>
          </a:p>
          <a:p>
            <a:r>
              <a:rPr lang="en-US" sz="2800" b="1" dirty="0">
                <a:solidFill>
                  <a:schemeClr val="tx2"/>
                </a:solidFill>
              </a:rPr>
              <a:t>CASAS </a:t>
            </a:r>
            <a:r>
              <a:rPr lang="en-US" sz="2800" b="1" dirty="0" err="1">
                <a:solidFill>
                  <a:schemeClr val="tx2"/>
                </a:solidFill>
              </a:rPr>
              <a:t>eTests</a:t>
            </a:r>
            <a:endParaRPr lang="en-US" sz="2800" b="1" dirty="0">
              <a:solidFill>
                <a:schemeClr val="tx2"/>
              </a:solidFill>
            </a:endParaRPr>
          </a:p>
          <a:p>
            <a:r>
              <a:rPr lang="en-US" sz="2800" b="1" dirty="0">
                <a:solidFill>
                  <a:schemeClr val="tx2"/>
                </a:solidFill>
              </a:rPr>
              <a:t>Questions</a:t>
            </a:r>
          </a:p>
        </p:txBody>
      </p:sp>
      <p:sp>
        <p:nvSpPr>
          <p:cNvPr id="2" name="TextBox 1"/>
          <p:cNvSpPr txBox="1"/>
          <p:nvPr/>
        </p:nvSpPr>
        <p:spPr>
          <a:xfrm>
            <a:off x="11643360" y="6285297"/>
            <a:ext cx="548640" cy="369332"/>
          </a:xfrm>
          <a:prstGeom prst="rect">
            <a:avLst/>
          </a:prstGeom>
          <a:noFill/>
        </p:spPr>
        <p:txBody>
          <a:bodyPr wrap="square" rtlCol="0">
            <a:spAutoFit/>
          </a:bodyPr>
          <a:lstStyle/>
          <a:p>
            <a:r>
              <a:rPr lang="en-US" b="1" dirty="0">
                <a:solidFill>
                  <a:srgbClr val="FF0000"/>
                </a:solidFill>
              </a:rPr>
              <a:t>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72EA-8877-4220-AC1A-E353BF21EF0F}"/>
              </a:ext>
            </a:extLst>
          </p:cNvPr>
          <p:cNvSpPr>
            <a:spLocks noGrp="1"/>
          </p:cNvSpPr>
          <p:nvPr>
            <p:ph type="title"/>
          </p:nvPr>
        </p:nvSpPr>
        <p:spPr>
          <a:xfrm>
            <a:off x="1104900" y="204998"/>
            <a:ext cx="9720431" cy="1456267"/>
          </a:xfrm>
        </p:spPr>
        <p:txBody>
          <a:bodyPr>
            <a:normAutofit/>
          </a:bodyPr>
          <a:lstStyle/>
          <a:p>
            <a:r>
              <a:rPr lang="en-US" sz="4000" b="1" dirty="0">
                <a:solidFill>
                  <a:schemeClr val="tx2"/>
                </a:solidFill>
              </a:rPr>
              <a:t>About CASAS</a:t>
            </a:r>
          </a:p>
        </p:txBody>
      </p:sp>
      <p:sp>
        <p:nvSpPr>
          <p:cNvPr id="3" name="Content Placeholder 2">
            <a:extLst>
              <a:ext uri="{FF2B5EF4-FFF2-40B4-BE49-F238E27FC236}">
                <a16:creationId xmlns:a16="http://schemas.microsoft.com/office/drawing/2014/main" id="{2C39F926-4720-483D-A8C2-E167570A37F8}"/>
              </a:ext>
            </a:extLst>
          </p:cNvPr>
          <p:cNvSpPr>
            <a:spLocks noGrp="1"/>
          </p:cNvSpPr>
          <p:nvPr>
            <p:ph idx="1"/>
          </p:nvPr>
        </p:nvSpPr>
        <p:spPr>
          <a:xfrm>
            <a:off x="1104900" y="1600199"/>
            <a:ext cx="10393194" cy="4936787"/>
          </a:xfrm>
          <a:solidFill>
            <a:srgbClr val="00B0F0">
              <a:alpha val="5000"/>
            </a:srgbClr>
          </a:solidFill>
        </p:spPr>
        <p:txBody>
          <a:bodyPr>
            <a:normAutofit/>
          </a:bodyPr>
          <a:lstStyle/>
          <a:p>
            <a:r>
              <a:rPr lang="en-US" sz="3200" b="1" u="sng" dirty="0">
                <a:solidFill>
                  <a:schemeClr val="tx2"/>
                </a:solidFill>
              </a:rPr>
              <a:t>C</a:t>
            </a:r>
            <a:r>
              <a:rPr lang="en-US" sz="3200" b="1" dirty="0">
                <a:solidFill>
                  <a:schemeClr val="tx2"/>
                </a:solidFill>
              </a:rPr>
              <a:t>omprehensive </a:t>
            </a:r>
            <a:r>
              <a:rPr lang="en-US" sz="3200" b="1" u="sng" dirty="0">
                <a:solidFill>
                  <a:schemeClr val="tx2"/>
                </a:solidFill>
              </a:rPr>
              <a:t>A</a:t>
            </a:r>
            <a:r>
              <a:rPr lang="en-US" sz="3200" b="1" dirty="0">
                <a:solidFill>
                  <a:schemeClr val="tx2"/>
                </a:solidFill>
              </a:rPr>
              <a:t>dult </a:t>
            </a:r>
            <a:r>
              <a:rPr lang="en-US" sz="3200" b="1" u="sng" dirty="0">
                <a:solidFill>
                  <a:schemeClr val="tx2"/>
                </a:solidFill>
              </a:rPr>
              <a:t>S</a:t>
            </a:r>
            <a:r>
              <a:rPr lang="en-US" sz="3200" b="1" dirty="0">
                <a:solidFill>
                  <a:schemeClr val="tx2"/>
                </a:solidFill>
              </a:rPr>
              <a:t>tudent </a:t>
            </a:r>
            <a:r>
              <a:rPr lang="en-US" sz="3200" b="1" u="sng" dirty="0">
                <a:solidFill>
                  <a:schemeClr val="tx2"/>
                </a:solidFill>
              </a:rPr>
              <a:t>A</a:t>
            </a:r>
            <a:r>
              <a:rPr lang="en-US" sz="3200" b="1" dirty="0">
                <a:solidFill>
                  <a:schemeClr val="tx2"/>
                </a:solidFill>
              </a:rPr>
              <a:t>ssessment </a:t>
            </a:r>
            <a:r>
              <a:rPr lang="en-US" sz="3200" b="1" u="sng" dirty="0">
                <a:solidFill>
                  <a:schemeClr val="tx2"/>
                </a:solidFill>
              </a:rPr>
              <a:t>S</a:t>
            </a:r>
            <a:r>
              <a:rPr lang="en-US" sz="3200" b="1" dirty="0">
                <a:solidFill>
                  <a:schemeClr val="tx2"/>
                </a:solidFill>
              </a:rPr>
              <a:t>ystem</a:t>
            </a:r>
          </a:p>
          <a:p>
            <a:r>
              <a:rPr lang="en-US" sz="3200" b="1" dirty="0">
                <a:solidFill>
                  <a:schemeClr val="tx2"/>
                </a:solidFill>
              </a:rPr>
              <a:t>Non-profit organization started in 1980 to develop basic skills assessments for adult education programs</a:t>
            </a:r>
          </a:p>
          <a:p>
            <a:r>
              <a:rPr lang="en-US" sz="3200" b="1" dirty="0">
                <a:solidFill>
                  <a:schemeClr val="tx2"/>
                </a:solidFill>
              </a:rPr>
              <a:t>National leader in adult basic education and adult ESL assessment</a:t>
            </a:r>
          </a:p>
          <a:p>
            <a:r>
              <a:rPr lang="en-US" sz="3200" b="1" dirty="0">
                <a:solidFill>
                  <a:schemeClr val="tx2"/>
                </a:solidFill>
              </a:rPr>
              <a:t>Approved by the U.S. Department of Education for NRS Reporting for ABE and ESL</a:t>
            </a:r>
          </a:p>
          <a:p>
            <a:r>
              <a:rPr lang="en-US" sz="3200" b="1" dirty="0">
                <a:solidFill>
                  <a:schemeClr val="tx2"/>
                </a:solidFill>
              </a:rPr>
              <a:t>Used in 36 states and internationally</a:t>
            </a:r>
          </a:p>
          <a:p>
            <a:endParaRPr lang="en-US" dirty="0"/>
          </a:p>
          <a:p>
            <a:endParaRPr lang="en-US" dirty="0"/>
          </a:p>
        </p:txBody>
      </p:sp>
    </p:spTree>
    <p:extLst>
      <p:ext uri="{BB962C8B-B14F-4D97-AF65-F5344CB8AC3E}">
        <p14:creationId xmlns:p14="http://schemas.microsoft.com/office/powerpoint/2010/main" val="95448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38" y="154696"/>
            <a:ext cx="7952362" cy="986020"/>
          </a:xfrm>
        </p:spPr>
        <p:txBody>
          <a:bodyPr>
            <a:normAutofit/>
          </a:bodyPr>
          <a:lstStyle/>
          <a:p>
            <a:r>
              <a:rPr lang="en-US" sz="4000" b="1" dirty="0">
                <a:solidFill>
                  <a:schemeClr val="tx2"/>
                </a:solidFill>
              </a:rPr>
              <a:t>Integrated System Approach</a:t>
            </a:r>
          </a:p>
        </p:txBody>
      </p:sp>
      <p:sp>
        <p:nvSpPr>
          <p:cNvPr id="7" name="Content Placeholder 6"/>
          <p:cNvSpPr>
            <a:spLocks noGrp="1"/>
          </p:cNvSpPr>
          <p:nvPr>
            <p:ph idx="1"/>
          </p:nvPr>
        </p:nvSpPr>
        <p:spPr>
          <a:xfrm>
            <a:off x="2334638" y="1383738"/>
            <a:ext cx="9610928" cy="5122257"/>
          </a:xfrm>
        </p:spPr>
        <p:txBody>
          <a:bodyPr>
            <a:noAutofit/>
          </a:bodyPr>
          <a:lstStyle/>
          <a:p>
            <a:pPr>
              <a:spcBef>
                <a:spcPct val="20000"/>
              </a:spcBef>
              <a:spcAft>
                <a:spcPts val="3000"/>
              </a:spcAft>
              <a:defRPr/>
            </a:pPr>
            <a:r>
              <a:rPr lang="en-US" sz="2800" b="1" dirty="0">
                <a:solidFill>
                  <a:schemeClr val="tx2"/>
                </a:solidFill>
              </a:rPr>
              <a:t>Basic Skills Content Standards and </a:t>
            </a:r>
            <a:br>
              <a:rPr lang="en-US" sz="2800" b="1" dirty="0">
                <a:solidFill>
                  <a:schemeClr val="tx2"/>
                </a:solidFill>
              </a:rPr>
            </a:br>
            <a:r>
              <a:rPr lang="en-US" sz="2800" b="1" dirty="0">
                <a:solidFill>
                  <a:schemeClr val="tx2"/>
                </a:solidFill>
              </a:rPr>
              <a:t>CASAS Competencies</a:t>
            </a:r>
            <a:endParaRPr lang="en-US" sz="2800" b="1" kern="0" dirty="0">
              <a:solidFill>
                <a:schemeClr val="tx2"/>
              </a:solidFill>
            </a:endParaRPr>
          </a:p>
          <a:p>
            <a:pPr>
              <a:spcBef>
                <a:spcPct val="20000"/>
              </a:spcBef>
              <a:spcAft>
                <a:spcPts val="3000"/>
              </a:spcAft>
              <a:defRPr/>
            </a:pPr>
            <a:r>
              <a:rPr lang="en-US" sz="2800" b="1" kern="0" dirty="0">
                <a:solidFill>
                  <a:schemeClr val="tx2"/>
                </a:solidFill>
              </a:rPr>
              <a:t>Reading, Listening, Math Assessments </a:t>
            </a:r>
            <a:br>
              <a:rPr lang="en-US" sz="2800" b="1" kern="0" dirty="0">
                <a:solidFill>
                  <a:schemeClr val="tx2"/>
                </a:solidFill>
              </a:rPr>
            </a:br>
            <a:r>
              <a:rPr lang="en-US" sz="2800" b="1" dirty="0">
                <a:solidFill>
                  <a:schemeClr val="tx2"/>
                </a:solidFill>
              </a:rPr>
              <a:t>Paper or computer-based testing (</a:t>
            </a:r>
            <a:r>
              <a:rPr lang="en-US" sz="2800" b="1" dirty="0" err="1">
                <a:solidFill>
                  <a:schemeClr val="tx2"/>
                </a:solidFill>
              </a:rPr>
              <a:t>eTests</a:t>
            </a:r>
            <a:r>
              <a:rPr lang="en-US" sz="2800" b="1" dirty="0">
                <a:solidFill>
                  <a:schemeClr val="tx2"/>
                </a:solidFill>
              </a:rPr>
              <a:t>)</a:t>
            </a:r>
          </a:p>
          <a:p>
            <a:pPr>
              <a:spcBef>
                <a:spcPts val="0"/>
              </a:spcBef>
              <a:spcAft>
                <a:spcPts val="3000"/>
              </a:spcAft>
            </a:pPr>
            <a:r>
              <a:rPr lang="en-US" sz="2800" b="1" dirty="0" err="1">
                <a:solidFill>
                  <a:schemeClr val="tx2"/>
                </a:solidFill>
              </a:rPr>
              <a:t>QuickSearch</a:t>
            </a:r>
            <a:r>
              <a:rPr lang="en-US" sz="2800" b="1" dirty="0">
                <a:solidFill>
                  <a:schemeClr val="tx2"/>
                </a:solidFill>
              </a:rPr>
              <a:t> Online – free resource to find instructional material titles</a:t>
            </a:r>
          </a:p>
          <a:p>
            <a:pPr>
              <a:spcBef>
                <a:spcPts val="0"/>
              </a:spcBef>
              <a:spcAft>
                <a:spcPts val="3000"/>
              </a:spcAft>
            </a:pPr>
            <a:r>
              <a:rPr lang="en-US" sz="2800" b="1" dirty="0" err="1">
                <a:solidFill>
                  <a:schemeClr val="tx2"/>
                </a:solidFill>
              </a:rPr>
              <a:t>TOPSpro</a:t>
            </a:r>
            <a:r>
              <a:rPr lang="en-US" sz="2800" b="1" dirty="0">
                <a:solidFill>
                  <a:schemeClr val="tx2"/>
                </a:solidFill>
              </a:rPr>
              <a:t> Enterprise (TE) – data accountability software to score and track student test scores and generate reports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89" y="3940212"/>
            <a:ext cx="1914508" cy="12839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909" y="5296266"/>
            <a:ext cx="1912444" cy="12825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434" y="2622759"/>
            <a:ext cx="1902919" cy="127616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434" y="1305307"/>
            <a:ext cx="1902919" cy="1276164"/>
          </a:xfrm>
          <a:prstGeom prst="rect">
            <a:avLst/>
          </a:prstGeom>
        </p:spPr>
      </p:pic>
    </p:spTree>
    <p:extLst>
      <p:ext uri="{BB962C8B-B14F-4D97-AF65-F5344CB8AC3E}">
        <p14:creationId xmlns:p14="http://schemas.microsoft.com/office/powerpoint/2010/main" val="387024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Tests Overview</a:t>
            </a:r>
          </a:p>
        </p:txBody>
      </p:sp>
      <p:sp>
        <p:nvSpPr>
          <p:cNvPr id="3" name="TextBox 2"/>
          <p:cNvSpPr txBox="1"/>
          <p:nvPr/>
        </p:nvSpPr>
        <p:spPr>
          <a:xfrm>
            <a:off x="9355756" y="6150542"/>
            <a:ext cx="2435191" cy="369332"/>
          </a:xfrm>
          <a:prstGeom prst="rect">
            <a:avLst/>
          </a:prstGeom>
          <a:noFill/>
        </p:spPr>
        <p:txBody>
          <a:bodyPr wrap="square" rtlCol="0">
            <a:spAutoFit/>
          </a:bodyPr>
          <a:lstStyle/>
          <a:p>
            <a:r>
              <a:rPr lang="en-US" b="1" dirty="0">
                <a:solidFill>
                  <a:srgbClr val="FF0000"/>
                </a:solidFill>
              </a:rPr>
              <a:t>M – Sign in reminder</a:t>
            </a:r>
          </a:p>
        </p:txBody>
      </p:sp>
      <p:pic>
        <p:nvPicPr>
          <p:cNvPr id="6" name="Picture 5">
            <a:extLst>
              <a:ext uri="{FF2B5EF4-FFF2-40B4-BE49-F238E27FC236}">
                <a16:creationId xmlns:a16="http://schemas.microsoft.com/office/drawing/2014/main" id="{513E80A0-6618-4D72-9AAE-31D128AFB4CD}"/>
              </a:ext>
            </a:extLst>
          </p:cNvPr>
          <p:cNvPicPr>
            <a:picLocks noChangeAspect="1"/>
          </p:cNvPicPr>
          <p:nvPr/>
        </p:nvPicPr>
        <p:blipFill>
          <a:blip r:embed="rId3"/>
          <a:stretch>
            <a:fillRect/>
          </a:stretch>
        </p:blipFill>
        <p:spPr>
          <a:xfrm>
            <a:off x="4222638" y="2184336"/>
            <a:ext cx="3245017" cy="1244664"/>
          </a:xfrm>
          <a:prstGeom prst="rect">
            <a:avLst/>
          </a:prstGeom>
        </p:spPr>
      </p:pic>
    </p:spTree>
    <p:extLst>
      <p:ext uri="{BB962C8B-B14F-4D97-AF65-F5344CB8AC3E}">
        <p14:creationId xmlns:p14="http://schemas.microsoft.com/office/powerpoint/2010/main" val="276921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D79CAF-6FF0-4AF6-ABE2-8AE6F1ABA023}"/>
              </a:ext>
            </a:extLst>
          </p:cNvPr>
          <p:cNvSpPr>
            <a:spLocks noGrp="1"/>
          </p:cNvSpPr>
          <p:nvPr>
            <p:ph type="title"/>
          </p:nvPr>
        </p:nvSpPr>
        <p:spPr>
          <a:xfrm>
            <a:off x="1136592" y="110217"/>
            <a:ext cx="9980613" cy="1096963"/>
          </a:xfrm>
        </p:spPr>
        <p:txBody>
          <a:bodyPr>
            <a:normAutofit/>
          </a:bodyPr>
          <a:lstStyle/>
          <a:p>
            <a:r>
              <a:rPr lang="en-ZA" sz="4000" b="1" dirty="0">
                <a:solidFill>
                  <a:schemeClr val="tx2"/>
                </a:solidFill>
              </a:rPr>
              <a:t>How the                System Works</a:t>
            </a:r>
          </a:p>
        </p:txBody>
      </p:sp>
      <p:pic>
        <p:nvPicPr>
          <p:cNvPr id="9" name="Picture 8">
            <a:extLst>
              <a:ext uri="{FF2B5EF4-FFF2-40B4-BE49-F238E27FC236}">
                <a16:creationId xmlns:a16="http://schemas.microsoft.com/office/drawing/2014/main" id="{DB27FF16-3B29-4403-A57B-DA26862BE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01" y="1372862"/>
            <a:ext cx="2133600" cy="1609725"/>
          </a:xfrm>
          <a:prstGeom prst="rect">
            <a:avLst/>
          </a:prstGeom>
        </p:spPr>
      </p:pic>
      <p:pic>
        <p:nvPicPr>
          <p:cNvPr id="11" name="Picture 10">
            <a:extLst>
              <a:ext uri="{FF2B5EF4-FFF2-40B4-BE49-F238E27FC236}">
                <a16:creationId xmlns:a16="http://schemas.microsoft.com/office/drawing/2014/main" id="{E9A7BED1-ADD6-46AA-B9C5-3F416C0F0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453" y="1372862"/>
            <a:ext cx="2133600" cy="1609725"/>
          </a:xfrm>
          <a:prstGeom prst="rect">
            <a:avLst/>
          </a:prstGeom>
        </p:spPr>
      </p:pic>
      <p:pic>
        <p:nvPicPr>
          <p:cNvPr id="13" name="Picture 12">
            <a:extLst>
              <a:ext uri="{FF2B5EF4-FFF2-40B4-BE49-F238E27FC236}">
                <a16:creationId xmlns:a16="http://schemas.microsoft.com/office/drawing/2014/main" id="{8E9FEDCC-8F4A-4E2B-BB53-DB63097A0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205" y="1385035"/>
            <a:ext cx="2133600" cy="1609725"/>
          </a:xfrm>
          <a:prstGeom prst="rect">
            <a:avLst/>
          </a:prstGeom>
        </p:spPr>
      </p:pic>
      <p:pic>
        <p:nvPicPr>
          <p:cNvPr id="15" name="Picture 14">
            <a:extLst>
              <a:ext uri="{FF2B5EF4-FFF2-40B4-BE49-F238E27FC236}">
                <a16:creationId xmlns:a16="http://schemas.microsoft.com/office/drawing/2014/main" id="{E8CF00B5-C46A-4E41-9C08-8E86EFCAA4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6957" y="1393840"/>
            <a:ext cx="2210783" cy="1609725"/>
          </a:xfrm>
          <a:prstGeom prst="rect">
            <a:avLst/>
          </a:prstGeom>
        </p:spPr>
      </p:pic>
      <p:sp>
        <p:nvSpPr>
          <p:cNvPr id="16" name="Content Placeholder 6">
            <a:extLst>
              <a:ext uri="{FF2B5EF4-FFF2-40B4-BE49-F238E27FC236}">
                <a16:creationId xmlns:a16="http://schemas.microsoft.com/office/drawing/2014/main" id="{A209157E-FCBC-4C26-AB56-026C9E719D1D}"/>
              </a:ext>
            </a:extLst>
          </p:cNvPr>
          <p:cNvSpPr txBox="1">
            <a:spLocks/>
          </p:cNvSpPr>
          <p:nvPr/>
        </p:nvSpPr>
        <p:spPr>
          <a:xfrm>
            <a:off x="481607" y="2745833"/>
            <a:ext cx="2133600" cy="4542348"/>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spcBef>
                <a:spcPct val="20000"/>
              </a:spcBef>
              <a:buFont typeface="Wingdings" panose="05000000000000000000" pitchFamily="2" charset="2"/>
              <a:buNone/>
              <a:defRPr/>
            </a:pPr>
            <a:endParaRPr lang="en-US" kern="0" dirty="0"/>
          </a:p>
          <a:p>
            <a:pPr>
              <a:spcBef>
                <a:spcPct val="20000"/>
              </a:spcBef>
              <a:defRPr/>
            </a:pPr>
            <a:r>
              <a:rPr lang="en-US" sz="2400" b="1" dirty="0">
                <a:solidFill>
                  <a:schemeClr val="tx2"/>
                </a:solidFill>
              </a:rPr>
              <a:t>Use CASAS Locator or Appraisal to find appropriate pretests and place students in program</a:t>
            </a:r>
            <a:r>
              <a:rPr lang="en-US" b="1" dirty="0">
                <a:solidFill>
                  <a:schemeClr val="tx2"/>
                </a:solidFill>
              </a:rPr>
              <a:t>.</a:t>
            </a:r>
          </a:p>
        </p:txBody>
      </p:sp>
      <p:sp>
        <p:nvSpPr>
          <p:cNvPr id="18" name="Content Placeholder 6">
            <a:extLst>
              <a:ext uri="{FF2B5EF4-FFF2-40B4-BE49-F238E27FC236}">
                <a16:creationId xmlns:a16="http://schemas.microsoft.com/office/drawing/2014/main" id="{5D1CF6F1-E497-4EEC-B051-3B32F530E7E0}"/>
              </a:ext>
            </a:extLst>
          </p:cNvPr>
          <p:cNvSpPr txBox="1">
            <a:spLocks/>
          </p:cNvSpPr>
          <p:nvPr/>
        </p:nvSpPr>
        <p:spPr>
          <a:xfrm>
            <a:off x="3304041" y="3064843"/>
            <a:ext cx="2374864" cy="368487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r>
              <a:rPr lang="en-US" sz="2400" b="1" dirty="0">
                <a:solidFill>
                  <a:schemeClr val="tx2"/>
                </a:solidFill>
              </a:rPr>
              <a:t>Use CASAS pretests to place students into NRS Educational Functioning Levels (EFLs) and identify instructional needs.</a:t>
            </a:r>
          </a:p>
          <a:p>
            <a:pPr marL="0" indent="0">
              <a:spcBef>
                <a:spcPct val="20000"/>
              </a:spcBef>
              <a:buFont typeface="Wingdings" panose="05000000000000000000" pitchFamily="2" charset="2"/>
              <a:buNone/>
              <a:defRPr/>
            </a:pPr>
            <a:endParaRPr lang="en-US" sz="3600" kern="0" dirty="0"/>
          </a:p>
        </p:txBody>
      </p:sp>
      <p:sp>
        <p:nvSpPr>
          <p:cNvPr id="20" name="Content Placeholder 6">
            <a:extLst>
              <a:ext uri="{FF2B5EF4-FFF2-40B4-BE49-F238E27FC236}">
                <a16:creationId xmlns:a16="http://schemas.microsoft.com/office/drawing/2014/main" id="{21818C63-A5D4-4FED-AEC1-62CD8420A02B}"/>
              </a:ext>
            </a:extLst>
          </p:cNvPr>
          <p:cNvSpPr txBox="1">
            <a:spLocks/>
          </p:cNvSpPr>
          <p:nvPr/>
        </p:nvSpPr>
        <p:spPr>
          <a:xfrm>
            <a:off x="6126899" y="3064843"/>
            <a:ext cx="2101906" cy="4840589"/>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r>
              <a:rPr lang="en-US" sz="2400" b="1" dirty="0">
                <a:solidFill>
                  <a:schemeClr val="tx2"/>
                </a:solidFill>
              </a:rPr>
              <a:t>Use pretest results to guide teaching.</a:t>
            </a:r>
          </a:p>
          <a:p>
            <a:pPr lvl="0"/>
            <a:r>
              <a:rPr lang="en-US" sz="2400" b="1" dirty="0">
                <a:solidFill>
                  <a:schemeClr val="tx2"/>
                </a:solidFill>
              </a:rPr>
              <a:t>Use QuickSearch Online to find curriculum resources</a:t>
            </a:r>
            <a:r>
              <a:rPr lang="en-US" sz="1800" b="1" dirty="0">
                <a:solidFill>
                  <a:schemeClr val="tx2"/>
                </a:solidFill>
              </a:rPr>
              <a:t>.</a:t>
            </a:r>
          </a:p>
          <a:p>
            <a:pPr marL="0" indent="0">
              <a:spcBef>
                <a:spcPct val="20000"/>
              </a:spcBef>
              <a:buFont typeface="Wingdings" panose="05000000000000000000" pitchFamily="2" charset="2"/>
              <a:buNone/>
              <a:defRPr/>
            </a:pPr>
            <a:endParaRPr lang="en-US" kern="0" dirty="0"/>
          </a:p>
        </p:txBody>
      </p:sp>
      <p:sp>
        <p:nvSpPr>
          <p:cNvPr id="22" name="Content Placeholder 6">
            <a:extLst>
              <a:ext uri="{FF2B5EF4-FFF2-40B4-BE49-F238E27FC236}">
                <a16:creationId xmlns:a16="http://schemas.microsoft.com/office/drawing/2014/main" id="{F8866035-32F9-47EF-B279-B27BD8B55966}"/>
              </a:ext>
            </a:extLst>
          </p:cNvPr>
          <p:cNvSpPr txBox="1">
            <a:spLocks/>
          </p:cNvSpPr>
          <p:nvPr/>
        </p:nvSpPr>
        <p:spPr>
          <a:xfrm>
            <a:off x="8788792" y="2745833"/>
            <a:ext cx="2209800" cy="4840589"/>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ct val="20000"/>
              </a:spcBef>
              <a:buFont typeface="Wingdings" panose="05000000000000000000" pitchFamily="2" charset="2"/>
              <a:buNone/>
              <a:defRPr/>
            </a:pPr>
            <a:endParaRPr lang="en-US" kern="0" dirty="0"/>
          </a:p>
          <a:p>
            <a:pPr>
              <a:spcBef>
                <a:spcPct val="20000"/>
              </a:spcBef>
              <a:defRPr/>
            </a:pPr>
            <a:r>
              <a:rPr lang="en-US" sz="2400" b="1" dirty="0">
                <a:solidFill>
                  <a:schemeClr val="tx2"/>
                </a:solidFill>
              </a:rPr>
              <a:t>Use CASAS post-tests to measure learning gains and document completion of NRS EFLs.</a:t>
            </a:r>
          </a:p>
        </p:txBody>
      </p:sp>
      <p:sp>
        <p:nvSpPr>
          <p:cNvPr id="23" name="Arrow: Right 22">
            <a:extLst>
              <a:ext uri="{FF2B5EF4-FFF2-40B4-BE49-F238E27FC236}">
                <a16:creationId xmlns:a16="http://schemas.microsoft.com/office/drawing/2014/main" id="{A59CAF8A-BF88-4198-993F-6F53D8DDD0F7}"/>
              </a:ext>
            </a:extLst>
          </p:cNvPr>
          <p:cNvSpPr/>
          <p:nvPr/>
        </p:nvSpPr>
        <p:spPr>
          <a:xfrm>
            <a:off x="2724383" y="1893666"/>
            <a:ext cx="559987" cy="56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2A844828-541C-429A-9E9D-9C55F40ED91C}"/>
              </a:ext>
            </a:extLst>
          </p:cNvPr>
          <p:cNvSpPr/>
          <p:nvPr/>
        </p:nvSpPr>
        <p:spPr>
          <a:xfrm>
            <a:off x="5535218" y="1893666"/>
            <a:ext cx="559987" cy="56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706AA483-6A3A-4861-8851-2DDD8559DF89}"/>
              </a:ext>
            </a:extLst>
          </p:cNvPr>
          <p:cNvSpPr/>
          <p:nvPr/>
        </p:nvSpPr>
        <p:spPr>
          <a:xfrm>
            <a:off x="8228805" y="2385970"/>
            <a:ext cx="559987" cy="56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 30">
            <a:extLst>
              <a:ext uri="{FF2B5EF4-FFF2-40B4-BE49-F238E27FC236}">
                <a16:creationId xmlns:a16="http://schemas.microsoft.com/office/drawing/2014/main" id="{3B99F07C-40F4-45E0-8F57-AC108B68BB94}"/>
              </a:ext>
            </a:extLst>
          </p:cNvPr>
          <p:cNvSpPr/>
          <p:nvPr/>
        </p:nvSpPr>
        <p:spPr>
          <a:xfrm>
            <a:off x="8228804" y="1582218"/>
            <a:ext cx="559987" cy="568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FED2481-FC04-4A53-87ED-7971D7601B8B}"/>
              </a:ext>
            </a:extLst>
          </p:cNvPr>
          <p:cNvPicPr>
            <a:picLocks noChangeAspect="1"/>
          </p:cNvPicPr>
          <p:nvPr/>
        </p:nvPicPr>
        <p:blipFill>
          <a:blip r:embed="rId7"/>
          <a:stretch>
            <a:fillRect/>
          </a:stretch>
        </p:blipFill>
        <p:spPr>
          <a:xfrm>
            <a:off x="3430028" y="442301"/>
            <a:ext cx="1400918" cy="537338"/>
          </a:xfrm>
          <a:prstGeom prst="rect">
            <a:avLst/>
          </a:prstGeom>
        </p:spPr>
      </p:pic>
    </p:spTree>
    <p:extLst>
      <p:ext uri="{BB962C8B-B14F-4D97-AF65-F5344CB8AC3E}">
        <p14:creationId xmlns:p14="http://schemas.microsoft.com/office/powerpoint/2010/main" val="16982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030287" y="319119"/>
            <a:ext cx="10131425" cy="1012866"/>
          </a:xfrm>
        </p:spPr>
        <p:txBody>
          <a:bodyPr>
            <a:normAutofit/>
          </a:bodyPr>
          <a:lstStyle/>
          <a:p>
            <a:r>
              <a:rPr lang="en-US" altLang="en-US" sz="4000" b="1" dirty="0">
                <a:solidFill>
                  <a:schemeClr val="tx2"/>
                </a:solidFill>
              </a:rPr>
              <a:t>Uses of                 Listening Test Results</a:t>
            </a:r>
          </a:p>
        </p:txBody>
      </p:sp>
      <p:sp>
        <p:nvSpPr>
          <p:cNvPr id="4" name="Content Placeholder 3"/>
          <p:cNvSpPr>
            <a:spLocks noGrp="1"/>
          </p:cNvSpPr>
          <p:nvPr>
            <p:ph idx="1"/>
          </p:nvPr>
        </p:nvSpPr>
        <p:spPr>
          <a:xfrm>
            <a:off x="1030287" y="1416471"/>
            <a:ext cx="9182100" cy="2950551"/>
          </a:xfrm>
        </p:spPr>
        <p:txBody>
          <a:bodyPr>
            <a:normAutofit/>
          </a:bodyPr>
          <a:lstStyle/>
          <a:p>
            <a:r>
              <a:rPr lang="en-US" sz="2400" b="1" dirty="0">
                <a:solidFill>
                  <a:schemeClr val="tx2"/>
                </a:solidFill>
              </a:rPr>
              <a:t>CASAS progress tests (pretests and post-tests) have four principal uses: 	</a:t>
            </a:r>
          </a:p>
          <a:p>
            <a:pPr lvl="1"/>
            <a:r>
              <a:rPr lang="en-US" sz="2400" b="1" dirty="0">
                <a:solidFill>
                  <a:schemeClr val="tx2"/>
                </a:solidFill>
              </a:rPr>
              <a:t>to identify a student’s skill level</a:t>
            </a:r>
          </a:p>
          <a:p>
            <a:pPr lvl="1"/>
            <a:r>
              <a:rPr lang="en-US" sz="2400" b="1" dirty="0">
                <a:solidFill>
                  <a:schemeClr val="tx2"/>
                </a:solidFill>
              </a:rPr>
              <a:t>to guide instruction</a:t>
            </a:r>
          </a:p>
          <a:p>
            <a:pPr lvl="1"/>
            <a:r>
              <a:rPr lang="en-US" sz="2400" b="1" dirty="0">
                <a:solidFill>
                  <a:schemeClr val="tx2"/>
                </a:solidFill>
              </a:rPr>
              <a:t>to measure learning progress</a:t>
            </a:r>
          </a:p>
          <a:p>
            <a:pPr lvl="1"/>
            <a:r>
              <a:rPr lang="en-US" sz="2400" b="1" dirty="0">
                <a:solidFill>
                  <a:schemeClr val="tx2"/>
                </a:solidFill>
              </a:rPr>
              <a:t>for accountability reporting</a:t>
            </a:r>
          </a:p>
        </p:txBody>
      </p:sp>
      <p:sp>
        <p:nvSpPr>
          <p:cNvPr id="11" name="TextBox 10">
            <a:extLst>
              <a:ext uri="{FF2B5EF4-FFF2-40B4-BE49-F238E27FC236}">
                <a16:creationId xmlns:a16="http://schemas.microsoft.com/office/drawing/2014/main" id="{7685E31F-494A-46FA-83B0-FBA306D6C29E}"/>
              </a:ext>
            </a:extLst>
          </p:cNvPr>
          <p:cNvSpPr txBox="1"/>
          <p:nvPr/>
        </p:nvSpPr>
        <p:spPr>
          <a:xfrm>
            <a:off x="5621337" y="6055242"/>
            <a:ext cx="1941531" cy="523220"/>
          </a:xfrm>
          <a:prstGeom prst="rect">
            <a:avLst/>
          </a:prstGeom>
          <a:noFill/>
        </p:spPr>
        <p:txBody>
          <a:bodyPr wrap="square" rtlCol="0">
            <a:spAutoFit/>
          </a:bodyPr>
          <a:lstStyle/>
          <a:p>
            <a:r>
              <a:rPr lang="en-US" sz="2800" b="1" dirty="0">
                <a:solidFill>
                  <a:schemeClr val="tx2"/>
                </a:solidFill>
              </a:rPr>
              <a:t>Level B</a:t>
            </a:r>
          </a:p>
        </p:txBody>
      </p:sp>
      <p:sp>
        <p:nvSpPr>
          <p:cNvPr id="12" name="TextBox 11">
            <a:extLst>
              <a:ext uri="{FF2B5EF4-FFF2-40B4-BE49-F238E27FC236}">
                <a16:creationId xmlns:a16="http://schemas.microsoft.com/office/drawing/2014/main" id="{9C0111A9-8936-4CAF-A7EB-A54B06665143}"/>
              </a:ext>
            </a:extLst>
          </p:cNvPr>
          <p:cNvSpPr txBox="1"/>
          <p:nvPr/>
        </p:nvSpPr>
        <p:spPr>
          <a:xfrm>
            <a:off x="2614054" y="6053043"/>
            <a:ext cx="1941531" cy="523220"/>
          </a:xfrm>
          <a:prstGeom prst="rect">
            <a:avLst/>
          </a:prstGeom>
          <a:noFill/>
        </p:spPr>
        <p:txBody>
          <a:bodyPr wrap="square" rtlCol="0">
            <a:spAutoFit/>
          </a:bodyPr>
          <a:lstStyle/>
          <a:p>
            <a:r>
              <a:rPr lang="en-US" sz="2800" b="1" dirty="0">
                <a:solidFill>
                  <a:schemeClr val="tx2"/>
                </a:solidFill>
              </a:rPr>
              <a:t>Level A</a:t>
            </a:r>
          </a:p>
        </p:txBody>
      </p:sp>
      <p:sp>
        <p:nvSpPr>
          <p:cNvPr id="17" name="TextBox 16">
            <a:extLst>
              <a:ext uri="{FF2B5EF4-FFF2-40B4-BE49-F238E27FC236}">
                <a16:creationId xmlns:a16="http://schemas.microsoft.com/office/drawing/2014/main" id="{5B072834-73DA-4EE2-B9CE-B7FE9A527C7C}"/>
              </a:ext>
            </a:extLst>
          </p:cNvPr>
          <p:cNvSpPr txBox="1"/>
          <p:nvPr/>
        </p:nvSpPr>
        <p:spPr>
          <a:xfrm>
            <a:off x="8607181" y="6053043"/>
            <a:ext cx="1725363" cy="523220"/>
          </a:xfrm>
          <a:prstGeom prst="rect">
            <a:avLst/>
          </a:prstGeom>
          <a:noFill/>
        </p:spPr>
        <p:txBody>
          <a:bodyPr wrap="square" rtlCol="0">
            <a:spAutoFit/>
          </a:bodyPr>
          <a:lstStyle/>
          <a:p>
            <a:r>
              <a:rPr lang="en-US" sz="2800" b="1" dirty="0">
                <a:solidFill>
                  <a:schemeClr val="tx2"/>
                </a:solidFill>
              </a:rPr>
              <a:t>Level C</a:t>
            </a:r>
          </a:p>
        </p:txBody>
      </p:sp>
      <p:pic>
        <p:nvPicPr>
          <p:cNvPr id="20" name="Picture 19">
            <a:extLst>
              <a:ext uri="{FF2B5EF4-FFF2-40B4-BE49-F238E27FC236}">
                <a16:creationId xmlns:a16="http://schemas.microsoft.com/office/drawing/2014/main" id="{496C0641-B6C8-4BCE-A452-588F63AED684}"/>
              </a:ext>
            </a:extLst>
          </p:cNvPr>
          <p:cNvPicPr>
            <a:picLocks noChangeAspect="1"/>
          </p:cNvPicPr>
          <p:nvPr/>
        </p:nvPicPr>
        <p:blipFill>
          <a:blip r:embed="rId3"/>
          <a:stretch>
            <a:fillRect/>
          </a:stretch>
        </p:blipFill>
        <p:spPr>
          <a:xfrm>
            <a:off x="3110605" y="556883"/>
            <a:ext cx="1400918" cy="537338"/>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2E14A75-5008-4724-B165-A9BB02D0F81F}"/>
              </a:ext>
            </a:extLst>
          </p:cNvPr>
          <p:cNvPicPr>
            <a:picLocks noChangeAspect="1"/>
          </p:cNvPicPr>
          <p:nvPr/>
        </p:nvPicPr>
        <p:blipFill>
          <a:blip r:embed="rId4"/>
          <a:stretch>
            <a:fillRect/>
          </a:stretch>
        </p:blipFill>
        <p:spPr>
          <a:xfrm>
            <a:off x="2583735" y="4414251"/>
            <a:ext cx="1309303" cy="1591562"/>
          </a:xfrm>
          <a:prstGeom prst="rect">
            <a:avLst/>
          </a:prstGeom>
        </p:spPr>
      </p:pic>
      <p:pic>
        <p:nvPicPr>
          <p:cNvPr id="6" name="Picture 5">
            <a:extLst>
              <a:ext uri="{FF2B5EF4-FFF2-40B4-BE49-F238E27FC236}">
                <a16:creationId xmlns:a16="http://schemas.microsoft.com/office/drawing/2014/main" id="{3826E9C9-D384-4EFD-B7B3-C862B7A5E1CA}"/>
              </a:ext>
            </a:extLst>
          </p:cNvPr>
          <p:cNvPicPr>
            <a:picLocks noChangeAspect="1"/>
          </p:cNvPicPr>
          <p:nvPr/>
        </p:nvPicPr>
        <p:blipFill>
          <a:blip r:embed="rId5"/>
          <a:stretch>
            <a:fillRect/>
          </a:stretch>
        </p:blipFill>
        <p:spPr>
          <a:xfrm>
            <a:off x="5540216" y="4647775"/>
            <a:ext cx="1309303" cy="1314101"/>
          </a:xfrm>
          <a:prstGeom prst="rect">
            <a:avLst/>
          </a:prstGeom>
        </p:spPr>
      </p:pic>
      <p:pic>
        <p:nvPicPr>
          <p:cNvPr id="9" name="Picture 8" descr="A picture containing text, electronics, compact disk&#10;&#10;Description automatically generated">
            <a:extLst>
              <a:ext uri="{FF2B5EF4-FFF2-40B4-BE49-F238E27FC236}">
                <a16:creationId xmlns:a16="http://schemas.microsoft.com/office/drawing/2014/main" id="{F5CEE999-6E19-4ADC-B1E3-30C4DFF7ABC5}"/>
              </a:ext>
            </a:extLst>
          </p:cNvPr>
          <p:cNvPicPr>
            <a:picLocks noChangeAspect="1"/>
          </p:cNvPicPr>
          <p:nvPr/>
        </p:nvPicPr>
        <p:blipFill>
          <a:blip r:embed="rId6"/>
          <a:stretch>
            <a:fillRect/>
          </a:stretch>
        </p:blipFill>
        <p:spPr>
          <a:xfrm>
            <a:off x="8607181" y="4635866"/>
            <a:ext cx="1329125" cy="1337920"/>
          </a:xfrm>
          <a:prstGeom prst="rect">
            <a:avLst/>
          </a:prstGeom>
        </p:spPr>
      </p:pic>
    </p:spTree>
    <p:extLst>
      <p:ext uri="{BB962C8B-B14F-4D97-AF65-F5344CB8AC3E}">
        <p14:creationId xmlns:p14="http://schemas.microsoft.com/office/powerpoint/2010/main" val="2569915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{F321BC4F-2AD6-4D2D-962D-8FFA507B729F}tf03457452</Template>
  <TotalTime>3824</TotalTime>
  <Words>2056</Words>
  <Application>Microsoft Office PowerPoint</Application>
  <PresentationFormat>Widescreen</PresentationFormat>
  <Paragraphs>274</Paragraphs>
  <Slides>37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Euphemia</vt:lpstr>
      <vt:lpstr>Wingdings</vt:lpstr>
      <vt:lpstr>Celestial</vt:lpstr>
      <vt:lpstr>Welcome!</vt:lpstr>
      <vt:lpstr>For tech help, private chat to Marty Olsen</vt:lpstr>
      <vt:lpstr>Administering the casas listening test</vt:lpstr>
      <vt:lpstr>Agenda</vt:lpstr>
      <vt:lpstr>About CASAS</vt:lpstr>
      <vt:lpstr>Integrated System Approach</vt:lpstr>
      <vt:lpstr>Tests Overview</vt:lpstr>
      <vt:lpstr>How the                System Works</vt:lpstr>
      <vt:lpstr>Uses of                 Listening Test Results</vt:lpstr>
      <vt:lpstr>CASAS Assessments for ESL</vt:lpstr>
      <vt:lpstr>CASAS Assessments for ABE</vt:lpstr>
      <vt:lpstr>PowerPoint Presentation</vt:lpstr>
      <vt:lpstr>CASAS TESTS ARE STANDARDIZED TESTS.  WHAT DOES THAT MEAN?</vt:lpstr>
      <vt:lpstr>PowerPoint Presentation</vt:lpstr>
      <vt:lpstr>Standardized Test Administration Guidelines</vt:lpstr>
      <vt:lpstr>CASAS Listening Test Assessment Process</vt:lpstr>
      <vt:lpstr>ADMINISTERING THE LISTENING APPRAISAL</vt:lpstr>
      <vt:lpstr>ADMINISTER THE LISTENING APPRAISAL</vt:lpstr>
      <vt:lpstr>Administer the LISTENING Appraisal </vt:lpstr>
      <vt:lpstr>ADMINISTER THE FORM 80 LISTENING APPRAISAL</vt:lpstr>
      <vt:lpstr>PowerPoint Presentation</vt:lpstr>
      <vt:lpstr>After the Listening appraisal</vt:lpstr>
      <vt:lpstr>Administering the Form 980 Listening Pretest</vt:lpstr>
      <vt:lpstr>Administering the form 980 Listening Pretest</vt:lpstr>
      <vt:lpstr>Administering the form 980 Listening Pretest</vt:lpstr>
      <vt:lpstr>Is it a Valid score?</vt:lpstr>
      <vt:lpstr>What Do You Need to Know About Post-testing?</vt:lpstr>
      <vt:lpstr>CASAS Listening Test Results Instructional Considerations</vt:lpstr>
      <vt:lpstr>CASAS Skill level descriptors - Listening</vt:lpstr>
      <vt:lpstr>CASAS Listening Basic skills content standards</vt:lpstr>
      <vt:lpstr>BASic skills content standards   https://www.casas.org/docs/default-source/pagecontents/life-and-work-listening-980-series---basic-skills-content-standards-by-form.pdf?sfvrsn=339f8a70_12?status=master</vt:lpstr>
      <vt:lpstr>Life and work listening sample test items https://www.casas.org/product-overviews/curriculum-management-instruction/sample-test-items/life-and-work-listening   </vt:lpstr>
      <vt:lpstr>listening Skills practice</vt:lpstr>
      <vt:lpstr>Going live! Checklist</vt:lpstr>
      <vt:lpstr>“Going Live” Checklist</vt:lpstr>
      <vt:lpstr>Getting Started with casas eTests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Olsen</dc:creator>
  <cp:lastModifiedBy>Marty Olsen</cp:lastModifiedBy>
  <cp:revision>13</cp:revision>
  <dcterms:created xsi:type="dcterms:W3CDTF">2022-01-22T22:36:29Z</dcterms:created>
  <dcterms:modified xsi:type="dcterms:W3CDTF">2022-02-02T21:21:13Z</dcterms:modified>
</cp:coreProperties>
</file>