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83" r:id="rId3"/>
    <p:sldId id="291" r:id="rId4"/>
    <p:sldId id="259" r:id="rId5"/>
    <p:sldId id="276" r:id="rId6"/>
    <p:sldId id="279" r:id="rId7"/>
    <p:sldId id="280" r:id="rId8"/>
    <p:sldId id="297" r:id="rId9"/>
    <p:sldId id="258" r:id="rId10"/>
    <p:sldId id="301" r:id="rId11"/>
    <p:sldId id="300" r:id="rId12"/>
    <p:sldId id="296" r:id="rId13"/>
    <p:sldId id="294" r:id="rId14"/>
    <p:sldId id="290" r:id="rId15"/>
    <p:sldId id="293" r:id="rId16"/>
    <p:sldId id="282" r:id="rId17"/>
    <p:sldId id="281" r:id="rId18"/>
    <p:sldId id="277" r:id="rId19"/>
    <p:sldId id="268" r:id="rId20"/>
    <p:sldId id="269" r:id="rId21"/>
    <p:sldId id="270" r:id="rId22"/>
    <p:sldId id="271" r:id="rId23"/>
    <p:sldId id="272" r:id="rId24"/>
    <p:sldId id="273" r:id="rId25"/>
    <p:sldId id="274" r:id="rId26"/>
    <p:sldId id="275" r:id="rId27"/>
    <p:sldId id="263" r:id="rId28"/>
    <p:sldId id="261" r:id="rId29"/>
    <p:sldId id="284" r:id="rId30"/>
    <p:sldId id="285" r:id="rId31"/>
    <p:sldId id="286" r:id="rId32"/>
    <p:sldId id="289" r:id="rId33"/>
    <p:sldId id="288" r:id="rId34"/>
    <p:sldId id="287" r:id="rId35"/>
    <p:sldId id="27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0AEA0F-EE60-4FFA-A0C1-296D4974F2F1}" type="datetimeFigureOut">
              <a:rPr lang="en-US" smtClean="0"/>
              <a:pPr/>
              <a:t>6/6/2014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2A1BB3-BD6B-4C40-B511-31F9FD6F5F71}" type="slidenum">
              <a:rPr lang="en-US" smtClean="0"/>
              <a:pPr/>
              <a:t>‹#›</a:t>
            </a:fld>
            <a:endParaRPr lang="en-US"/>
          </a:p>
        </p:txBody>
      </p:sp>
    </p:spTree>
    <p:extLst>
      <p:ext uri="{BB962C8B-B14F-4D97-AF65-F5344CB8AC3E}">
        <p14:creationId xmlns:p14="http://schemas.microsoft.com/office/powerpoint/2010/main" val="3815862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8A0D6-8E01-4A20-B9F4-EB48FCB01281}" type="datetimeFigureOut">
              <a:rPr lang="en-US" smtClean="0"/>
              <a:t>6/6/2014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A3DF7-4890-492C-8722-3C4BB8E95743}" type="slidenum">
              <a:rPr lang="en-US" smtClean="0"/>
              <a:t>‹#›</a:t>
            </a:fld>
            <a:endParaRPr lang="en-US"/>
          </a:p>
        </p:txBody>
      </p:sp>
    </p:spTree>
    <p:extLst>
      <p:ext uri="{BB962C8B-B14F-4D97-AF65-F5344CB8AC3E}">
        <p14:creationId xmlns:p14="http://schemas.microsoft.com/office/powerpoint/2010/main" val="361640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A3DF7-4890-492C-8722-3C4BB8E95743}" type="slidenum">
              <a:rPr lang="en-US" smtClean="0"/>
              <a:t>34</a:t>
            </a:fld>
            <a:endParaRPr lang="en-US"/>
          </a:p>
        </p:txBody>
      </p:sp>
    </p:spTree>
    <p:extLst>
      <p:ext uri="{BB962C8B-B14F-4D97-AF65-F5344CB8AC3E}">
        <p14:creationId xmlns:p14="http://schemas.microsoft.com/office/powerpoint/2010/main" val="178733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6E449-CAFB-4132-9BD6-12CE763BD069}"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9CBCE-F79B-4657-961E-A476721B5D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6E449-CAFB-4132-9BD6-12CE763BD069}"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9CBCE-F79B-4657-961E-A476721B5D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6E449-CAFB-4132-9BD6-12CE763BD069}"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9CBCE-F79B-4657-961E-A476721B5D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6E449-CAFB-4132-9BD6-12CE763BD069}"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9CBCE-F79B-4657-961E-A476721B5D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6E449-CAFB-4132-9BD6-12CE763BD069}"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9CBCE-F79B-4657-961E-A476721B5D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6E449-CAFB-4132-9BD6-12CE763BD069}" type="datetimeFigureOut">
              <a:rPr lang="en-US" smtClean="0"/>
              <a:pPr/>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9CBCE-F79B-4657-961E-A476721B5D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6E449-CAFB-4132-9BD6-12CE763BD069}" type="datetimeFigureOut">
              <a:rPr lang="en-US" smtClean="0"/>
              <a:pPr/>
              <a:t>6/6/2014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9CBCE-F79B-4657-961E-A476721B5D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6E449-CAFB-4132-9BD6-12CE763BD069}" type="datetimeFigureOut">
              <a:rPr lang="en-US" smtClean="0"/>
              <a:pPr/>
              <a:t>6/6/2014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9CBCE-F79B-4657-961E-A476721B5D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6E449-CAFB-4132-9BD6-12CE763BD069}" type="datetimeFigureOut">
              <a:rPr lang="en-US" smtClean="0"/>
              <a:pPr/>
              <a:t>6/6/2014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9CBCE-F79B-4657-961E-A476721B5D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6E449-CAFB-4132-9BD6-12CE763BD069}" type="datetimeFigureOut">
              <a:rPr lang="en-US" smtClean="0"/>
              <a:pPr/>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9CBCE-F79B-4657-961E-A476721B5D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6E449-CAFB-4132-9BD6-12CE763BD069}" type="datetimeFigureOut">
              <a:rPr lang="en-US" smtClean="0"/>
              <a:pPr/>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9CBCE-F79B-4657-961E-A476721B5D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6E449-CAFB-4132-9BD6-12CE763BD069}" type="datetimeFigureOut">
              <a:rPr lang="en-US" smtClean="0"/>
              <a:pPr/>
              <a:t>6/6/2014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9CBCE-F79B-4657-961E-A476721B5D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nabeassessment.com/" TargetMode="External"/><Relationship Id="rId2" Type="http://schemas.openxmlformats.org/officeDocument/2006/relationships/hyperlink" Target="mailto:martha.olsen@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asas.or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nabeassessment.com/competency_links.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asas.org/home/index.cfm?fuseaction=home.showContent&amp;MapID=322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ogglesworldesl.com/phonics/cvc_wordcards.htm" TargetMode="External"/><Relationship Id="rId2" Type="http://schemas.openxmlformats.org/officeDocument/2006/relationships/hyperlink" Target="http://bogglesworldesl.com/abcs.htm" TargetMode="External"/><Relationship Id="rId1" Type="http://schemas.openxmlformats.org/officeDocument/2006/relationships/slideLayout" Target="../slideLayouts/slideLayout2.xml"/><Relationship Id="rId5" Type="http://schemas.openxmlformats.org/officeDocument/2006/relationships/hyperlink" Target="http://www.weallcanread.com/English_as_a_Second_Language_Phonics_Instruction.html" TargetMode="External"/><Relationship Id="rId4" Type="http://schemas.openxmlformats.org/officeDocument/2006/relationships/hyperlink" Target="http://www.emteconline.com/rliteracy/alphabet/highFrequency/Yr1-2FlashComplete.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iteracynow.info/page.aspx?hid=152" TargetMode="External"/><Relationship Id="rId2" Type="http://schemas.openxmlformats.org/officeDocument/2006/relationships/hyperlink" Target="http://www.newamericanhorizons.org/training-videos" TargetMode="External"/><Relationship Id="rId1" Type="http://schemas.openxmlformats.org/officeDocument/2006/relationships/slideLayout" Target="../slideLayouts/slideLayout2.xml"/><Relationship Id="rId6" Type="http://schemas.openxmlformats.org/officeDocument/2006/relationships/hyperlink" Target="http://www.cal.org/CAELA/tools/program_development/CombinedFiles1.pdf" TargetMode="External"/><Relationship Id="rId5" Type="http://schemas.openxmlformats.org/officeDocument/2006/relationships/hyperlink" Target="http://www.cde.state.co.us/cdeadult/download/pdf/ListeningSpeakingCorrelatedBESTPlusCASAS.pdf" TargetMode="External"/><Relationship Id="rId4" Type="http://schemas.openxmlformats.org/officeDocument/2006/relationships/hyperlink" Target="http://www.themlc.org/techgrant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arshalladulteducation.org/scope-a-sequenc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hyperlink" Target="http://www.mnliteracy.org/sites/default/files/reading_for_life_volume_two.pdf" TargetMode="External"/><Relationship Id="rId2" Type="http://schemas.openxmlformats.org/officeDocument/2006/relationships/hyperlink" Target="http://www.mnliteracy.org/sites/default/files/reading_for_life_volume_one.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c-net.info/ESL/guide.php" TargetMode="External"/><Relationship Id="rId2" Type="http://schemas.openxmlformats.org/officeDocument/2006/relationships/hyperlink" Target="http://www.mcedservices.com/PDFs.html" TargetMode="External"/><Relationship Id="rId1" Type="http://schemas.openxmlformats.org/officeDocument/2006/relationships/slideLayout" Target="../slideLayouts/slideLayout2.xml"/><Relationship Id="rId4" Type="http://schemas.openxmlformats.org/officeDocument/2006/relationships/hyperlink" Target="http://www.nc-net.info/ESL/Caldwell/year1.php"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english-on-the-web.yolasite.com/" TargetMode="External"/><Relationship Id="rId3" Type="http://schemas.openxmlformats.org/officeDocument/2006/relationships/hyperlink" Target="http://www.starfall.com/" TargetMode="External"/><Relationship Id="rId7" Type="http://schemas.openxmlformats.org/officeDocument/2006/relationships/hyperlink" Target="http://www.web-es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marshalladulteducation.org/student-lessons" TargetMode="External"/><Relationship Id="rId5" Type="http://schemas.openxmlformats.org/officeDocument/2006/relationships/hyperlink" Target="http://johnmh.com/ILA/28ILA.doc" TargetMode="External"/><Relationship Id="rId4" Type="http://schemas.openxmlformats.org/officeDocument/2006/relationships/hyperlink" Target="http://ell-level0.themlc.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resources.marshalladulteducation.org/pdf/briefs/Beginning%20to%20Work%20with%20Adult%20English%20Language%20Learners.pdf" TargetMode="External"/><Relationship Id="rId2" Type="http://schemas.openxmlformats.org/officeDocument/2006/relationships/hyperlink" Target="http://www.schooloftesl.com/publications/Alyson_WAESOL10.pdf" TargetMode="External"/><Relationship Id="rId1" Type="http://schemas.openxmlformats.org/officeDocument/2006/relationships/slideLayout" Target="../slideLayouts/slideLayout2.xml"/><Relationship Id="rId5" Type="http://schemas.openxmlformats.org/officeDocument/2006/relationships/hyperlink" Target="http://www.cal.org/CAELA/tools/program_development/CombinedFiles1.pdf" TargetMode="External"/><Relationship Id="rId4" Type="http://schemas.openxmlformats.org/officeDocument/2006/relationships/hyperlink" Target="http://literacynow.info/Page.aspx?nid=5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b="1" dirty="0" smtClean="0">
                <a:solidFill>
                  <a:schemeClr val="tx1"/>
                </a:solidFill>
              </a:rPr>
              <a:t>Tools to Aid Instruction –</a:t>
            </a:r>
            <a:br>
              <a:rPr lang="en-US" b="1" dirty="0" smtClean="0">
                <a:solidFill>
                  <a:schemeClr val="tx1"/>
                </a:solidFill>
              </a:rPr>
            </a:br>
            <a:r>
              <a:rPr lang="en-US" b="1" dirty="0" smtClean="0">
                <a:solidFill>
                  <a:schemeClr val="tx1"/>
                </a:solidFill>
              </a:rPr>
              <a:t>Beginning Literacy ESL</a:t>
            </a:r>
            <a:endParaRPr lang="en-US" b="1" dirty="0"/>
          </a:p>
        </p:txBody>
      </p:sp>
      <p:sp>
        <p:nvSpPr>
          <p:cNvPr id="3" name="Subtitle 2"/>
          <p:cNvSpPr>
            <a:spLocks noGrp="1"/>
          </p:cNvSpPr>
          <p:nvPr>
            <p:ph type="subTitle" idx="1"/>
          </p:nvPr>
        </p:nvSpPr>
        <p:spPr/>
        <p:txBody>
          <a:bodyPr>
            <a:normAutofit fontScale="85000" lnSpcReduction="20000"/>
          </a:bodyPr>
          <a:lstStyle/>
          <a:p>
            <a:r>
              <a:rPr lang="en-US" dirty="0" smtClean="0"/>
              <a:t>Marty Olsen</a:t>
            </a:r>
          </a:p>
          <a:p>
            <a:r>
              <a:rPr lang="en-US" dirty="0" smtClean="0"/>
              <a:t>February 5, 2011</a:t>
            </a:r>
          </a:p>
          <a:p>
            <a:r>
              <a:rPr lang="en-US" dirty="0" smtClean="0">
                <a:hlinkClick r:id="rId2"/>
              </a:rPr>
              <a:t>martha.olsen@gmail.com</a:t>
            </a:r>
            <a:endParaRPr lang="en-US" dirty="0" smtClean="0"/>
          </a:p>
          <a:p>
            <a:r>
              <a:rPr lang="en-US" dirty="0" smtClean="0">
                <a:hlinkClick r:id="rId3"/>
              </a:rPr>
              <a:t>www.mnabeassessment.com</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228600" y="22098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b="1" dirty="0" smtClean="0"/>
              <a:t>Review of CASAS Tools</a:t>
            </a:r>
            <a:endParaRPr lang="en-US" sz="4000" b="1" dirty="0"/>
          </a:p>
        </p:txBody>
      </p:sp>
      <p:sp>
        <p:nvSpPr>
          <p:cNvPr id="3" name="Content Placeholder 2"/>
          <p:cNvSpPr>
            <a:spLocks noGrp="1"/>
          </p:cNvSpPr>
          <p:nvPr>
            <p:ph idx="1"/>
          </p:nvPr>
        </p:nvSpPr>
        <p:spPr/>
        <p:txBody>
          <a:bodyPr/>
          <a:lstStyle/>
          <a:p>
            <a:r>
              <a:rPr lang="en-US" dirty="0" smtClean="0"/>
              <a:t>Class Profile by Competency</a:t>
            </a:r>
          </a:p>
          <a:p>
            <a:r>
              <a:rPr lang="en-US" dirty="0" smtClean="0"/>
              <a:t>Test Review</a:t>
            </a:r>
          </a:p>
          <a:p>
            <a:r>
              <a:rPr lang="en-US" dirty="0" err="1" smtClean="0"/>
              <a:t>QuickSearch</a:t>
            </a:r>
            <a:endParaRPr lang="en-US" dirty="0" smtClean="0"/>
          </a:p>
          <a:p>
            <a:r>
              <a:rPr lang="en-US" dirty="0" smtClean="0"/>
              <a:t>Linking Document (Links competencies in tests to lessons online)</a:t>
            </a:r>
          </a:p>
          <a:p>
            <a:r>
              <a:rPr lang="en-US" dirty="0" smtClean="0"/>
              <a:t>Sample Test Items – Level A (for use when transitioning from Forms 27/28 to 81/82)</a:t>
            </a:r>
          </a:p>
          <a:p>
            <a:endParaRPr lang="en-US" dirty="0"/>
          </a:p>
        </p:txBody>
      </p:sp>
      <p:pic>
        <p:nvPicPr>
          <p:cNvPr id="4" name="Picture 3" descr="lawseries.jpg"/>
          <p:cNvPicPr>
            <a:picLocks noChangeAspect="1"/>
          </p:cNvPicPr>
          <p:nvPr/>
        </p:nvPicPr>
        <p:blipFill>
          <a:blip r:embed="rId2" cstate="print"/>
          <a:stretch>
            <a:fillRect/>
          </a:stretch>
        </p:blipFill>
        <p:spPr>
          <a:xfrm>
            <a:off x="1752600" y="0"/>
            <a:ext cx="5486400" cy="6858000"/>
          </a:xfrm>
          <a:prstGeom prst="rect">
            <a:avLst/>
          </a:prstGeom>
        </p:spPr>
      </p:pic>
      <p:pic>
        <p:nvPicPr>
          <p:cNvPr id="6" name="Picture 5" descr="LWlogo.JPG"/>
          <p:cNvPicPr>
            <a:picLocks noChangeAspect="1"/>
          </p:cNvPicPr>
          <p:nvPr/>
        </p:nvPicPr>
        <p:blipFill>
          <a:blip r:embed="rId3" cstate="print"/>
          <a:stretch>
            <a:fillRect/>
          </a:stretch>
        </p:blipFill>
        <p:spPr>
          <a:xfrm>
            <a:off x="3429000" y="1981200"/>
            <a:ext cx="2133600" cy="2291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out)">
                                      <p:cBhvr>
                                        <p:cTn id="13" dur="500"/>
                                        <p:tgtEl>
                                          <p:spTgt spid="4"/>
                                        </p:tgtEl>
                                      </p:cBhvr>
                                    </p:animEffect>
                                  </p:childTnLst>
                                </p:cTn>
                              </p:par>
                              <p:par>
                                <p:cTn id="14" presetID="4" presetClass="entr" presetSubtype="3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ou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228600" y="28194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b="1" dirty="0" smtClean="0"/>
              <a:t>Review of CASAS Tools</a:t>
            </a:r>
            <a:endParaRPr lang="en-US" sz="4000" b="1" dirty="0"/>
          </a:p>
        </p:txBody>
      </p:sp>
      <p:sp>
        <p:nvSpPr>
          <p:cNvPr id="3" name="Content Placeholder 2"/>
          <p:cNvSpPr>
            <a:spLocks noGrp="1"/>
          </p:cNvSpPr>
          <p:nvPr>
            <p:ph idx="1"/>
          </p:nvPr>
        </p:nvSpPr>
        <p:spPr/>
        <p:txBody>
          <a:bodyPr/>
          <a:lstStyle/>
          <a:p>
            <a:r>
              <a:rPr lang="en-US" dirty="0" smtClean="0"/>
              <a:t>Class Profile by Competency</a:t>
            </a:r>
          </a:p>
          <a:p>
            <a:r>
              <a:rPr lang="en-US" dirty="0" smtClean="0"/>
              <a:t>Test Review</a:t>
            </a:r>
          </a:p>
          <a:p>
            <a:r>
              <a:rPr lang="en-US" dirty="0" err="1" smtClean="0"/>
              <a:t>QuickSearch</a:t>
            </a:r>
            <a:endParaRPr lang="en-US" dirty="0" smtClean="0"/>
          </a:p>
          <a:p>
            <a:r>
              <a:rPr lang="en-US" dirty="0" smtClean="0"/>
              <a:t>Linking Document (Links competencies in tests to lessons online)</a:t>
            </a:r>
          </a:p>
          <a:p>
            <a:r>
              <a:rPr lang="en-US" dirty="0" smtClean="0"/>
              <a:t>Sample Test Items – Level A (for use when transitioning from Forms 27/28 to 81/82)</a:t>
            </a:r>
          </a:p>
          <a:p>
            <a:endParaRPr lang="en-US" dirty="0"/>
          </a:p>
        </p:txBody>
      </p:sp>
      <p:pic>
        <p:nvPicPr>
          <p:cNvPr id="4" name="Picture 3" descr="quicksearch.JPG"/>
          <p:cNvPicPr>
            <a:picLocks noChangeAspect="1"/>
          </p:cNvPicPr>
          <p:nvPr/>
        </p:nvPicPr>
        <p:blipFill>
          <a:blip r:embed="rId2" cstate="print"/>
          <a:stretch>
            <a:fillRect/>
          </a:stretch>
        </p:blipFill>
        <p:spPr>
          <a:xfrm>
            <a:off x="0" y="304800"/>
            <a:ext cx="9144000" cy="6085075"/>
          </a:xfrm>
          <a:prstGeom prst="rect">
            <a:avLst/>
          </a:prstGeom>
        </p:spPr>
      </p:pic>
      <p:sp>
        <p:nvSpPr>
          <p:cNvPr id="7" name="TextBox 6"/>
          <p:cNvSpPr txBox="1"/>
          <p:nvPr/>
        </p:nvSpPr>
        <p:spPr>
          <a:xfrm>
            <a:off x="228600" y="5715000"/>
            <a:ext cx="8686800" cy="523220"/>
          </a:xfrm>
          <a:prstGeom prst="rect">
            <a:avLst/>
          </a:prstGeom>
          <a:solidFill>
            <a:schemeClr val="tx2">
              <a:lumMod val="40000"/>
              <a:lumOff val="60000"/>
            </a:schemeClr>
          </a:solidFill>
          <a:ln w="25400">
            <a:solidFill>
              <a:schemeClr val="tx1"/>
            </a:solidFill>
          </a:ln>
        </p:spPr>
        <p:txBody>
          <a:bodyPr wrap="square" rtlCol="0">
            <a:spAutoFit/>
          </a:bodyPr>
          <a:lstStyle/>
          <a:p>
            <a:r>
              <a:rPr lang="en-US" sz="2800" dirty="0" smtClean="0">
                <a:hlinkClick r:id="rId3"/>
              </a:rPr>
              <a:t>www.casas.org</a:t>
            </a:r>
            <a:r>
              <a:rPr lang="en-US" sz="2800" dirty="0" smtClean="0"/>
              <a:t> &gt;&gt; Products and Services &gt;&gt; </a:t>
            </a:r>
            <a:r>
              <a:rPr lang="en-US" sz="2800" dirty="0" err="1" smtClean="0"/>
              <a:t>QuickSearch</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out)">
                                      <p:cBhvr>
                                        <p:cTn id="13" dur="500"/>
                                        <p:tgtEl>
                                          <p:spTgt spid="4"/>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4" presetClass="exit" presetSubtype="16" fill="hold" grpId="1" nodeType="withEffect">
                                  <p:stCondLst>
                                    <p:cond delay="0"/>
                                  </p:stCondLst>
                                  <p:childTnLst>
                                    <p:animEffect transition="out" filter="box(i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228600" y="3429000"/>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b="1" dirty="0" smtClean="0"/>
              <a:t>Review of CASAS Tools</a:t>
            </a:r>
            <a:endParaRPr lang="en-US" sz="4000" b="1" dirty="0"/>
          </a:p>
        </p:txBody>
      </p:sp>
      <p:sp>
        <p:nvSpPr>
          <p:cNvPr id="3" name="Content Placeholder 2"/>
          <p:cNvSpPr>
            <a:spLocks noGrp="1"/>
          </p:cNvSpPr>
          <p:nvPr>
            <p:ph idx="1"/>
          </p:nvPr>
        </p:nvSpPr>
        <p:spPr/>
        <p:txBody>
          <a:bodyPr/>
          <a:lstStyle/>
          <a:p>
            <a:r>
              <a:rPr lang="en-US" dirty="0" smtClean="0"/>
              <a:t>Class Profile by Competency</a:t>
            </a:r>
          </a:p>
          <a:p>
            <a:r>
              <a:rPr lang="en-US" dirty="0" smtClean="0"/>
              <a:t>Test Review</a:t>
            </a:r>
          </a:p>
          <a:p>
            <a:r>
              <a:rPr lang="en-US" dirty="0" err="1" smtClean="0"/>
              <a:t>QuickSearch</a:t>
            </a:r>
            <a:endParaRPr lang="en-US" dirty="0" smtClean="0"/>
          </a:p>
          <a:p>
            <a:r>
              <a:rPr lang="en-US" dirty="0" smtClean="0"/>
              <a:t>Linking Document (Links competencies in tests to lessons online)</a:t>
            </a:r>
          </a:p>
          <a:p>
            <a:r>
              <a:rPr lang="en-US" dirty="0" smtClean="0"/>
              <a:t>Sample Test Items – Level A (for use when transitioning from Forms 27/28 to 81/82)</a:t>
            </a:r>
          </a:p>
          <a:p>
            <a:endParaRPr lang="en-US" dirty="0"/>
          </a:p>
        </p:txBody>
      </p:sp>
      <p:pic>
        <p:nvPicPr>
          <p:cNvPr id="9" name="Picture 8" descr="linking doc - Form 27.JPG"/>
          <p:cNvPicPr>
            <a:picLocks noChangeAspect="1"/>
          </p:cNvPicPr>
          <p:nvPr/>
        </p:nvPicPr>
        <p:blipFill>
          <a:blip r:embed="rId2" cstate="print"/>
          <a:stretch>
            <a:fillRect/>
          </a:stretch>
        </p:blipFill>
        <p:spPr>
          <a:xfrm>
            <a:off x="26319" y="457200"/>
            <a:ext cx="9117681" cy="5960806"/>
          </a:xfrm>
          <a:prstGeom prst="rect">
            <a:avLst/>
          </a:prstGeom>
        </p:spPr>
      </p:pic>
      <p:sp>
        <p:nvSpPr>
          <p:cNvPr id="10" name="Rectangle 9"/>
          <p:cNvSpPr/>
          <p:nvPr/>
        </p:nvSpPr>
        <p:spPr>
          <a:xfrm>
            <a:off x="2286000" y="3105835"/>
            <a:ext cx="4572000" cy="369332"/>
          </a:xfrm>
          <a:prstGeom prst="rect">
            <a:avLst/>
          </a:prstGeom>
        </p:spPr>
        <p:txBody>
          <a:bodyPr>
            <a:spAutoFit/>
          </a:bodyPr>
          <a:lstStyle/>
          <a:p>
            <a:endParaRPr lang="en-US" b="1" dirty="0"/>
          </a:p>
        </p:txBody>
      </p:sp>
      <p:sp>
        <p:nvSpPr>
          <p:cNvPr id="11" name="TextBox 10"/>
          <p:cNvSpPr txBox="1"/>
          <p:nvPr/>
        </p:nvSpPr>
        <p:spPr>
          <a:xfrm>
            <a:off x="609600" y="3657600"/>
            <a:ext cx="8153400" cy="461665"/>
          </a:xfrm>
          <a:prstGeom prst="rect">
            <a:avLst/>
          </a:prstGeom>
          <a:solidFill>
            <a:schemeClr val="accent1">
              <a:lumMod val="40000"/>
              <a:lumOff val="60000"/>
            </a:schemeClr>
          </a:solidFill>
          <a:ln w="25400">
            <a:solidFill>
              <a:schemeClr val="tx1"/>
            </a:solidFill>
          </a:ln>
        </p:spPr>
        <p:txBody>
          <a:bodyPr wrap="square" rtlCol="0">
            <a:spAutoFit/>
          </a:bodyPr>
          <a:lstStyle/>
          <a:p>
            <a:r>
              <a:rPr lang="en-US" sz="2400" b="1" dirty="0" smtClean="0">
                <a:hlinkClick r:id="rId3"/>
              </a:rPr>
              <a:t>http://www.mnabeassessment.com/competency_links.html</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out)">
                                      <p:cBhvr>
                                        <p:cTn id="13" dur="500"/>
                                        <p:tgtEl>
                                          <p:spTgt spid="9"/>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ou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4" presetClass="exit" presetSubtype="16" fill="hold" grpId="1" nodeType="withEffect">
                                  <p:stCondLst>
                                    <p:cond delay="0"/>
                                  </p:stCondLst>
                                  <p:childTnLst>
                                    <p:animEffect transition="out" filter="box(in)">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Review of CASAS Tools</a:t>
            </a:r>
            <a:endParaRPr lang="en-US" sz="4000" b="1" dirty="0"/>
          </a:p>
        </p:txBody>
      </p:sp>
      <p:sp>
        <p:nvSpPr>
          <p:cNvPr id="3" name="Content Placeholder 2"/>
          <p:cNvSpPr>
            <a:spLocks noGrp="1"/>
          </p:cNvSpPr>
          <p:nvPr>
            <p:ph idx="1"/>
          </p:nvPr>
        </p:nvSpPr>
        <p:spPr>
          <a:xfrm>
            <a:off x="457200" y="1371600"/>
            <a:ext cx="8229600" cy="4754563"/>
          </a:xfrm>
        </p:spPr>
        <p:txBody>
          <a:bodyPr>
            <a:normAutofit lnSpcReduction="10000"/>
          </a:bodyPr>
          <a:lstStyle/>
          <a:p>
            <a:r>
              <a:rPr lang="en-US" dirty="0" smtClean="0"/>
              <a:t>Class Profile by Competency</a:t>
            </a:r>
          </a:p>
          <a:p>
            <a:r>
              <a:rPr lang="en-US" dirty="0" smtClean="0"/>
              <a:t>Test Review</a:t>
            </a:r>
          </a:p>
          <a:p>
            <a:r>
              <a:rPr lang="en-US" dirty="0" err="1" smtClean="0"/>
              <a:t>QuickSearch</a:t>
            </a:r>
            <a:endParaRPr lang="en-US" dirty="0" smtClean="0"/>
          </a:p>
          <a:p>
            <a:r>
              <a:rPr lang="en-US" dirty="0" smtClean="0"/>
              <a:t>Linking Document (Links competencies in tests to lessons online)</a:t>
            </a:r>
          </a:p>
          <a:p>
            <a:r>
              <a:rPr lang="en-US" dirty="0" smtClean="0"/>
              <a:t>Sample Test Items – Level A (for use when transitioning from Forms 27/28 to 81/82)</a:t>
            </a:r>
          </a:p>
          <a:p>
            <a:pPr>
              <a:buNone/>
            </a:pPr>
            <a:r>
              <a:rPr lang="en-US" dirty="0" smtClean="0"/>
              <a:t>	</a:t>
            </a:r>
            <a:r>
              <a:rPr lang="en-US" sz="2800" dirty="0" smtClean="0">
                <a:hlinkClick r:id="rId2"/>
              </a:rPr>
              <a:t>https://www.casas.org/home/index.cfm?fuseaction=home.showContent&amp;MapID=3229</a:t>
            </a:r>
            <a:r>
              <a:rPr lang="en-US" sz="2800" dirty="0" smtClean="0"/>
              <a:t>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Alphabet/Phonics – Free </a:t>
            </a:r>
            <a:r>
              <a:rPr lang="en-US" sz="4000" b="1" dirty="0" err="1" smtClean="0"/>
              <a:t>Printables</a:t>
            </a:r>
            <a:endParaRPr lang="en-US" sz="4000" b="1" dirty="0"/>
          </a:p>
        </p:txBody>
      </p:sp>
      <p:sp>
        <p:nvSpPr>
          <p:cNvPr id="3" name="Content Placeholder 2"/>
          <p:cNvSpPr>
            <a:spLocks noGrp="1"/>
          </p:cNvSpPr>
          <p:nvPr>
            <p:ph idx="1"/>
          </p:nvPr>
        </p:nvSpPr>
        <p:spPr>
          <a:xfrm>
            <a:off x="152400" y="1600200"/>
            <a:ext cx="8991600" cy="5029200"/>
          </a:xfrm>
        </p:spPr>
        <p:txBody>
          <a:bodyPr>
            <a:normAutofit lnSpcReduction="10000"/>
          </a:bodyPr>
          <a:lstStyle/>
          <a:p>
            <a:r>
              <a:rPr lang="en-US" dirty="0" err="1" smtClean="0"/>
              <a:t>Lanternfish</a:t>
            </a:r>
            <a:r>
              <a:rPr lang="en-US" dirty="0" smtClean="0"/>
              <a:t> ESL ABCs</a:t>
            </a:r>
          </a:p>
          <a:p>
            <a:pPr lvl="1">
              <a:buNone/>
            </a:pPr>
            <a:r>
              <a:rPr lang="en-US" dirty="0" smtClean="0">
                <a:hlinkClick r:id="rId2"/>
              </a:rPr>
              <a:t>http://bogglesworldesl.com/abcs.htm</a:t>
            </a:r>
            <a:endParaRPr lang="en-US" dirty="0" smtClean="0"/>
          </a:p>
          <a:p>
            <a:r>
              <a:rPr lang="en-US" dirty="0" smtClean="0"/>
              <a:t>CVC Words Flashcards</a:t>
            </a:r>
          </a:p>
          <a:p>
            <a:pPr lvl="1">
              <a:buNone/>
            </a:pPr>
            <a:r>
              <a:rPr lang="en-US" dirty="0" smtClean="0">
                <a:hlinkClick r:id="rId3"/>
              </a:rPr>
              <a:t>http://bogglesworldesl.com/phonics/cvc_wordcards.htm</a:t>
            </a:r>
            <a:endParaRPr lang="en-US" dirty="0" smtClean="0"/>
          </a:p>
          <a:p>
            <a:r>
              <a:rPr lang="en-US" dirty="0" smtClean="0"/>
              <a:t>Flashcards of High Frequency Words</a:t>
            </a:r>
          </a:p>
          <a:p>
            <a:pPr lvl="1">
              <a:buNone/>
            </a:pPr>
            <a:r>
              <a:rPr lang="en-US" dirty="0" smtClean="0">
                <a:hlinkClick r:id="rId4"/>
              </a:rPr>
              <a:t>http://www.emteconline.com/rliteracy/alphabet/highFrequency/Yr1-2FlashComplete.pdf</a:t>
            </a:r>
            <a:r>
              <a:rPr lang="en-US" dirty="0" smtClean="0"/>
              <a:t> </a:t>
            </a:r>
          </a:p>
          <a:p>
            <a:r>
              <a:rPr lang="en-US" dirty="0" smtClean="0"/>
              <a:t>Phonics – We All Can Read</a:t>
            </a:r>
          </a:p>
          <a:p>
            <a:pPr lvl="1">
              <a:buNone/>
            </a:pPr>
            <a:r>
              <a:rPr lang="en-US" dirty="0" smtClean="0">
                <a:hlinkClick r:id="rId5"/>
              </a:rPr>
              <a:t>http://www.weallcanread.com/English_as_a_Second_Language_Phonics_Instruction.html</a:t>
            </a:r>
            <a:r>
              <a:rPr lang="en-US" dirty="0" smtClean="0"/>
              <a:t> </a:t>
            </a:r>
          </a:p>
          <a:p>
            <a:pPr lvl="1">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b="1" dirty="0" smtClean="0"/>
              <a:t>Vocabulary-Building Activities</a:t>
            </a:r>
            <a:endParaRPr lang="en-US" sz="4000" b="1" dirty="0"/>
          </a:p>
        </p:txBody>
      </p:sp>
      <p:sp>
        <p:nvSpPr>
          <p:cNvPr id="3" name="Content Placeholder 2"/>
          <p:cNvSpPr>
            <a:spLocks noGrp="1"/>
          </p:cNvSpPr>
          <p:nvPr>
            <p:ph idx="1"/>
          </p:nvPr>
        </p:nvSpPr>
        <p:spPr>
          <a:xfrm>
            <a:off x="457200" y="762000"/>
            <a:ext cx="8229600" cy="5867400"/>
          </a:xfrm>
        </p:spPr>
        <p:txBody>
          <a:bodyPr>
            <a:normAutofit lnSpcReduction="10000"/>
          </a:bodyPr>
          <a:lstStyle/>
          <a:p>
            <a:pPr>
              <a:buNone/>
            </a:pPr>
            <a:r>
              <a:rPr lang="en-US" sz="2200" b="1" dirty="0" smtClean="0"/>
              <a:t>Vocabulary knowledge has been found to have a strong effect on reading comprehension</a:t>
            </a:r>
          </a:p>
          <a:p>
            <a:r>
              <a:rPr lang="en-US" sz="2200" dirty="0" smtClean="0"/>
              <a:t>Teach vocabulary that learners will need to use often (</a:t>
            </a:r>
            <a:r>
              <a:rPr lang="en-US" sz="2200" b="1" u="sng" dirty="0" smtClean="0"/>
              <a:t>high-frequency vocabulary</a:t>
            </a:r>
            <a:r>
              <a:rPr lang="en-US" sz="2200" dirty="0" smtClean="0"/>
              <a:t>).</a:t>
            </a:r>
          </a:p>
          <a:p>
            <a:r>
              <a:rPr lang="en-US" sz="2200" dirty="0" smtClean="0"/>
              <a:t>Teach key </a:t>
            </a:r>
            <a:r>
              <a:rPr lang="en-US" sz="2200" b="1" u="sng" dirty="0" smtClean="0"/>
              <a:t>sight words</a:t>
            </a:r>
            <a:r>
              <a:rPr lang="en-US" sz="2200" dirty="0" smtClean="0"/>
              <a:t> that learners will need, such as </a:t>
            </a:r>
            <a:r>
              <a:rPr lang="en-US" sz="2200" i="1" dirty="0" smtClean="0"/>
              <a:t>emergency, 911, last name, first name, especially when learners are at beginning literacy levels.</a:t>
            </a:r>
          </a:p>
          <a:p>
            <a:r>
              <a:rPr lang="en-US" sz="2200" dirty="0" smtClean="0"/>
              <a:t>Provide </a:t>
            </a:r>
            <a:r>
              <a:rPr lang="en-US" sz="2200" b="1" u="sng" dirty="0" smtClean="0"/>
              <a:t>multiple opportunities</a:t>
            </a:r>
            <a:r>
              <a:rPr lang="en-US" sz="2200" dirty="0" smtClean="0"/>
              <a:t> for learners to read and use specific words in different texts and activities that are thematically related, such as the following:</a:t>
            </a:r>
          </a:p>
          <a:p>
            <a:pPr lvl="1">
              <a:buNone/>
            </a:pPr>
            <a:r>
              <a:rPr lang="en-US" sz="2200" dirty="0" smtClean="0"/>
              <a:t>o Brainstorm vocabulary on a specific topic, such as food shopping.</a:t>
            </a:r>
          </a:p>
          <a:p>
            <a:pPr lvl="1">
              <a:buNone/>
            </a:pPr>
            <a:r>
              <a:rPr lang="en-US" sz="2200" dirty="0" smtClean="0"/>
              <a:t>o Practice food vocabulary with flash cards.</a:t>
            </a:r>
          </a:p>
          <a:p>
            <a:pPr lvl="1">
              <a:buNone/>
            </a:pPr>
            <a:r>
              <a:rPr lang="en-US" sz="2200" dirty="0" smtClean="0"/>
              <a:t>o Practice dialogues in which food vocabulary is used (e.g. “I am going shopping.”  “What do you need?” “I need bread, beans, and chicken.”)</a:t>
            </a:r>
          </a:p>
          <a:p>
            <a:pPr lvl="1">
              <a:buNone/>
            </a:pPr>
            <a:r>
              <a:rPr lang="en-US" sz="2200" dirty="0" smtClean="0"/>
              <a:t>o Make a shopping list of items they need to buy.</a:t>
            </a:r>
          </a:p>
          <a:p>
            <a:pPr lvl="1">
              <a:buNone/>
            </a:pPr>
            <a:r>
              <a:rPr lang="en-US" sz="2200" dirty="0" smtClean="0"/>
              <a:t>o For homework, copy food words from packages.</a:t>
            </a:r>
            <a:endParaRPr lang="en-US" sz="2200" i="1"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Teaching Resources</a:t>
            </a:r>
            <a:endParaRPr lang="en-US" b="1" dirty="0"/>
          </a:p>
        </p:txBody>
      </p:sp>
      <p:sp>
        <p:nvSpPr>
          <p:cNvPr id="3" name="Content Placeholder 2"/>
          <p:cNvSpPr>
            <a:spLocks noGrp="1"/>
          </p:cNvSpPr>
          <p:nvPr>
            <p:ph idx="1"/>
          </p:nvPr>
        </p:nvSpPr>
        <p:spPr>
          <a:xfrm>
            <a:off x="457200" y="838200"/>
            <a:ext cx="8382000" cy="5486400"/>
          </a:xfrm>
        </p:spPr>
        <p:txBody>
          <a:bodyPr>
            <a:normAutofit fontScale="92500" lnSpcReduction="20000"/>
          </a:bodyPr>
          <a:lstStyle/>
          <a:p>
            <a:r>
              <a:rPr lang="en-US" sz="3000" i="1" dirty="0" smtClean="0"/>
              <a:t>Adult ESL Training Videos</a:t>
            </a:r>
          </a:p>
          <a:p>
            <a:pPr lvl="1">
              <a:spcAft>
                <a:spcPts val="600"/>
              </a:spcAft>
              <a:buNone/>
            </a:pPr>
            <a:r>
              <a:rPr lang="en-US" sz="2600" u="sng" dirty="0" smtClean="0">
                <a:hlinkClick r:id="rId2"/>
              </a:rPr>
              <a:t>http://www.newamericanhorizons.org/training-videos</a:t>
            </a:r>
            <a:endParaRPr lang="en-US" sz="2600" dirty="0" smtClean="0"/>
          </a:p>
          <a:p>
            <a:r>
              <a:rPr lang="en-US" sz="3000" i="1" dirty="0" smtClean="0"/>
              <a:t>“Making It Real: Teaching Pre-literate Adult Students” </a:t>
            </a:r>
          </a:p>
          <a:p>
            <a:pPr lvl="1">
              <a:spcAft>
                <a:spcPts val="600"/>
              </a:spcAft>
              <a:buNone/>
            </a:pPr>
            <a:r>
              <a:rPr lang="en-US" sz="2600" dirty="0" smtClean="0">
                <a:hlinkClick r:id="rId3"/>
              </a:rPr>
              <a:t>http://literacynow.info/page.aspx?hid=152</a:t>
            </a:r>
            <a:r>
              <a:rPr lang="en-US" sz="2600" dirty="0" smtClean="0"/>
              <a:t> </a:t>
            </a:r>
          </a:p>
          <a:p>
            <a:pPr>
              <a:spcAft>
                <a:spcPts val="600"/>
              </a:spcAft>
            </a:pPr>
            <a:r>
              <a:rPr lang="en-US" sz="3000" i="1" dirty="0" smtClean="0"/>
              <a:t>“Pre-literate Curriculum” (available on CD) </a:t>
            </a:r>
            <a:r>
              <a:rPr lang="en-US" sz="2600" dirty="0" smtClean="0">
                <a:hlinkClick r:id="rId4"/>
              </a:rPr>
              <a:t>http://www.themlc.org/techgrants</a:t>
            </a:r>
            <a:r>
              <a:rPr lang="en-US" sz="2600" dirty="0" smtClean="0"/>
              <a:t> </a:t>
            </a:r>
          </a:p>
          <a:p>
            <a:r>
              <a:rPr lang="en-US" sz="3000" i="1" dirty="0" smtClean="0"/>
              <a:t>“Listening and Speaking Activities for Adult Learners”</a:t>
            </a:r>
          </a:p>
          <a:p>
            <a:pPr lvl="1">
              <a:spcAft>
                <a:spcPts val="600"/>
              </a:spcAft>
              <a:buNone/>
            </a:pPr>
            <a:r>
              <a:rPr lang="en-US" sz="2600" dirty="0" smtClean="0">
                <a:hlinkClick r:id="rId5"/>
              </a:rPr>
              <a:t>http://www.cde.state.co.us/cdeadult/download/pdf/ListeningSpeakingCorrelatedBESTPlusCASAS.pdf</a:t>
            </a:r>
            <a:r>
              <a:rPr lang="en-US" sz="2600" dirty="0" smtClean="0"/>
              <a:t> </a:t>
            </a:r>
          </a:p>
          <a:p>
            <a:r>
              <a:rPr lang="en-US" sz="3000" i="1" dirty="0" smtClean="0"/>
              <a:t>“Practitioner Toolkit: Working with Adult English Language Learners” </a:t>
            </a:r>
            <a:r>
              <a:rPr lang="en-US" sz="2600" dirty="0" smtClean="0">
                <a:hlinkClick r:id="rId6"/>
              </a:rPr>
              <a:t>http://www.cal.org/CAELA/tools/program_development/CombinedFiles1.pdf</a:t>
            </a:r>
            <a:r>
              <a:rPr lang="en-US" sz="26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noAutofit/>
          </a:bodyPr>
          <a:lstStyle/>
          <a:p>
            <a:pPr algn="ctr" eaLnBrk="1" hangingPunct="1">
              <a:defRPr/>
            </a:pPr>
            <a:r>
              <a:rPr lang="en-US" sz="3600" b="1" dirty="0" smtClean="0"/>
              <a:t>Developing Communication Skills</a:t>
            </a:r>
          </a:p>
        </p:txBody>
      </p:sp>
      <p:sp>
        <p:nvSpPr>
          <p:cNvPr id="94211" name="Rectangle 3"/>
          <p:cNvSpPr>
            <a:spLocks noGrp="1" noRot="1" noChangeArrowheads="1"/>
          </p:cNvSpPr>
          <p:nvPr>
            <p:ph idx="1"/>
          </p:nvPr>
        </p:nvSpPr>
        <p:spPr>
          <a:xfrm>
            <a:off x="762000" y="1676400"/>
            <a:ext cx="8007350" cy="4800600"/>
          </a:xfrm>
        </p:spPr>
        <p:txBody>
          <a:bodyPr>
            <a:normAutofit/>
          </a:bodyPr>
          <a:lstStyle/>
          <a:p>
            <a:pPr>
              <a:buNone/>
              <a:defRPr/>
            </a:pPr>
            <a:r>
              <a:rPr lang="en-US" sz="2800" dirty="0" smtClean="0"/>
              <a:t>Following vocabulary instruction, students can be encouraged to recognize and practice vocabulary through the use of pictures depicting familiar activities/vocabulary.</a:t>
            </a:r>
          </a:p>
          <a:p>
            <a:pPr eaLnBrk="1" hangingPunct="1">
              <a:buFont typeface="Wingdings" pitchFamily="2" charset="2"/>
              <a:buNone/>
              <a:defRPr/>
            </a:pPr>
            <a:r>
              <a:rPr lang="en-US" sz="2800" dirty="0" smtClean="0"/>
              <a:t>Listening and speaking skills can be developed by asking and answering questions.</a:t>
            </a:r>
          </a:p>
          <a:p>
            <a:pPr>
              <a:buNone/>
              <a:defRPr/>
            </a:pPr>
            <a:endParaRPr lang="en-US" sz="2800" dirty="0" smtClean="0"/>
          </a:p>
          <a:p>
            <a:pPr>
              <a:buNone/>
              <a:defRPr/>
            </a:pPr>
            <a:r>
              <a:rPr lang="en-US" sz="2800" b="1" dirty="0" smtClean="0"/>
              <a:t>On the next slide are examples of questions generated for different communication levels: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2000"/>
                                        <p:tgtEl>
                                          <p:spTgt spid="942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4211">
                                            <p:txEl>
                                              <p:pRg st="1" end="1"/>
                                            </p:txEl>
                                          </p:spTgt>
                                        </p:tgtEl>
                                        <p:attrNameLst>
                                          <p:attrName>style.visibility</p:attrName>
                                        </p:attrNameLst>
                                      </p:cBhvr>
                                      <p:to>
                                        <p:strVal val="visible"/>
                                      </p:to>
                                    </p:set>
                                    <p:animEffect transition="in" filter="fade">
                                      <p:cBhvr>
                                        <p:cTn id="10" dur="2000"/>
                                        <p:tgtEl>
                                          <p:spTgt spid="942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4211">
                                            <p:txEl>
                                              <p:pRg st="3" end="3"/>
                                            </p:txEl>
                                          </p:spTgt>
                                        </p:tgtEl>
                                        <p:attrNameLst>
                                          <p:attrName>style.visibility</p:attrName>
                                        </p:attrNameLst>
                                      </p:cBhvr>
                                      <p:to>
                                        <p:strVal val="visible"/>
                                      </p:to>
                                    </p:set>
                                    <p:animEffect transition="in" filter="fade">
                                      <p:cBhvr>
                                        <p:cTn id="13" dur="2000"/>
                                        <p:tgtEl>
                                          <p:spTgt spid="94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23" name="Rectangle 67"/>
          <p:cNvSpPr>
            <a:spLocks noRot="1" noChangeArrowheads="1"/>
          </p:cNvSpPr>
          <p:nvPr/>
        </p:nvSpPr>
        <p:spPr bwMode="auto">
          <a:xfrm>
            <a:off x="685800" y="4724400"/>
            <a:ext cx="8153400" cy="466725"/>
          </a:xfrm>
          <a:prstGeom prst="rect">
            <a:avLst/>
          </a:prstGeom>
          <a:noFill/>
          <a:ln w="9525" algn="ctr">
            <a:noFill/>
            <a:miter lim="800000"/>
            <a:headEnd/>
            <a:tailEnd/>
          </a:ln>
          <a:effectLst/>
        </p:spPr>
        <p:txBody>
          <a:bodyPr/>
          <a:lstStyle/>
          <a:p>
            <a:pPr algn="l">
              <a:defRPr/>
            </a:pPr>
            <a:r>
              <a:rPr lang="en-US" sz="3200" u="sng" dirty="0" smtClean="0">
                <a:solidFill>
                  <a:schemeClr val="tx2"/>
                </a:solidFill>
                <a:effectLst>
                  <a:outerShdw blurRad="38100" dist="38100" dir="2700000" algn="tl">
                    <a:srgbClr val="000000"/>
                  </a:outerShdw>
                </a:effectLst>
              </a:rPr>
              <a:t>What questions does this picture generate</a:t>
            </a:r>
            <a:r>
              <a:rPr lang="en-US" sz="3200" dirty="0" smtClean="0">
                <a:solidFill>
                  <a:schemeClr val="tx2"/>
                </a:solidFill>
                <a:effectLst>
                  <a:outerShdw blurRad="38100" dist="38100" dir="2700000" algn="tl">
                    <a:srgbClr val="000000"/>
                  </a:outerShdw>
                </a:effectLst>
              </a:rPr>
              <a:t>?</a:t>
            </a:r>
            <a:endParaRPr lang="en-US" sz="3200" dirty="0">
              <a:solidFill>
                <a:schemeClr val="tx2"/>
              </a:solidFill>
              <a:effectLst>
                <a:outerShdw blurRad="38100" dist="38100" dir="2700000" algn="tl">
                  <a:srgbClr val="000000"/>
                </a:outerShdw>
              </a:effectLst>
            </a:endParaRPr>
          </a:p>
          <a:p>
            <a:pPr algn="l">
              <a:defRPr/>
            </a:pPr>
            <a:endParaRPr lang="en-US" sz="2800" dirty="0"/>
          </a:p>
        </p:txBody>
      </p:sp>
      <p:pic>
        <p:nvPicPr>
          <p:cNvPr id="96324" name="Picture 68" descr="FamilyDinner"/>
          <p:cNvPicPr>
            <a:picLocks noChangeAspect="1" noChangeArrowheads="1"/>
          </p:cNvPicPr>
          <p:nvPr/>
        </p:nvPicPr>
        <p:blipFill>
          <a:blip r:embed="rId2" cstate="print"/>
          <a:srcRect/>
          <a:stretch>
            <a:fillRect/>
          </a:stretch>
        </p:blipFill>
        <p:spPr bwMode="auto">
          <a:xfrm>
            <a:off x="2895600" y="1219200"/>
            <a:ext cx="3071813" cy="3448050"/>
          </a:xfrm>
          <a:prstGeom prst="rect">
            <a:avLst/>
          </a:prstGeom>
          <a:noFill/>
          <a:ln w="9525" algn="ctr">
            <a:noFill/>
            <a:miter lim="800000"/>
            <a:headEnd/>
            <a:tailEnd/>
          </a:ln>
        </p:spPr>
      </p:pic>
      <p:sp>
        <p:nvSpPr>
          <p:cNvPr id="96325" name="Rectangle 69"/>
          <p:cNvSpPr>
            <a:spLocks noRot="1" noChangeArrowheads="1"/>
          </p:cNvSpPr>
          <p:nvPr/>
        </p:nvSpPr>
        <p:spPr bwMode="auto">
          <a:xfrm>
            <a:off x="304800" y="609600"/>
            <a:ext cx="3201988" cy="612775"/>
          </a:xfrm>
          <a:prstGeom prst="rect">
            <a:avLst/>
          </a:prstGeom>
          <a:noFill/>
          <a:ln w="9525" algn="ctr">
            <a:noFill/>
            <a:miter lim="800000"/>
            <a:headEnd/>
            <a:tailEnd/>
          </a:ln>
          <a:effectLst/>
        </p:spPr>
        <p:txBody>
          <a:bodyPr/>
          <a:lstStyle/>
          <a:p>
            <a:pPr>
              <a:defRPr/>
            </a:pPr>
            <a:r>
              <a:rPr lang="en-US" b="1" dirty="0"/>
              <a:t>In your house, who does the cooking?</a:t>
            </a:r>
          </a:p>
        </p:txBody>
      </p:sp>
      <p:sp>
        <p:nvSpPr>
          <p:cNvPr id="96326" name="Rectangle 70"/>
          <p:cNvSpPr>
            <a:spLocks noRot="1" noChangeArrowheads="1"/>
          </p:cNvSpPr>
          <p:nvPr/>
        </p:nvSpPr>
        <p:spPr bwMode="auto">
          <a:xfrm>
            <a:off x="838200" y="228600"/>
            <a:ext cx="3201988" cy="407988"/>
          </a:xfrm>
          <a:prstGeom prst="rect">
            <a:avLst/>
          </a:prstGeom>
          <a:noFill/>
          <a:ln w="9525" algn="ctr">
            <a:noFill/>
            <a:miter lim="800000"/>
            <a:headEnd/>
            <a:tailEnd/>
          </a:ln>
          <a:effectLst/>
        </p:spPr>
        <p:txBody>
          <a:bodyPr/>
          <a:lstStyle/>
          <a:p>
            <a:pPr>
              <a:defRPr/>
            </a:pPr>
            <a:r>
              <a:rPr lang="en-US" b="1" dirty="0"/>
              <a:t>Is this the mother?</a:t>
            </a:r>
          </a:p>
        </p:txBody>
      </p:sp>
      <p:sp>
        <p:nvSpPr>
          <p:cNvPr id="96327" name="Rectangle 71"/>
          <p:cNvSpPr>
            <a:spLocks noRot="1" noChangeArrowheads="1"/>
          </p:cNvSpPr>
          <p:nvPr/>
        </p:nvSpPr>
        <p:spPr bwMode="auto">
          <a:xfrm>
            <a:off x="228600" y="6019800"/>
            <a:ext cx="3201988" cy="554038"/>
          </a:xfrm>
          <a:prstGeom prst="rect">
            <a:avLst/>
          </a:prstGeom>
          <a:noFill/>
          <a:ln w="9525" algn="ctr">
            <a:noFill/>
            <a:miter lim="800000"/>
            <a:headEnd/>
            <a:tailEnd/>
          </a:ln>
          <a:effectLst/>
        </p:spPr>
        <p:txBody>
          <a:bodyPr/>
          <a:lstStyle/>
          <a:p>
            <a:pPr>
              <a:defRPr/>
            </a:pPr>
            <a:r>
              <a:rPr lang="en-US" b="1" dirty="0"/>
              <a:t>How many people are in your family?</a:t>
            </a:r>
          </a:p>
        </p:txBody>
      </p:sp>
      <p:sp>
        <p:nvSpPr>
          <p:cNvPr id="96328" name="Rectangle 72"/>
          <p:cNvSpPr>
            <a:spLocks noRot="1" noChangeArrowheads="1"/>
          </p:cNvSpPr>
          <p:nvPr/>
        </p:nvSpPr>
        <p:spPr bwMode="auto">
          <a:xfrm>
            <a:off x="5562600" y="6096000"/>
            <a:ext cx="3201988" cy="407988"/>
          </a:xfrm>
          <a:prstGeom prst="rect">
            <a:avLst/>
          </a:prstGeom>
          <a:noFill/>
          <a:ln w="9525" algn="ctr">
            <a:noFill/>
            <a:miter lim="800000"/>
            <a:headEnd/>
            <a:tailEnd/>
          </a:ln>
          <a:effectLst/>
        </p:spPr>
        <p:txBody>
          <a:bodyPr/>
          <a:lstStyle/>
          <a:p>
            <a:pPr>
              <a:defRPr/>
            </a:pPr>
            <a:r>
              <a:rPr lang="en-US" b="1" dirty="0"/>
              <a:t>What is on the table?</a:t>
            </a:r>
          </a:p>
        </p:txBody>
      </p:sp>
      <p:sp>
        <p:nvSpPr>
          <p:cNvPr id="96329" name="Rectangle 73"/>
          <p:cNvSpPr>
            <a:spLocks noRot="1" noChangeArrowheads="1"/>
          </p:cNvSpPr>
          <p:nvPr/>
        </p:nvSpPr>
        <p:spPr bwMode="auto">
          <a:xfrm>
            <a:off x="762000" y="2305050"/>
            <a:ext cx="2371725" cy="700088"/>
          </a:xfrm>
          <a:prstGeom prst="rect">
            <a:avLst/>
          </a:prstGeom>
          <a:noFill/>
          <a:ln w="9525" algn="ctr">
            <a:noFill/>
            <a:miter lim="800000"/>
            <a:headEnd/>
            <a:tailEnd/>
          </a:ln>
          <a:effectLst/>
        </p:spPr>
        <p:txBody>
          <a:bodyPr/>
          <a:lstStyle/>
          <a:p>
            <a:pPr>
              <a:defRPr/>
            </a:pPr>
            <a:r>
              <a:rPr lang="en-US" b="1" dirty="0"/>
              <a:t>Are they in the kitchen or in the living room?</a:t>
            </a:r>
          </a:p>
        </p:txBody>
      </p:sp>
      <p:sp>
        <p:nvSpPr>
          <p:cNvPr id="96330" name="Rectangle 74"/>
          <p:cNvSpPr>
            <a:spLocks noRot="1" noChangeArrowheads="1"/>
          </p:cNvSpPr>
          <p:nvPr/>
        </p:nvSpPr>
        <p:spPr bwMode="auto">
          <a:xfrm>
            <a:off x="228600" y="5257800"/>
            <a:ext cx="3201988" cy="409575"/>
          </a:xfrm>
          <a:prstGeom prst="rect">
            <a:avLst/>
          </a:prstGeom>
          <a:noFill/>
          <a:ln w="9525" algn="ctr">
            <a:noFill/>
            <a:miter lim="800000"/>
            <a:headEnd/>
            <a:tailEnd/>
          </a:ln>
          <a:effectLst/>
        </p:spPr>
        <p:txBody>
          <a:bodyPr/>
          <a:lstStyle/>
          <a:p>
            <a:pPr>
              <a:defRPr/>
            </a:pPr>
            <a:r>
              <a:rPr lang="en-US" b="1" dirty="0"/>
              <a:t>How does the father feel?</a:t>
            </a:r>
          </a:p>
        </p:txBody>
      </p:sp>
      <p:sp>
        <p:nvSpPr>
          <p:cNvPr id="96331" name="Rectangle 75"/>
          <p:cNvSpPr>
            <a:spLocks noRot="1" noChangeArrowheads="1"/>
          </p:cNvSpPr>
          <p:nvPr/>
        </p:nvSpPr>
        <p:spPr bwMode="auto">
          <a:xfrm>
            <a:off x="5705475" y="5257800"/>
            <a:ext cx="3438525" cy="438150"/>
          </a:xfrm>
          <a:prstGeom prst="rect">
            <a:avLst/>
          </a:prstGeom>
          <a:noFill/>
          <a:ln w="9525" algn="ctr">
            <a:noFill/>
            <a:miter lim="800000"/>
            <a:headEnd/>
            <a:tailEnd/>
          </a:ln>
          <a:effectLst/>
        </p:spPr>
        <p:txBody>
          <a:bodyPr/>
          <a:lstStyle/>
          <a:p>
            <a:pPr algn="l">
              <a:defRPr/>
            </a:pPr>
            <a:r>
              <a:rPr lang="en-US" b="1" dirty="0"/>
              <a:t>Is there a spoon on the table?</a:t>
            </a:r>
          </a:p>
        </p:txBody>
      </p:sp>
      <p:sp>
        <p:nvSpPr>
          <p:cNvPr id="96332" name="Rectangle 76"/>
          <p:cNvSpPr>
            <a:spLocks noRot="1" noChangeArrowheads="1"/>
          </p:cNvSpPr>
          <p:nvPr/>
        </p:nvSpPr>
        <p:spPr bwMode="auto">
          <a:xfrm>
            <a:off x="762000" y="1430338"/>
            <a:ext cx="2252663" cy="612775"/>
          </a:xfrm>
          <a:prstGeom prst="rect">
            <a:avLst/>
          </a:prstGeom>
          <a:noFill/>
          <a:ln w="9525" algn="ctr">
            <a:noFill/>
            <a:miter lim="800000"/>
            <a:headEnd/>
            <a:tailEnd/>
          </a:ln>
          <a:effectLst/>
        </p:spPr>
        <p:txBody>
          <a:bodyPr/>
          <a:lstStyle/>
          <a:p>
            <a:pPr algn="l">
              <a:defRPr/>
            </a:pPr>
            <a:r>
              <a:rPr lang="en-US" b="1" dirty="0"/>
              <a:t>Where was the mother before?</a:t>
            </a:r>
          </a:p>
          <a:p>
            <a:pPr algn="l">
              <a:defRPr/>
            </a:pPr>
            <a:endParaRPr lang="en-US" dirty="0"/>
          </a:p>
        </p:txBody>
      </p:sp>
      <p:sp>
        <p:nvSpPr>
          <p:cNvPr id="96333" name="Rectangle 77"/>
          <p:cNvSpPr>
            <a:spLocks noRot="1" noChangeArrowheads="1"/>
          </p:cNvSpPr>
          <p:nvPr/>
        </p:nvSpPr>
        <p:spPr bwMode="auto">
          <a:xfrm>
            <a:off x="5334000" y="762000"/>
            <a:ext cx="3201988" cy="407988"/>
          </a:xfrm>
          <a:prstGeom prst="rect">
            <a:avLst/>
          </a:prstGeom>
          <a:noFill/>
          <a:ln w="9525" algn="ctr">
            <a:noFill/>
            <a:miter lim="800000"/>
            <a:headEnd/>
            <a:tailEnd/>
          </a:ln>
          <a:effectLst/>
        </p:spPr>
        <p:txBody>
          <a:bodyPr/>
          <a:lstStyle/>
          <a:p>
            <a:pPr>
              <a:defRPr/>
            </a:pPr>
            <a:r>
              <a:rPr lang="en-US" b="1" dirty="0"/>
              <a:t>Is the mother eating?</a:t>
            </a:r>
          </a:p>
        </p:txBody>
      </p:sp>
      <p:sp>
        <p:nvSpPr>
          <p:cNvPr id="96334" name="Rectangle 78"/>
          <p:cNvSpPr>
            <a:spLocks noRot="1" noChangeArrowheads="1"/>
          </p:cNvSpPr>
          <p:nvPr/>
        </p:nvSpPr>
        <p:spPr bwMode="auto">
          <a:xfrm>
            <a:off x="4038600" y="304800"/>
            <a:ext cx="3676650" cy="407988"/>
          </a:xfrm>
          <a:prstGeom prst="rect">
            <a:avLst/>
          </a:prstGeom>
          <a:noFill/>
          <a:ln w="9525" algn="ctr">
            <a:noFill/>
            <a:miter lim="800000"/>
            <a:headEnd/>
            <a:tailEnd/>
          </a:ln>
          <a:effectLst/>
        </p:spPr>
        <p:txBody>
          <a:bodyPr/>
          <a:lstStyle/>
          <a:p>
            <a:pPr>
              <a:defRPr/>
            </a:pPr>
            <a:r>
              <a:rPr lang="en-US" b="1" dirty="0"/>
              <a:t>Is the father sitting or standing?</a:t>
            </a:r>
          </a:p>
        </p:txBody>
      </p:sp>
      <p:sp>
        <p:nvSpPr>
          <p:cNvPr id="96335" name="Rectangle 79"/>
          <p:cNvSpPr>
            <a:spLocks noRot="1" noChangeArrowheads="1"/>
          </p:cNvSpPr>
          <p:nvPr/>
        </p:nvSpPr>
        <p:spPr bwMode="auto">
          <a:xfrm>
            <a:off x="6172200" y="3733800"/>
            <a:ext cx="2135188" cy="725488"/>
          </a:xfrm>
          <a:prstGeom prst="rect">
            <a:avLst/>
          </a:prstGeom>
          <a:noFill/>
          <a:ln w="9525" algn="ctr">
            <a:noFill/>
            <a:miter lim="800000"/>
            <a:headEnd/>
            <a:tailEnd/>
          </a:ln>
          <a:effectLst/>
        </p:spPr>
        <p:txBody>
          <a:bodyPr/>
          <a:lstStyle/>
          <a:p>
            <a:pPr>
              <a:defRPr/>
            </a:pPr>
            <a:r>
              <a:rPr lang="en-US" b="1" dirty="0"/>
              <a:t>Who likes orange juice? </a:t>
            </a:r>
          </a:p>
          <a:p>
            <a:pPr algn="l">
              <a:defRPr/>
            </a:pPr>
            <a:endParaRPr lang="en-US" dirty="0"/>
          </a:p>
        </p:txBody>
      </p:sp>
      <p:sp>
        <p:nvSpPr>
          <p:cNvPr id="96336" name="Rectangle 80"/>
          <p:cNvSpPr>
            <a:spLocks noRot="1" noChangeArrowheads="1"/>
          </p:cNvSpPr>
          <p:nvPr/>
        </p:nvSpPr>
        <p:spPr bwMode="auto">
          <a:xfrm>
            <a:off x="2743200" y="5638800"/>
            <a:ext cx="3886200" cy="525463"/>
          </a:xfrm>
          <a:prstGeom prst="rect">
            <a:avLst/>
          </a:prstGeom>
          <a:noFill/>
          <a:ln w="9525" algn="ctr">
            <a:noFill/>
            <a:miter lim="800000"/>
            <a:headEnd/>
            <a:tailEnd/>
          </a:ln>
          <a:effectLst/>
        </p:spPr>
        <p:txBody>
          <a:bodyPr/>
          <a:lstStyle/>
          <a:p>
            <a:pPr>
              <a:defRPr/>
            </a:pPr>
            <a:r>
              <a:rPr lang="en-US" b="1" dirty="0"/>
              <a:t>Who is cooking, the mom or the dad?</a:t>
            </a:r>
          </a:p>
        </p:txBody>
      </p:sp>
      <p:sp>
        <p:nvSpPr>
          <p:cNvPr id="96337" name="Rectangle 81"/>
          <p:cNvSpPr>
            <a:spLocks noRot="1" noChangeArrowheads="1"/>
          </p:cNvSpPr>
          <p:nvPr/>
        </p:nvSpPr>
        <p:spPr bwMode="auto">
          <a:xfrm>
            <a:off x="228600" y="3352800"/>
            <a:ext cx="2490788" cy="438150"/>
          </a:xfrm>
          <a:prstGeom prst="rect">
            <a:avLst/>
          </a:prstGeom>
          <a:noFill/>
          <a:ln w="9525" algn="ctr">
            <a:noFill/>
            <a:miter lim="800000"/>
            <a:headEnd/>
            <a:tailEnd/>
          </a:ln>
          <a:effectLst/>
        </p:spPr>
        <p:txBody>
          <a:bodyPr/>
          <a:lstStyle/>
          <a:p>
            <a:pPr>
              <a:defRPr/>
            </a:pPr>
            <a:r>
              <a:rPr lang="en-US" b="1" dirty="0"/>
              <a:t>What is on the table?</a:t>
            </a:r>
          </a:p>
        </p:txBody>
      </p:sp>
      <p:sp>
        <p:nvSpPr>
          <p:cNvPr id="96338" name="Rectangle 82"/>
          <p:cNvSpPr>
            <a:spLocks noRot="1" noChangeArrowheads="1"/>
          </p:cNvSpPr>
          <p:nvPr/>
        </p:nvSpPr>
        <p:spPr bwMode="auto">
          <a:xfrm>
            <a:off x="228600" y="3962400"/>
            <a:ext cx="2490788" cy="525463"/>
          </a:xfrm>
          <a:prstGeom prst="rect">
            <a:avLst/>
          </a:prstGeom>
          <a:noFill/>
          <a:ln w="9525" algn="ctr">
            <a:noFill/>
            <a:miter lim="800000"/>
            <a:headEnd/>
            <a:tailEnd/>
          </a:ln>
          <a:effectLst/>
        </p:spPr>
        <p:txBody>
          <a:bodyPr/>
          <a:lstStyle/>
          <a:p>
            <a:pPr>
              <a:defRPr/>
            </a:pPr>
            <a:r>
              <a:rPr lang="en-US" b="1" dirty="0"/>
              <a:t>Is there food on the table?</a:t>
            </a:r>
          </a:p>
        </p:txBody>
      </p:sp>
      <p:sp>
        <p:nvSpPr>
          <p:cNvPr id="96339" name="Rectangle 83"/>
          <p:cNvSpPr>
            <a:spLocks noRot="1" noChangeArrowheads="1"/>
          </p:cNvSpPr>
          <p:nvPr/>
        </p:nvSpPr>
        <p:spPr bwMode="auto">
          <a:xfrm>
            <a:off x="6705600" y="2743200"/>
            <a:ext cx="2254250" cy="800100"/>
          </a:xfrm>
          <a:prstGeom prst="rect">
            <a:avLst/>
          </a:prstGeom>
          <a:noFill/>
          <a:ln w="9525" algn="ctr">
            <a:noFill/>
            <a:miter lim="800000"/>
            <a:headEnd/>
            <a:tailEnd/>
          </a:ln>
          <a:effectLst/>
        </p:spPr>
        <p:txBody>
          <a:bodyPr/>
          <a:lstStyle/>
          <a:p>
            <a:pPr>
              <a:defRPr/>
            </a:pPr>
            <a:r>
              <a:rPr lang="en-US" b="1" dirty="0"/>
              <a:t>Where do you like to eat?</a:t>
            </a:r>
          </a:p>
        </p:txBody>
      </p:sp>
      <p:sp>
        <p:nvSpPr>
          <p:cNvPr id="96340" name="Rectangle 84"/>
          <p:cNvSpPr>
            <a:spLocks noRot="1" noChangeArrowheads="1"/>
          </p:cNvSpPr>
          <p:nvPr/>
        </p:nvSpPr>
        <p:spPr bwMode="auto">
          <a:xfrm>
            <a:off x="6324600" y="1828800"/>
            <a:ext cx="2254250" cy="685800"/>
          </a:xfrm>
          <a:prstGeom prst="rect">
            <a:avLst/>
          </a:prstGeom>
          <a:noFill/>
          <a:ln w="9525" algn="ctr">
            <a:noFill/>
            <a:miter lim="800000"/>
            <a:headEnd/>
            <a:tailEnd/>
          </a:ln>
          <a:effectLst/>
        </p:spPr>
        <p:txBody>
          <a:bodyPr/>
          <a:lstStyle/>
          <a:p>
            <a:pPr>
              <a:defRPr/>
            </a:pPr>
            <a:r>
              <a:rPr lang="en-US" b="1" dirty="0"/>
              <a:t>What do you eat for breakfast?</a:t>
            </a:r>
          </a:p>
        </p:txBody>
      </p:sp>
      <p:sp>
        <p:nvSpPr>
          <p:cNvPr id="20" name="TextBox 19"/>
          <p:cNvSpPr txBox="1"/>
          <p:nvPr/>
        </p:nvSpPr>
        <p:spPr>
          <a:xfrm>
            <a:off x="685800" y="4724400"/>
            <a:ext cx="8001000" cy="584775"/>
          </a:xfrm>
          <a:prstGeom prst="rect">
            <a:avLst/>
          </a:prstGeom>
          <a:noFill/>
        </p:spPr>
        <p:txBody>
          <a:bodyPr wrap="square" rtlCol="0">
            <a:spAutoFit/>
          </a:bodyPr>
          <a:lstStyle/>
          <a:p>
            <a:pPr>
              <a:defRPr/>
            </a:pPr>
            <a:r>
              <a:rPr lang="en-US" sz="3200" u="sng" dirty="0" smtClean="0">
                <a:solidFill>
                  <a:schemeClr val="tx2"/>
                </a:solidFill>
                <a:effectLst>
                  <a:outerShdw blurRad="38100" dist="38100" dir="2700000" algn="tl">
                    <a:srgbClr val="000000"/>
                  </a:outerShdw>
                </a:effectLst>
              </a:rPr>
              <a:t>Which questions are the easiest to answer</a:t>
            </a:r>
            <a:r>
              <a:rPr lang="en-US" sz="3200" dirty="0" smtClean="0">
                <a:solidFill>
                  <a:schemeClr val="tx2"/>
                </a:solidFill>
                <a:effectLst>
                  <a:outerShdw blurRad="38100" dist="38100" dir="2700000" algn="tl">
                    <a:srgbClr val="000000"/>
                  </a:outerShdw>
                </a:effectLst>
              </a:rPr>
              <a:t>? </a:t>
            </a:r>
            <a:endParaRPr lang="en-US" sz="3200" dirty="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324"/>
                                        </p:tgtEl>
                                        <p:attrNameLst>
                                          <p:attrName>style.visibility</p:attrName>
                                        </p:attrNameLst>
                                      </p:cBhvr>
                                      <p:to>
                                        <p:strVal val="visible"/>
                                      </p:to>
                                    </p:set>
                                    <p:animEffect transition="in" filter="fade">
                                      <p:cBhvr>
                                        <p:cTn id="7" dur="1000"/>
                                        <p:tgtEl>
                                          <p:spTgt spid="96324"/>
                                        </p:tgtEl>
                                      </p:cBhvr>
                                    </p:animEffect>
                                  </p:childTnLst>
                                </p:cTn>
                              </p:par>
                              <p:par>
                                <p:cTn id="8" presetID="55" presetClass="entr" presetSubtype="0" fill="hold" grpId="0" nodeType="withEffect">
                                  <p:stCondLst>
                                    <p:cond delay="0"/>
                                  </p:stCondLst>
                                  <p:iterate type="lt">
                                    <p:tmPct val="0"/>
                                  </p:iterate>
                                  <p:childTnLst>
                                    <p:set>
                                      <p:cBhvr>
                                        <p:cTn id="9" dur="1" fill="hold">
                                          <p:stCondLst>
                                            <p:cond delay="0"/>
                                          </p:stCondLst>
                                        </p:cTn>
                                        <p:tgtEl>
                                          <p:spTgt spid="96323">
                                            <p:txEl>
                                              <p:pRg st="0" end="0"/>
                                            </p:txEl>
                                          </p:spTgt>
                                        </p:tgtEl>
                                        <p:attrNameLst>
                                          <p:attrName>style.visibility</p:attrName>
                                        </p:attrNameLst>
                                      </p:cBhvr>
                                      <p:to>
                                        <p:strVal val="visible"/>
                                      </p:to>
                                    </p:set>
                                    <p:anim calcmode="lin" valueType="num">
                                      <p:cBhvr>
                                        <p:cTn id="10" dur="1000" fill="hold"/>
                                        <p:tgtEl>
                                          <p:spTgt spid="96323">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96323">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96323">
                                            <p:txEl>
                                              <p:pRg st="0" end="0"/>
                                            </p:txEl>
                                          </p:spTgt>
                                        </p:tgtEl>
                                      </p:cBhvr>
                                    </p:animEffect>
                                  </p:childTnLst>
                                </p:cTn>
                              </p:par>
                              <p:par>
                                <p:cTn id="13" presetID="18" presetClass="emph" presetSubtype="0" fill="hold" grpId="2" nodeType="withEffect">
                                  <p:stCondLst>
                                    <p:cond delay="0"/>
                                  </p:stCondLst>
                                  <p:iterate type="lt">
                                    <p:tmPct val="4000"/>
                                  </p:iterate>
                                  <p:childTnLst>
                                    <p:set>
                                      <p:cBhvr override="childStyle">
                                        <p:cTn id="14" dur="500" fill="hold"/>
                                        <p:tgtEl>
                                          <p:spTgt spid="96323">
                                            <p:txEl>
                                              <p:pRg st="0" end="0"/>
                                            </p:txEl>
                                          </p:spTgt>
                                        </p:tgtEl>
                                        <p:attrNameLst>
                                          <p:attrName>style.textDecorationUnderline</p:attrName>
                                        </p:attrNameLst>
                                      </p:cBhvr>
                                      <p:to>
                                        <p:strVal val="true"/>
                                      </p:to>
                                    </p:set>
                                  </p:childTnLst>
                                </p:cTn>
                              </p:par>
                              <p:par>
                                <p:cTn id="15" presetID="55" presetClass="entr" presetSubtype="0" fill="hold" grpId="1" nodeType="withEffect">
                                  <p:stCondLst>
                                    <p:cond delay="0"/>
                                  </p:stCondLst>
                                  <p:iterate type="lt">
                                    <p:tmPct val="0"/>
                                  </p:iterate>
                                  <p:childTnLst>
                                    <p:set>
                                      <p:cBhvr>
                                        <p:cTn id="16" dur="1" fill="hold">
                                          <p:stCondLst>
                                            <p:cond delay="0"/>
                                          </p:stCondLst>
                                        </p:cTn>
                                        <p:tgtEl>
                                          <p:spTgt spid="96323">
                                            <p:txEl>
                                              <p:pRg st="0" end="0"/>
                                            </p:txEl>
                                          </p:spTgt>
                                        </p:tgtEl>
                                        <p:attrNameLst>
                                          <p:attrName>style.visibility</p:attrName>
                                        </p:attrNameLst>
                                      </p:cBhvr>
                                      <p:to>
                                        <p:strVal val="visible"/>
                                      </p:to>
                                    </p:set>
                                    <p:anim calcmode="lin" valueType="num">
                                      <p:cBhvr>
                                        <p:cTn id="17" dur="2000" fill="hold"/>
                                        <p:tgtEl>
                                          <p:spTgt spid="96323">
                                            <p:txEl>
                                              <p:pRg st="0" end="0"/>
                                            </p:txEl>
                                          </p:spTgt>
                                        </p:tgtEl>
                                        <p:attrNameLst>
                                          <p:attrName>ppt_w</p:attrName>
                                        </p:attrNameLst>
                                      </p:cBhvr>
                                      <p:tavLst>
                                        <p:tav tm="0">
                                          <p:val>
                                            <p:strVal val="#ppt_w*0.70"/>
                                          </p:val>
                                        </p:tav>
                                        <p:tav tm="100000">
                                          <p:val>
                                            <p:strVal val="#ppt_w"/>
                                          </p:val>
                                        </p:tav>
                                      </p:tavLst>
                                    </p:anim>
                                    <p:anim calcmode="lin" valueType="num">
                                      <p:cBhvr>
                                        <p:cTn id="18" dur="2000" fill="hold"/>
                                        <p:tgtEl>
                                          <p:spTgt spid="96323">
                                            <p:txEl>
                                              <p:pRg st="0" end="0"/>
                                            </p:txEl>
                                          </p:spTgt>
                                        </p:tgtEl>
                                        <p:attrNameLst>
                                          <p:attrName>ppt_h</p:attrName>
                                        </p:attrNameLst>
                                      </p:cBhvr>
                                      <p:tavLst>
                                        <p:tav tm="0">
                                          <p:val>
                                            <p:strVal val="#ppt_h"/>
                                          </p:val>
                                        </p:tav>
                                        <p:tav tm="100000">
                                          <p:val>
                                            <p:strVal val="#ppt_h"/>
                                          </p:val>
                                        </p:tav>
                                      </p:tavLst>
                                    </p:anim>
                                    <p:animEffect transition="in" filter="fade">
                                      <p:cBhvr>
                                        <p:cTn id="19" dur="2000"/>
                                        <p:tgtEl>
                                          <p:spTgt spid="963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96325">
                                            <p:txEl>
                                              <p:pRg st="0" end="0"/>
                                            </p:txEl>
                                          </p:spTgt>
                                        </p:tgtEl>
                                        <p:attrNameLst>
                                          <p:attrName>style.visibility</p:attrName>
                                        </p:attrNameLst>
                                      </p:cBhvr>
                                      <p:to>
                                        <p:strVal val="visible"/>
                                      </p:to>
                                    </p:set>
                                    <p:anim calcmode="lin" valueType="num">
                                      <p:cBhvr>
                                        <p:cTn id="24" dur="2000" fill="hold"/>
                                        <p:tgtEl>
                                          <p:spTgt spid="96325">
                                            <p:txEl>
                                              <p:pRg st="0" end="0"/>
                                            </p:txEl>
                                          </p:spTgt>
                                        </p:tgtEl>
                                        <p:attrNameLst>
                                          <p:attrName>ppt_w</p:attrName>
                                        </p:attrNameLst>
                                      </p:cBhvr>
                                      <p:tavLst>
                                        <p:tav tm="0">
                                          <p:val>
                                            <p:strVal val="#ppt_w*0.70"/>
                                          </p:val>
                                        </p:tav>
                                        <p:tav tm="100000">
                                          <p:val>
                                            <p:strVal val="#ppt_w"/>
                                          </p:val>
                                        </p:tav>
                                      </p:tavLst>
                                    </p:anim>
                                    <p:anim calcmode="lin" valueType="num">
                                      <p:cBhvr>
                                        <p:cTn id="25" dur="2000" fill="hold"/>
                                        <p:tgtEl>
                                          <p:spTgt spid="96325">
                                            <p:txEl>
                                              <p:pRg st="0" end="0"/>
                                            </p:txEl>
                                          </p:spTgt>
                                        </p:tgtEl>
                                        <p:attrNameLst>
                                          <p:attrName>ppt_h</p:attrName>
                                        </p:attrNameLst>
                                      </p:cBhvr>
                                      <p:tavLst>
                                        <p:tav tm="0">
                                          <p:val>
                                            <p:strVal val="#ppt_h"/>
                                          </p:val>
                                        </p:tav>
                                        <p:tav tm="100000">
                                          <p:val>
                                            <p:strVal val="#ppt_h"/>
                                          </p:val>
                                        </p:tav>
                                      </p:tavLst>
                                    </p:anim>
                                    <p:animEffect transition="in" filter="fade">
                                      <p:cBhvr>
                                        <p:cTn id="26" dur="2000"/>
                                        <p:tgtEl>
                                          <p:spTgt spid="96325">
                                            <p:txEl>
                                              <p:pRg st="0" end="0"/>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96326">
                                            <p:txEl>
                                              <p:pRg st="0" end="0"/>
                                            </p:txEl>
                                          </p:spTgt>
                                        </p:tgtEl>
                                        <p:attrNameLst>
                                          <p:attrName>style.visibility</p:attrName>
                                        </p:attrNameLst>
                                      </p:cBhvr>
                                      <p:to>
                                        <p:strVal val="visible"/>
                                      </p:to>
                                    </p:set>
                                    <p:anim calcmode="lin" valueType="num">
                                      <p:cBhvr>
                                        <p:cTn id="29" dur="2000" fill="hold"/>
                                        <p:tgtEl>
                                          <p:spTgt spid="96326">
                                            <p:txEl>
                                              <p:pRg st="0" end="0"/>
                                            </p:txEl>
                                          </p:spTgt>
                                        </p:tgtEl>
                                        <p:attrNameLst>
                                          <p:attrName>ppt_w</p:attrName>
                                        </p:attrNameLst>
                                      </p:cBhvr>
                                      <p:tavLst>
                                        <p:tav tm="0">
                                          <p:val>
                                            <p:strVal val="#ppt_w*0.70"/>
                                          </p:val>
                                        </p:tav>
                                        <p:tav tm="100000">
                                          <p:val>
                                            <p:strVal val="#ppt_w"/>
                                          </p:val>
                                        </p:tav>
                                      </p:tavLst>
                                    </p:anim>
                                    <p:anim calcmode="lin" valueType="num">
                                      <p:cBhvr>
                                        <p:cTn id="30" dur="2000" fill="hold"/>
                                        <p:tgtEl>
                                          <p:spTgt spid="96326">
                                            <p:txEl>
                                              <p:pRg st="0" end="0"/>
                                            </p:txEl>
                                          </p:spTgt>
                                        </p:tgtEl>
                                        <p:attrNameLst>
                                          <p:attrName>ppt_h</p:attrName>
                                        </p:attrNameLst>
                                      </p:cBhvr>
                                      <p:tavLst>
                                        <p:tav tm="0">
                                          <p:val>
                                            <p:strVal val="#ppt_h"/>
                                          </p:val>
                                        </p:tav>
                                        <p:tav tm="100000">
                                          <p:val>
                                            <p:strVal val="#ppt_h"/>
                                          </p:val>
                                        </p:tav>
                                      </p:tavLst>
                                    </p:anim>
                                    <p:animEffect transition="in" filter="fade">
                                      <p:cBhvr>
                                        <p:cTn id="31" dur="2000"/>
                                        <p:tgtEl>
                                          <p:spTgt spid="96326">
                                            <p:txEl>
                                              <p:pRg st="0" end="0"/>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96327">
                                            <p:txEl>
                                              <p:pRg st="0" end="0"/>
                                            </p:txEl>
                                          </p:spTgt>
                                        </p:tgtEl>
                                        <p:attrNameLst>
                                          <p:attrName>style.visibility</p:attrName>
                                        </p:attrNameLst>
                                      </p:cBhvr>
                                      <p:to>
                                        <p:strVal val="visible"/>
                                      </p:to>
                                    </p:set>
                                    <p:anim calcmode="lin" valueType="num">
                                      <p:cBhvr>
                                        <p:cTn id="34" dur="2000" fill="hold"/>
                                        <p:tgtEl>
                                          <p:spTgt spid="96327">
                                            <p:txEl>
                                              <p:pRg st="0" end="0"/>
                                            </p:txEl>
                                          </p:spTgt>
                                        </p:tgtEl>
                                        <p:attrNameLst>
                                          <p:attrName>ppt_w</p:attrName>
                                        </p:attrNameLst>
                                      </p:cBhvr>
                                      <p:tavLst>
                                        <p:tav tm="0">
                                          <p:val>
                                            <p:strVal val="#ppt_w*0.70"/>
                                          </p:val>
                                        </p:tav>
                                        <p:tav tm="100000">
                                          <p:val>
                                            <p:strVal val="#ppt_w"/>
                                          </p:val>
                                        </p:tav>
                                      </p:tavLst>
                                    </p:anim>
                                    <p:anim calcmode="lin" valueType="num">
                                      <p:cBhvr>
                                        <p:cTn id="35" dur="2000" fill="hold"/>
                                        <p:tgtEl>
                                          <p:spTgt spid="96327">
                                            <p:txEl>
                                              <p:pRg st="0" end="0"/>
                                            </p:txEl>
                                          </p:spTgt>
                                        </p:tgtEl>
                                        <p:attrNameLst>
                                          <p:attrName>ppt_h</p:attrName>
                                        </p:attrNameLst>
                                      </p:cBhvr>
                                      <p:tavLst>
                                        <p:tav tm="0">
                                          <p:val>
                                            <p:strVal val="#ppt_h"/>
                                          </p:val>
                                        </p:tav>
                                        <p:tav tm="100000">
                                          <p:val>
                                            <p:strVal val="#ppt_h"/>
                                          </p:val>
                                        </p:tav>
                                      </p:tavLst>
                                    </p:anim>
                                    <p:animEffect transition="in" filter="fade">
                                      <p:cBhvr>
                                        <p:cTn id="36" dur="2000"/>
                                        <p:tgtEl>
                                          <p:spTgt spid="96327">
                                            <p:txEl>
                                              <p:pRg st="0" end="0"/>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96328">
                                            <p:txEl>
                                              <p:pRg st="0" end="0"/>
                                            </p:txEl>
                                          </p:spTgt>
                                        </p:tgtEl>
                                        <p:attrNameLst>
                                          <p:attrName>style.visibility</p:attrName>
                                        </p:attrNameLst>
                                      </p:cBhvr>
                                      <p:to>
                                        <p:strVal val="visible"/>
                                      </p:to>
                                    </p:set>
                                    <p:anim calcmode="lin" valueType="num">
                                      <p:cBhvr>
                                        <p:cTn id="39" dur="2000" fill="hold"/>
                                        <p:tgtEl>
                                          <p:spTgt spid="96328">
                                            <p:txEl>
                                              <p:pRg st="0" end="0"/>
                                            </p:txEl>
                                          </p:spTgt>
                                        </p:tgtEl>
                                        <p:attrNameLst>
                                          <p:attrName>ppt_w</p:attrName>
                                        </p:attrNameLst>
                                      </p:cBhvr>
                                      <p:tavLst>
                                        <p:tav tm="0">
                                          <p:val>
                                            <p:strVal val="#ppt_w*0.70"/>
                                          </p:val>
                                        </p:tav>
                                        <p:tav tm="100000">
                                          <p:val>
                                            <p:strVal val="#ppt_w"/>
                                          </p:val>
                                        </p:tav>
                                      </p:tavLst>
                                    </p:anim>
                                    <p:anim calcmode="lin" valueType="num">
                                      <p:cBhvr>
                                        <p:cTn id="40" dur="2000" fill="hold"/>
                                        <p:tgtEl>
                                          <p:spTgt spid="96328">
                                            <p:txEl>
                                              <p:pRg st="0" end="0"/>
                                            </p:txEl>
                                          </p:spTgt>
                                        </p:tgtEl>
                                        <p:attrNameLst>
                                          <p:attrName>ppt_h</p:attrName>
                                        </p:attrNameLst>
                                      </p:cBhvr>
                                      <p:tavLst>
                                        <p:tav tm="0">
                                          <p:val>
                                            <p:strVal val="#ppt_h"/>
                                          </p:val>
                                        </p:tav>
                                        <p:tav tm="100000">
                                          <p:val>
                                            <p:strVal val="#ppt_h"/>
                                          </p:val>
                                        </p:tav>
                                      </p:tavLst>
                                    </p:anim>
                                    <p:animEffect transition="in" filter="fade">
                                      <p:cBhvr>
                                        <p:cTn id="41" dur="2000"/>
                                        <p:tgtEl>
                                          <p:spTgt spid="96328">
                                            <p:txEl>
                                              <p:pRg st="0" end="0"/>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96329">
                                            <p:txEl>
                                              <p:pRg st="0" end="0"/>
                                            </p:txEl>
                                          </p:spTgt>
                                        </p:tgtEl>
                                        <p:attrNameLst>
                                          <p:attrName>style.visibility</p:attrName>
                                        </p:attrNameLst>
                                      </p:cBhvr>
                                      <p:to>
                                        <p:strVal val="visible"/>
                                      </p:to>
                                    </p:set>
                                    <p:anim calcmode="lin" valueType="num">
                                      <p:cBhvr>
                                        <p:cTn id="44" dur="2000" fill="hold"/>
                                        <p:tgtEl>
                                          <p:spTgt spid="96329">
                                            <p:txEl>
                                              <p:pRg st="0" end="0"/>
                                            </p:txEl>
                                          </p:spTgt>
                                        </p:tgtEl>
                                        <p:attrNameLst>
                                          <p:attrName>ppt_w</p:attrName>
                                        </p:attrNameLst>
                                      </p:cBhvr>
                                      <p:tavLst>
                                        <p:tav tm="0">
                                          <p:val>
                                            <p:strVal val="#ppt_w*0.70"/>
                                          </p:val>
                                        </p:tav>
                                        <p:tav tm="100000">
                                          <p:val>
                                            <p:strVal val="#ppt_w"/>
                                          </p:val>
                                        </p:tav>
                                      </p:tavLst>
                                    </p:anim>
                                    <p:anim calcmode="lin" valueType="num">
                                      <p:cBhvr>
                                        <p:cTn id="45" dur="2000" fill="hold"/>
                                        <p:tgtEl>
                                          <p:spTgt spid="96329">
                                            <p:txEl>
                                              <p:pRg st="0" end="0"/>
                                            </p:txEl>
                                          </p:spTgt>
                                        </p:tgtEl>
                                        <p:attrNameLst>
                                          <p:attrName>ppt_h</p:attrName>
                                        </p:attrNameLst>
                                      </p:cBhvr>
                                      <p:tavLst>
                                        <p:tav tm="0">
                                          <p:val>
                                            <p:strVal val="#ppt_h"/>
                                          </p:val>
                                        </p:tav>
                                        <p:tav tm="100000">
                                          <p:val>
                                            <p:strVal val="#ppt_h"/>
                                          </p:val>
                                        </p:tav>
                                      </p:tavLst>
                                    </p:anim>
                                    <p:animEffect transition="in" filter="fade">
                                      <p:cBhvr>
                                        <p:cTn id="46" dur="2000"/>
                                        <p:tgtEl>
                                          <p:spTgt spid="96329">
                                            <p:txEl>
                                              <p:pRg st="0" end="0"/>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96330">
                                            <p:txEl>
                                              <p:pRg st="0" end="0"/>
                                            </p:txEl>
                                          </p:spTgt>
                                        </p:tgtEl>
                                        <p:attrNameLst>
                                          <p:attrName>style.visibility</p:attrName>
                                        </p:attrNameLst>
                                      </p:cBhvr>
                                      <p:to>
                                        <p:strVal val="visible"/>
                                      </p:to>
                                    </p:set>
                                    <p:anim calcmode="lin" valueType="num">
                                      <p:cBhvr>
                                        <p:cTn id="49" dur="2000" fill="hold"/>
                                        <p:tgtEl>
                                          <p:spTgt spid="96330">
                                            <p:txEl>
                                              <p:pRg st="0" end="0"/>
                                            </p:txEl>
                                          </p:spTgt>
                                        </p:tgtEl>
                                        <p:attrNameLst>
                                          <p:attrName>ppt_w</p:attrName>
                                        </p:attrNameLst>
                                      </p:cBhvr>
                                      <p:tavLst>
                                        <p:tav tm="0">
                                          <p:val>
                                            <p:strVal val="#ppt_w*0.70"/>
                                          </p:val>
                                        </p:tav>
                                        <p:tav tm="100000">
                                          <p:val>
                                            <p:strVal val="#ppt_w"/>
                                          </p:val>
                                        </p:tav>
                                      </p:tavLst>
                                    </p:anim>
                                    <p:anim calcmode="lin" valueType="num">
                                      <p:cBhvr>
                                        <p:cTn id="50" dur="2000" fill="hold"/>
                                        <p:tgtEl>
                                          <p:spTgt spid="96330">
                                            <p:txEl>
                                              <p:pRg st="0" end="0"/>
                                            </p:txEl>
                                          </p:spTgt>
                                        </p:tgtEl>
                                        <p:attrNameLst>
                                          <p:attrName>ppt_h</p:attrName>
                                        </p:attrNameLst>
                                      </p:cBhvr>
                                      <p:tavLst>
                                        <p:tav tm="0">
                                          <p:val>
                                            <p:strVal val="#ppt_h"/>
                                          </p:val>
                                        </p:tav>
                                        <p:tav tm="100000">
                                          <p:val>
                                            <p:strVal val="#ppt_h"/>
                                          </p:val>
                                        </p:tav>
                                      </p:tavLst>
                                    </p:anim>
                                    <p:animEffect transition="in" filter="fade">
                                      <p:cBhvr>
                                        <p:cTn id="51" dur="2000"/>
                                        <p:tgtEl>
                                          <p:spTgt spid="96330">
                                            <p:txEl>
                                              <p:pRg st="0" end="0"/>
                                            </p:txEl>
                                          </p:spTgt>
                                        </p:tgtEl>
                                      </p:cBhvr>
                                    </p:animEffect>
                                  </p:childTnLst>
                                </p:cTn>
                              </p:par>
                              <p:par>
                                <p:cTn id="52" presetID="55" presetClass="entr" presetSubtype="0" fill="hold" nodeType="withEffect">
                                  <p:stCondLst>
                                    <p:cond delay="0"/>
                                  </p:stCondLst>
                                  <p:childTnLst>
                                    <p:set>
                                      <p:cBhvr>
                                        <p:cTn id="53" dur="1" fill="hold">
                                          <p:stCondLst>
                                            <p:cond delay="0"/>
                                          </p:stCondLst>
                                        </p:cTn>
                                        <p:tgtEl>
                                          <p:spTgt spid="96331">
                                            <p:txEl>
                                              <p:pRg st="0" end="0"/>
                                            </p:txEl>
                                          </p:spTgt>
                                        </p:tgtEl>
                                        <p:attrNameLst>
                                          <p:attrName>style.visibility</p:attrName>
                                        </p:attrNameLst>
                                      </p:cBhvr>
                                      <p:to>
                                        <p:strVal val="visible"/>
                                      </p:to>
                                    </p:set>
                                    <p:anim calcmode="lin" valueType="num">
                                      <p:cBhvr>
                                        <p:cTn id="54" dur="2000" fill="hold"/>
                                        <p:tgtEl>
                                          <p:spTgt spid="96331">
                                            <p:txEl>
                                              <p:pRg st="0" end="0"/>
                                            </p:txEl>
                                          </p:spTgt>
                                        </p:tgtEl>
                                        <p:attrNameLst>
                                          <p:attrName>ppt_w</p:attrName>
                                        </p:attrNameLst>
                                      </p:cBhvr>
                                      <p:tavLst>
                                        <p:tav tm="0">
                                          <p:val>
                                            <p:strVal val="#ppt_w*0.70"/>
                                          </p:val>
                                        </p:tav>
                                        <p:tav tm="100000">
                                          <p:val>
                                            <p:strVal val="#ppt_w"/>
                                          </p:val>
                                        </p:tav>
                                      </p:tavLst>
                                    </p:anim>
                                    <p:anim calcmode="lin" valueType="num">
                                      <p:cBhvr>
                                        <p:cTn id="55" dur="2000" fill="hold"/>
                                        <p:tgtEl>
                                          <p:spTgt spid="96331">
                                            <p:txEl>
                                              <p:pRg st="0" end="0"/>
                                            </p:txEl>
                                          </p:spTgt>
                                        </p:tgtEl>
                                        <p:attrNameLst>
                                          <p:attrName>ppt_h</p:attrName>
                                        </p:attrNameLst>
                                      </p:cBhvr>
                                      <p:tavLst>
                                        <p:tav tm="0">
                                          <p:val>
                                            <p:strVal val="#ppt_h"/>
                                          </p:val>
                                        </p:tav>
                                        <p:tav tm="100000">
                                          <p:val>
                                            <p:strVal val="#ppt_h"/>
                                          </p:val>
                                        </p:tav>
                                      </p:tavLst>
                                    </p:anim>
                                    <p:animEffect transition="in" filter="fade">
                                      <p:cBhvr>
                                        <p:cTn id="56" dur="2000"/>
                                        <p:tgtEl>
                                          <p:spTgt spid="96331">
                                            <p:txEl>
                                              <p:pRg st="0" end="0"/>
                                            </p:txEl>
                                          </p:spTgt>
                                        </p:tgtEl>
                                      </p:cBhvr>
                                    </p:animEffect>
                                  </p:childTnLst>
                                </p:cTn>
                              </p:par>
                              <p:par>
                                <p:cTn id="57" presetID="55" presetClass="entr" presetSubtype="0" fill="hold" nodeType="withEffect">
                                  <p:stCondLst>
                                    <p:cond delay="0"/>
                                  </p:stCondLst>
                                  <p:childTnLst>
                                    <p:set>
                                      <p:cBhvr>
                                        <p:cTn id="58" dur="1" fill="hold">
                                          <p:stCondLst>
                                            <p:cond delay="0"/>
                                          </p:stCondLst>
                                        </p:cTn>
                                        <p:tgtEl>
                                          <p:spTgt spid="96332">
                                            <p:txEl>
                                              <p:pRg st="0" end="0"/>
                                            </p:txEl>
                                          </p:spTgt>
                                        </p:tgtEl>
                                        <p:attrNameLst>
                                          <p:attrName>style.visibility</p:attrName>
                                        </p:attrNameLst>
                                      </p:cBhvr>
                                      <p:to>
                                        <p:strVal val="visible"/>
                                      </p:to>
                                    </p:set>
                                    <p:anim calcmode="lin" valueType="num">
                                      <p:cBhvr>
                                        <p:cTn id="59" dur="2000" fill="hold"/>
                                        <p:tgtEl>
                                          <p:spTgt spid="96332">
                                            <p:txEl>
                                              <p:pRg st="0" end="0"/>
                                            </p:txEl>
                                          </p:spTgt>
                                        </p:tgtEl>
                                        <p:attrNameLst>
                                          <p:attrName>ppt_w</p:attrName>
                                        </p:attrNameLst>
                                      </p:cBhvr>
                                      <p:tavLst>
                                        <p:tav tm="0">
                                          <p:val>
                                            <p:strVal val="#ppt_w*0.70"/>
                                          </p:val>
                                        </p:tav>
                                        <p:tav tm="100000">
                                          <p:val>
                                            <p:strVal val="#ppt_w"/>
                                          </p:val>
                                        </p:tav>
                                      </p:tavLst>
                                    </p:anim>
                                    <p:anim calcmode="lin" valueType="num">
                                      <p:cBhvr>
                                        <p:cTn id="60" dur="2000" fill="hold"/>
                                        <p:tgtEl>
                                          <p:spTgt spid="96332">
                                            <p:txEl>
                                              <p:pRg st="0" end="0"/>
                                            </p:txEl>
                                          </p:spTgt>
                                        </p:tgtEl>
                                        <p:attrNameLst>
                                          <p:attrName>ppt_h</p:attrName>
                                        </p:attrNameLst>
                                      </p:cBhvr>
                                      <p:tavLst>
                                        <p:tav tm="0">
                                          <p:val>
                                            <p:strVal val="#ppt_h"/>
                                          </p:val>
                                        </p:tav>
                                        <p:tav tm="100000">
                                          <p:val>
                                            <p:strVal val="#ppt_h"/>
                                          </p:val>
                                        </p:tav>
                                      </p:tavLst>
                                    </p:anim>
                                    <p:animEffect transition="in" filter="fade">
                                      <p:cBhvr>
                                        <p:cTn id="61" dur="2000"/>
                                        <p:tgtEl>
                                          <p:spTgt spid="96332">
                                            <p:txEl>
                                              <p:pRg st="0" end="0"/>
                                            </p:txEl>
                                          </p:spTgt>
                                        </p:tgtEl>
                                      </p:cBhvr>
                                    </p:animEffect>
                                  </p:childTnLst>
                                </p:cTn>
                              </p:par>
                              <p:par>
                                <p:cTn id="62" presetID="55" presetClass="entr" presetSubtype="0" fill="hold" nodeType="withEffect">
                                  <p:stCondLst>
                                    <p:cond delay="0"/>
                                  </p:stCondLst>
                                  <p:childTnLst>
                                    <p:set>
                                      <p:cBhvr>
                                        <p:cTn id="63" dur="1" fill="hold">
                                          <p:stCondLst>
                                            <p:cond delay="0"/>
                                          </p:stCondLst>
                                        </p:cTn>
                                        <p:tgtEl>
                                          <p:spTgt spid="96333">
                                            <p:txEl>
                                              <p:pRg st="0" end="0"/>
                                            </p:txEl>
                                          </p:spTgt>
                                        </p:tgtEl>
                                        <p:attrNameLst>
                                          <p:attrName>style.visibility</p:attrName>
                                        </p:attrNameLst>
                                      </p:cBhvr>
                                      <p:to>
                                        <p:strVal val="visible"/>
                                      </p:to>
                                    </p:set>
                                    <p:anim calcmode="lin" valueType="num">
                                      <p:cBhvr>
                                        <p:cTn id="64" dur="2000" fill="hold"/>
                                        <p:tgtEl>
                                          <p:spTgt spid="96333">
                                            <p:txEl>
                                              <p:pRg st="0" end="0"/>
                                            </p:txEl>
                                          </p:spTgt>
                                        </p:tgtEl>
                                        <p:attrNameLst>
                                          <p:attrName>ppt_w</p:attrName>
                                        </p:attrNameLst>
                                      </p:cBhvr>
                                      <p:tavLst>
                                        <p:tav tm="0">
                                          <p:val>
                                            <p:strVal val="#ppt_w*0.70"/>
                                          </p:val>
                                        </p:tav>
                                        <p:tav tm="100000">
                                          <p:val>
                                            <p:strVal val="#ppt_w"/>
                                          </p:val>
                                        </p:tav>
                                      </p:tavLst>
                                    </p:anim>
                                    <p:anim calcmode="lin" valueType="num">
                                      <p:cBhvr>
                                        <p:cTn id="65" dur="2000" fill="hold"/>
                                        <p:tgtEl>
                                          <p:spTgt spid="96333">
                                            <p:txEl>
                                              <p:pRg st="0" end="0"/>
                                            </p:txEl>
                                          </p:spTgt>
                                        </p:tgtEl>
                                        <p:attrNameLst>
                                          <p:attrName>ppt_h</p:attrName>
                                        </p:attrNameLst>
                                      </p:cBhvr>
                                      <p:tavLst>
                                        <p:tav tm="0">
                                          <p:val>
                                            <p:strVal val="#ppt_h"/>
                                          </p:val>
                                        </p:tav>
                                        <p:tav tm="100000">
                                          <p:val>
                                            <p:strVal val="#ppt_h"/>
                                          </p:val>
                                        </p:tav>
                                      </p:tavLst>
                                    </p:anim>
                                    <p:animEffect transition="in" filter="fade">
                                      <p:cBhvr>
                                        <p:cTn id="66" dur="2000"/>
                                        <p:tgtEl>
                                          <p:spTgt spid="96333">
                                            <p:txEl>
                                              <p:pRg st="0" end="0"/>
                                            </p:txEl>
                                          </p:spTgt>
                                        </p:tgtEl>
                                      </p:cBhvr>
                                    </p:animEffect>
                                  </p:childTnLst>
                                </p:cTn>
                              </p:par>
                              <p:par>
                                <p:cTn id="67" presetID="55" presetClass="entr" presetSubtype="0" fill="hold" nodeType="withEffect">
                                  <p:stCondLst>
                                    <p:cond delay="0"/>
                                  </p:stCondLst>
                                  <p:childTnLst>
                                    <p:set>
                                      <p:cBhvr>
                                        <p:cTn id="68" dur="1" fill="hold">
                                          <p:stCondLst>
                                            <p:cond delay="0"/>
                                          </p:stCondLst>
                                        </p:cTn>
                                        <p:tgtEl>
                                          <p:spTgt spid="96334">
                                            <p:txEl>
                                              <p:pRg st="0" end="0"/>
                                            </p:txEl>
                                          </p:spTgt>
                                        </p:tgtEl>
                                        <p:attrNameLst>
                                          <p:attrName>style.visibility</p:attrName>
                                        </p:attrNameLst>
                                      </p:cBhvr>
                                      <p:to>
                                        <p:strVal val="visible"/>
                                      </p:to>
                                    </p:set>
                                    <p:anim calcmode="lin" valueType="num">
                                      <p:cBhvr>
                                        <p:cTn id="69" dur="2000" fill="hold"/>
                                        <p:tgtEl>
                                          <p:spTgt spid="96334">
                                            <p:txEl>
                                              <p:pRg st="0" end="0"/>
                                            </p:txEl>
                                          </p:spTgt>
                                        </p:tgtEl>
                                        <p:attrNameLst>
                                          <p:attrName>ppt_w</p:attrName>
                                        </p:attrNameLst>
                                      </p:cBhvr>
                                      <p:tavLst>
                                        <p:tav tm="0">
                                          <p:val>
                                            <p:strVal val="#ppt_w*0.70"/>
                                          </p:val>
                                        </p:tav>
                                        <p:tav tm="100000">
                                          <p:val>
                                            <p:strVal val="#ppt_w"/>
                                          </p:val>
                                        </p:tav>
                                      </p:tavLst>
                                    </p:anim>
                                    <p:anim calcmode="lin" valueType="num">
                                      <p:cBhvr>
                                        <p:cTn id="70" dur="2000" fill="hold"/>
                                        <p:tgtEl>
                                          <p:spTgt spid="96334">
                                            <p:txEl>
                                              <p:pRg st="0" end="0"/>
                                            </p:txEl>
                                          </p:spTgt>
                                        </p:tgtEl>
                                        <p:attrNameLst>
                                          <p:attrName>ppt_h</p:attrName>
                                        </p:attrNameLst>
                                      </p:cBhvr>
                                      <p:tavLst>
                                        <p:tav tm="0">
                                          <p:val>
                                            <p:strVal val="#ppt_h"/>
                                          </p:val>
                                        </p:tav>
                                        <p:tav tm="100000">
                                          <p:val>
                                            <p:strVal val="#ppt_h"/>
                                          </p:val>
                                        </p:tav>
                                      </p:tavLst>
                                    </p:anim>
                                    <p:animEffect transition="in" filter="fade">
                                      <p:cBhvr>
                                        <p:cTn id="71" dur="2000"/>
                                        <p:tgtEl>
                                          <p:spTgt spid="96334">
                                            <p:txEl>
                                              <p:pRg st="0" end="0"/>
                                            </p:txEl>
                                          </p:spTgt>
                                        </p:tgtEl>
                                      </p:cBhvr>
                                    </p:animEffect>
                                  </p:childTnLst>
                                </p:cTn>
                              </p:par>
                              <p:par>
                                <p:cTn id="72" presetID="55" presetClass="entr" presetSubtype="0" fill="hold" nodeType="withEffect">
                                  <p:stCondLst>
                                    <p:cond delay="0"/>
                                  </p:stCondLst>
                                  <p:childTnLst>
                                    <p:set>
                                      <p:cBhvr>
                                        <p:cTn id="73" dur="1" fill="hold">
                                          <p:stCondLst>
                                            <p:cond delay="0"/>
                                          </p:stCondLst>
                                        </p:cTn>
                                        <p:tgtEl>
                                          <p:spTgt spid="96335">
                                            <p:txEl>
                                              <p:pRg st="0" end="0"/>
                                            </p:txEl>
                                          </p:spTgt>
                                        </p:tgtEl>
                                        <p:attrNameLst>
                                          <p:attrName>style.visibility</p:attrName>
                                        </p:attrNameLst>
                                      </p:cBhvr>
                                      <p:to>
                                        <p:strVal val="visible"/>
                                      </p:to>
                                    </p:set>
                                    <p:anim calcmode="lin" valueType="num">
                                      <p:cBhvr>
                                        <p:cTn id="74" dur="2000" fill="hold"/>
                                        <p:tgtEl>
                                          <p:spTgt spid="96335">
                                            <p:txEl>
                                              <p:pRg st="0" end="0"/>
                                            </p:txEl>
                                          </p:spTgt>
                                        </p:tgtEl>
                                        <p:attrNameLst>
                                          <p:attrName>ppt_w</p:attrName>
                                        </p:attrNameLst>
                                      </p:cBhvr>
                                      <p:tavLst>
                                        <p:tav tm="0">
                                          <p:val>
                                            <p:strVal val="#ppt_w*0.70"/>
                                          </p:val>
                                        </p:tav>
                                        <p:tav tm="100000">
                                          <p:val>
                                            <p:strVal val="#ppt_w"/>
                                          </p:val>
                                        </p:tav>
                                      </p:tavLst>
                                    </p:anim>
                                    <p:anim calcmode="lin" valueType="num">
                                      <p:cBhvr>
                                        <p:cTn id="75" dur="2000" fill="hold"/>
                                        <p:tgtEl>
                                          <p:spTgt spid="96335">
                                            <p:txEl>
                                              <p:pRg st="0" end="0"/>
                                            </p:txEl>
                                          </p:spTgt>
                                        </p:tgtEl>
                                        <p:attrNameLst>
                                          <p:attrName>ppt_h</p:attrName>
                                        </p:attrNameLst>
                                      </p:cBhvr>
                                      <p:tavLst>
                                        <p:tav tm="0">
                                          <p:val>
                                            <p:strVal val="#ppt_h"/>
                                          </p:val>
                                        </p:tav>
                                        <p:tav tm="100000">
                                          <p:val>
                                            <p:strVal val="#ppt_h"/>
                                          </p:val>
                                        </p:tav>
                                      </p:tavLst>
                                    </p:anim>
                                    <p:animEffect transition="in" filter="fade">
                                      <p:cBhvr>
                                        <p:cTn id="76" dur="2000"/>
                                        <p:tgtEl>
                                          <p:spTgt spid="96335">
                                            <p:txEl>
                                              <p:pRg st="0" end="0"/>
                                            </p:txEl>
                                          </p:spTgt>
                                        </p:tgtEl>
                                      </p:cBhvr>
                                    </p:animEffect>
                                  </p:childTnLst>
                                </p:cTn>
                              </p:par>
                              <p:par>
                                <p:cTn id="77" presetID="55" presetClass="entr" presetSubtype="0" fill="hold" nodeType="withEffect">
                                  <p:stCondLst>
                                    <p:cond delay="0"/>
                                  </p:stCondLst>
                                  <p:childTnLst>
                                    <p:set>
                                      <p:cBhvr>
                                        <p:cTn id="78" dur="1" fill="hold">
                                          <p:stCondLst>
                                            <p:cond delay="0"/>
                                          </p:stCondLst>
                                        </p:cTn>
                                        <p:tgtEl>
                                          <p:spTgt spid="96336">
                                            <p:txEl>
                                              <p:pRg st="0" end="0"/>
                                            </p:txEl>
                                          </p:spTgt>
                                        </p:tgtEl>
                                        <p:attrNameLst>
                                          <p:attrName>style.visibility</p:attrName>
                                        </p:attrNameLst>
                                      </p:cBhvr>
                                      <p:to>
                                        <p:strVal val="visible"/>
                                      </p:to>
                                    </p:set>
                                    <p:anim calcmode="lin" valueType="num">
                                      <p:cBhvr>
                                        <p:cTn id="79" dur="2000" fill="hold"/>
                                        <p:tgtEl>
                                          <p:spTgt spid="96336">
                                            <p:txEl>
                                              <p:pRg st="0" end="0"/>
                                            </p:txEl>
                                          </p:spTgt>
                                        </p:tgtEl>
                                        <p:attrNameLst>
                                          <p:attrName>ppt_w</p:attrName>
                                        </p:attrNameLst>
                                      </p:cBhvr>
                                      <p:tavLst>
                                        <p:tav tm="0">
                                          <p:val>
                                            <p:strVal val="#ppt_w*0.70"/>
                                          </p:val>
                                        </p:tav>
                                        <p:tav tm="100000">
                                          <p:val>
                                            <p:strVal val="#ppt_w"/>
                                          </p:val>
                                        </p:tav>
                                      </p:tavLst>
                                    </p:anim>
                                    <p:anim calcmode="lin" valueType="num">
                                      <p:cBhvr>
                                        <p:cTn id="80" dur="2000" fill="hold"/>
                                        <p:tgtEl>
                                          <p:spTgt spid="96336">
                                            <p:txEl>
                                              <p:pRg st="0" end="0"/>
                                            </p:txEl>
                                          </p:spTgt>
                                        </p:tgtEl>
                                        <p:attrNameLst>
                                          <p:attrName>ppt_h</p:attrName>
                                        </p:attrNameLst>
                                      </p:cBhvr>
                                      <p:tavLst>
                                        <p:tav tm="0">
                                          <p:val>
                                            <p:strVal val="#ppt_h"/>
                                          </p:val>
                                        </p:tav>
                                        <p:tav tm="100000">
                                          <p:val>
                                            <p:strVal val="#ppt_h"/>
                                          </p:val>
                                        </p:tav>
                                      </p:tavLst>
                                    </p:anim>
                                    <p:animEffect transition="in" filter="fade">
                                      <p:cBhvr>
                                        <p:cTn id="81" dur="2000"/>
                                        <p:tgtEl>
                                          <p:spTgt spid="96336">
                                            <p:txEl>
                                              <p:pRg st="0" end="0"/>
                                            </p:txEl>
                                          </p:spTgt>
                                        </p:tgtEl>
                                      </p:cBhvr>
                                    </p:animEffect>
                                  </p:childTnLst>
                                </p:cTn>
                              </p:par>
                              <p:par>
                                <p:cTn id="82" presetID="55" presetClass="entr" presetSubtype="0" fill="hold" nodeType="withEffect">
                                  <p:stCondLst>
                                    <p:cond delay="0"/>
                                  </p:stCondLst>
                                  <p:childTnLst>
                                    <p:set>
                                      <p:cBhvr>
                                        <p:cTn id="83" dur="1" fill="hold">
                                          <p:stCondLst>
                                            <p:cond delay="0"/>
                                          </p:stCondLst>
                                        </p:cTn>
                                        <p:tgtEl>
                                          <p:spTgt spid="96337">
                                            <p:txEl>
                                              <p:pRg st="0" end="0"/>
                                            </p:txEl>
                                          </p:spTgt>
                                        </p:tgtEl>
                                        <p:attrNameLst>
                                          <p:attrName>style.visibility</p:attrName>
                                        </p:attrNameLst>
                                      </p:cBhvr>
                                      <p:to>
                                        <p:strVal val="visible"/>
                                      </p:to>
                                    </p:set>
                                    <p:anim calcmode="lin" valueType="num">
                                      <p:cBhvr>
                                        <p:cTn id="84" dur="2000" fill="hold"/>
                                        <p:tgtEl>
                                          <p:spTgt spid="96337">
                                            <p:txEl>
                                              <p:pRg st="0" end="0"/>
                                            </p:txEl>
                                          </p:spTgt>
                                        </p:tgtEl>
                                        <p:attrNameLst>
                                          <p:attrName>ppt_w</p:attrName>
                                        </p:attrNameLst>
                                      </p:cBhvr>
                                      <p:tavLst>
                                        <p:tav tm="0">
                                          <p:val>
                                            <p:strVal val="#ppt_w*0.70"/>
                                          </p:val>
                                        </p:tav>
                                        <p:tav tm="100000">
                                          <p:val>
                                            <p:strVal val="#ppt_w"/>
                                          </p:val>
                                        </p:tav>
                                      </p:tavLst>
                                    </p:anim>
                                    <p:anim calcmode="lin" valueType="num">
                                      <p:cBhvr>
                                        <p:cTn id="85" dur="2000" fill="hold"/>
                                        <p:tgtEl>
                                          <p:spTgt spid="96337">
                                            <p:txEl>
                                              <p:pRg st="0" end="0"/>
                                            </p:txEl>
                                          </p:spTgt>
                                        </p:tgtEl>
                                        <p:attrNameLst>
                                          <p:attrName>ppt_h</p:attrName>
                                        </p:attrNameLst>
                                      </p:cBhvr>
                                      <p:tavLst>
                                        <p:tav tm="0">
                                          <p:val>
                                            <p:strVal val="#ppt_h"/>
                                          </p:val>
                                        </p:tav>
                                        <p:tav tm="100000">
                                          <p:val>
                                            <p:strVal val="#ppt_h"/>
                                          </p:val>
                                        </p:tav>
                                      </p:tavLst>
                                    </p:anim>
                                    <p:animEffect transition="in" filter="fade">
                                      <p:cBhvr>
                                        <p:cTn id="86" dur="2000"/>
                                        <p:tgtEl>
                                          <p:spTgt spid="96337">
                                            <p:txEl>
                                              <p:pRg st="0" end="0"/>
                                            </p:txEl>
                                          </p:spTgt>
                                        </p:tgtEl>
                                      </p:cBhvr>
                                    </p:animEffect>
                                  </p:childTnLst>
                                </p:cTn>
                              </p:par>
                              <p:par>
                                <p:cTn id="87" presetID="55" presetClass="entr" presetSubtype="0" fill="hold" nodeType="withEffect">
                                  <p:stCondLst>
                                    <p:cond delay="0"/>
                                  </p:stCondLst>
                                  <p:childTnLst>
                                    <p:set>
                                      <p:cBhvr>
                                        <p:cTn id="88" dur="1" fill="hold">
                                          <p:stCondLst>
                                            <p:cond delay="0"/>
                                          </p:stCondLst>
                                        </p:cTn>
                                        <p:tgtEl>
                                          <p:spTgt spid="96338">
                                            <p:txEl>
                                              <p:pRg st="0" end="0"/>
                                            </p:txEl>
                                          </p:spTgt>
                                        </p:tgtEl>
                                        <p:attrNameLst>
                                          <p:attrName>style.visibility</p:attrName>
                                        </p:attrNameLst>
                                      </p:cBhvr>
                                      <p:to>
                                        <p:strVal val="visible"/>
                                      </p:to>
                                    </p:set>
                                    <p:anim calcmode="lin" valueType="num">
                                      <p:cBhvr>
                                        <p:cTn id="89" dur="2000" fill="hold"/>
                                        <p:tgtEl>
                                          <p:spTgt spid="96338">
                                            <p:txEl>
                                              <p:pRg st="0" end="0"/>
                                            </p:txEl>
                                          </p:spTgt>
                                        </p:tgtEl>
                                        <p:attrNameLst>
                                          <p:attrName>ppt_w</p:attrName>
                                        </p:attrNameLst>
                                      </p:cBhvr>
                                      <p:tavLst>
                                        <p:tav tm="0">
                                          <p:val>
                                            <p:strVal val="#ppt_w*0.70"/>
                                          </p:val>
                                        </p:tav>
                                        <p:tav tm="100000">
                                          <p:val>
                                            <p:strVal val="#ppt_w"/>
                                          </p:val>
                                        </p:tav>
                                      </p:tavLst>
                                    </p:anim>
                                    <p:anim calcmode="lin" valueType="num">
                                      <p:cBhvr>
                                        <p:cTn id="90" dur="2000" fill="hold"/>
                                        <p:tgtEl>
                                          <p:spTgt spid="96338">
                                            <p:txEl>
                                              <p:pRg st="0" end="0"/>
                                            </p:txEl>
                                          </p:spTgt>
                                        </p:tgtEl>
                                        <p:attrNameLst>
                                          <p:attrName>ppt_h</p:attrName>
                                        </p:attrNameLst>
                                      </p:cBhvr>
                                      <p:tavLst>
                                        <p:tav tm="0">
                                          <p:val>
                                            <p:strVal val="#ppt_h"/>
                                          </p:val>
                                        </p:tav>
                                        <p:tav tm="100000">
                                          <p:val>
                                            <p:strVal val="#ppt_h"/>
                                          </p:val>
                                        </p:tav>
                                      </p:tavLst>
                                    </p:anim>
                                    <p:animEffect transition="in" filter="fade">
                                      <p:cBhvr>
                                        <p:cTn id="91" dur="2000"/>
                                        <p:tgtEl>
                                          <p:spTgt spid="96338">
                                            <p:txEl>
                                              <p:pRg st="0" end="0"/>
                                            </p:txEl>
                                          </p:spTgt>
                                        </p:tgtEl>
                                      </p:cBhvr>
                                    </p:animEffect>
                                  </p:childTnLst>
                                </p:cTn>
                              </p:par>
                              <p:par>
                                <p:cTn id="92" presetID="55" presetClass="entr" presetSubtype="0" fill="hold" nodeType="withEffect">
                                  <p:stCondLst>
                                    <p:cond delay="0"/>
                                  </p:stCondLst>
                                  <p:childTnLst>
                                    <p:set>
                                      <p:cBhvr>
                                        <p:cTn id="93" dur="1" fill="hold">
                                          <p:stCondLst>
                                            <p:cond delay="0"/>
                                          </p:stCondLst>
                                        </p:cTn>
                                        <p:tgtEl>
                                          <p:spTgt spid="96339">
                                            <p:txEl>
                                              <p:pRg st="0" end="0"/>
                                            </p:txEl>
                                          </p:spTgt>
                                        </p:tgtEl>
                                        <p:attrNameLst>
                                          <p:attrName>style.visibility</p:attrName>
                                        </p:attrNameLst>
                                      </p:cBhvr>
                                      <p:to>
                                        <p:strVal val="visible"/>
                                      </p:to>
                                    </p:set>
                                    <p:anim calcmode="lin" valueType="num">
                                      <p:cBhvr>
                                        <p:cTn id="94" dur="2000" fill="hold"/>
                                        <p:tgtEl>
                                          <p:spTgt spid="96339">
                                            <p:txEl>
                                              <p:pRg st="0" end="0"/>
                                            </p:txEl>
                                          </p:spTgt>
                                        </p:tgtEl>
                                        <p:attrNameLst>
                                          <p:attrName>ppt_w</p:attrName>
                                        </p:attrNameLst>
                                      </p:cBhvr>
                                      <p:tavLst>
                                        <p:tav tm="0">
                                          <p:val>
                                            <p:strVal val="#ppt_w*0.70"/>
                                          </p:val>
                                        </p:tav>
                                        <p:tav tm="100000">
                                          <p:val>
                                            <p:strVal val="#ppt_w"/>
                                          </p:val>
                                        </p:tav>
                                      </p:tavLst>
                                    </p:anim>
                                    <p:anim calcmode="lin" valueType="num">
                                      <p:cBhvr>
                                        <p:cTn id="95" dur="2000" fill="hold"/>
                                        <p:tgtEl>
                                          <p:spTgt spid="96339">
                                            <p:txEl>
                                              <p:pRg st="0" end="0"/>
                                            </p:txEl>
                                          </p:spTgt>
                                        </p:tgtEl>
                                        <p:attrNameLst>
                                          <p:attrName>ppt_h</p:attrName>
                                        </p:attrNameLst>
                                      </p:cBhvr>
                                      <p:tavLst>
                                        <p:tav tm="0">
                                          <p:val>
                                            <p:strVal val="#ppt_h"/>
                                          </p:val>
                                        </p:tav>
                                        <p:tav tm="100000">
                                          <p:val>
                                            <p:strVal val="#ppt_h"/>
                                          </p:val>
                                        </p:tav>
                                      </p:tavLst>
                                    </p:anim>
                                    <p:animEffect transition="in" filter="fade">
                                      <p:cBhvr>
                                        <p:cTn id="96" dur="2000"/>
                                        <p:tgtEl>
                                          <p:spTgt spid="96339">
                                            <p:txEl>
                                              <p:pRg st="0" end="0"/>
                                            </p:txEl>
                                          </p:spTgt>
                                        </p:tgtEl>
                                      </p:cBhvr>
                                    </p:animEffect>
                                  </p:childTnLst>
                                </p:cTn>
                              </p:par>
                              <p:par>
                                <p:cTn id="97" presetID="55" presetClass="entr" presetSubtype="0" fill="hold" nodeType="withEffect">
                                  <p:stCondLst>
                                    <p:cond delay="0"/>
                                  </p:stCondLst>
                                  <p:childTnLst>
                                    <p:set>
                                      <p:cBhvr>
                                        <p:cTn id="98" dur="1" fill="hold">
                                          <p:stCondLst>
                                            <p:cond delay="0"/>
                                          </p:stCondLst>
                                        </p:cTn>
                                        <p:tgtEl>
                                          <p:spTgt spid="96340">
                                            <p:txEl>
                                              <p:pRg st="0" end="0"/>
                                            </p:txEl>
                                          </p:spTgt>
                                        </p:tgtEl>
                                        <p:attrNameLst>
                                          <p:attrName>style.visibility</p:attrName>
                                        </p:attrNameLst>
                                      </p:cBhvr>
                                      <p:to>
                                        <p:strVal val="visible"/>
                                      </p:to>
                                    </p:set>
                                    <p:anim calcmode="lin" valueType="num">
                                      <p:cBhvr>
                                        <p:cTn id="99" dur="2000" fill="hold"/>
                                        <p:tgtEl>
                                          <p:spTgt spid="96340">
                                            <p:txEl>
                                              <p:pRg st="0" end="0"/>
                                            </p:txEl>
                                          </p:spTgt>
                                        </p:tgtEl>
                                        <p:attrNameLst>
                                          <p:attrName>ppt_w</p:attrName>
                                        </p:attrNameLst>
                                      </p:cBhvr>
                                      <p:tavLst>
                                        <p:tav tm="0">
                                          <p:val>
                                            <p:strVal val="#ppt_w*0.70"/>
                                          </p:val>
                                        </p:tav>
                                        <p:tav tm="100000">
                                          <p:val>
                                            <p:strVal val="#ppt_w"/>
                                          </p:val>
                                        </p:tav>
                                      </p:tavLst>
                                    </p:anim>
                                    <p:anim calcmode="lin" valueType="num">
                                      <p:cBhvr>
                                        <p:cTn id="100" dur="2000" fill="hold"/>
                                        <p:tgtEl>
                                          <p:spTgt spid="96340">
                                            <p:txEl>
                                              <p:pRg st="0" end="0"/>
                                            </p:txEl>
                                          </p:spTgt>
                                        </p:tgtEl>
                                        <p:attrNameLst>
                                          <p:attrName>ppt_h</p:attrName>
                                        </p:attrNameLst>
                                      </p:cBhvr>
                                      <p:tavLst>
                                        <p:tav tm="0">
                                          <p:val>
                                            <p:strVal val="#ppt_h"/>
                                          </p:val>
                                        </p:tav>
                                        <p:tav tm="100000">
                                          <p:val>
                                            <p:strVal val="#ppt_h"/>
                                          </p:val>
                                        </p:tav>
                                      </p:tavLst>
                                    </p:anim>
                                    <p:animEffect transition="in" filter="fade">
                                      <p:cBhvr>
                                        <p:cTn id="101" dur="2000"/>
                                        <p:tgtEl>
                                          <p:spTgt spid="96340">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xit" presetSubtype="16" fill="hold" nodeType="clickEffect">
                                  <p:stCondLst>
                                    <p:cond delay="0"/>
                                  </p:stCondLst>
                                  <p:iterate type="lt">
                                    <p:tmPct val="0"/>
                                  </p:iterate>
                                  <p:childTnLst>
                                    <p:animEffect transition="out" filter="box(in)">
                                      <p:cBhvr>
                                        <p:cTn id="105" dur="500"/>
                                        <p:tgtEl>
                                          <p:spTgt spid="96323">
                                            <p:txEl>
                                              <p:pRg st="0" end="0"/>
                                            </p:txEl>
                                          </p:spTgt>
                                        </p:tgtEl>
                                      </p:cBhvr>
                                    </p:animEffect>
                                    <p:set>
                                      <p:cBhvr>
                                        <p:cTn id="106" dur="1" fill="hold">
                                          <p:stCondLst>
                                            <p:cond delay="499"/>
                                          </p:stCondLst>
                                        </p:cTn>
                                        <p:tgtEl>
                                          <p:spTgt spid="96323">
                                            <p:txEl>
                                              <p:pRg st="0" end="0"/>
                                            </p:txEl>
                                          </p:spTgt>
                                        </p:tgtEl>
                                        <p:attrNameLst>
                                          <p:attrName>style.visibility</p:attrName>
                                        </p:attrNameLst>
                                      </p:cBhvr>
                                      <p:to>
                                        <p:strVal val="hidden"/>
                                      </p:to>
                                    </p:set>
                                  </p:childTnLst>
                                </p:cTn>
                              </p:par>
                              <p:par>
                                <p:cTn id="107" presetID="4" presetClass="entr" presetSubtype="32"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box(out)">
                                      <p:cBhvr>
                                        <p:cTn id="109" dur="500"/>
                                        <p:tgtEl>
                                          <p:spTgt spid="20"/>
                                        </p:tgtEl>
                                      </p:cBhvr>
                                    </p:animEffect>
                                  </p:childTnLst>
                                </p:cTn>
                              </p:par>
                            </p:childTnLst>
                          </p:cTn>
                        </p:par>
                      </p:childTnLst>
                    </p:cTn>
                  </p:par>
                  <p:par>
                    <p:cTn id="110" fill="hold">
                      <p:stCondLst>
                        <p:cond delay="indefinite"/>
                      </p:stCondLst>
                      <p:childTnLst>
                        <p:par>
                          <p:cTn id="111" fill="hold">
                            <p:stCondLst>
                              <p:cond delay="0"/>
                            </p:stCondLst>
                            <p:childTnLst>
                              <p:par>
                                <p:cTn id="112" presetID="4" presetClass="exit" presetSubtype="16" fill="hold" grpId="0" nodeType="clickEffect">
                                  <p:stCondLst>
                                    <p:cond delay="0"/>
                                  </p:stCondLst>
                                  <p:childTnLst>
                                    <p:animEffect transition="out" filter="box(in)">
                                      <p:cBhvr>
                                        <p:cTn id="113" dur="500"/>
                                        <p:tgtEl>
                                          <p:spTgt spid="96325">
                                            <p:txEl>
                                              <p:pRg st="0" end="0"/>
                                            </p:txEl>
                                          </p:spTgt>
                                        </p:tgtEl>
                                      </p:cBhvr>
                                    </p:animEffect>
                                    <p:set>
                                      <p:cBhvr>
                                        <p:cTn id="114" dur="1" fill="hold">
                                          <p:stCondLst>
                                            <p:cond delay="499"/>
                                          </p:stCondLst>
                                        </p:cTn>
                                        <p:tgtEl>
                                          <p:spTgt spid="96325">
                                            <p:txEl>
                                              <p:pRg st="0" end="0"/>
                                            </p:txEl>
                                          </p:spTgt>
                                        </p:tgtEl>
                                        <p:attrNameLst>
                                          <p:attrName>style.visibility</p:attrName>
                                        </p:attrNameLst>
                                      </p:cBhvr>
                                      <p:to>
                                        <p:strVal val="hidden"/>
                                      </p:to>
                                    </p:set>
                                  </p:childTnLst>
                                </p:cTn>
                              </p:par>
                              <p:par>
                                <p:cTn id="115" presetID="4" presetClass="exit" presetSubtype="16" fill="hold" grpId="0" nodeType="withEffect">
                                  <p:stCondLst>
                                    <p:cond delay="0"/>
                                  </p:stCondLst>
                                  <p:childTnLst>
                                    <p:animEffect transition="out" filter="box(in)">
                                      <p:cBhvr>
                                        <p:cTn id="116" dur="500"/>
                                        <p:tgtEl>
                                          <p:spTgt spid="96332">
                                            <p:txEl>
                                              <p:pRg st="0" end="0"/>
                                            </p:txEl>
                                          </p:spTgt>
                                        </p:tgtEl>
                                      </p:cBhvr>
                                    </p:animEffect>
                                    <p:set>
                                      <p:cBhvr>
                                        <p:cTn id="117" dur="1" fill="hold">
                                          <p:stCondLst>
                                            <p:cond delay="499"/>
                                          </p:stCondLst>
                                        </p:cTn>
                                        <p:tgtEl>
                                          <p:spTgt spid="96332">
                                            <p:txEl>
                                              <p:pRg st="0" end="0"/>
                                            </p:txEl>
                                          </p:spTgt>
                                        </p:tgtEl>
                                        <p:attrNameLst>
                                          <p:attrName>style.visibility</p:attrName>
                                        </p:attrNameLst>
                                      </p:cBhvr>
                                      <p:to>
                                        <p:strVal val="hidden"/>
                                      </p:to>
                                    </p:set>
                                  </p:childTnLst>
                                </p:cTn>
                              </p:par>
                              <p:par>
                                <p:cTn id="118" presetID="4" presetClass="exit" presetSubtype="16" fill="hold" grpId="0" nodeType="withEffect">
                                  <p:stCondLst>
                                    <p:cond delay="0"/>
                                  </p:stCondLst>
                                  <p:childTnLst>
                                    <p:animEffect transition="out" filter="box(in)">
                                      <p:cBhvr>
                                        <p:cTn id="119" dur="500"/>
                                        <p:tgtEl>
                                          <p:spTgt spid="96329">
                                            <p:txEl>
                                              <p:pRg st="0" end="0"/>
                                            </p:txEl>
                                          </p:spTgt>
                                        </p:tgtEl>
                                      </p:cBhvr>
                                    </p:animEffect>
                                    <p:set>
                                      <p:cBhvr>
                                        <p:cTn id="120" dur="1" fill="hold">
                                          <p:stCondLst>
                                            <p:cond delay="499"/>
                                          </p:stCondLst>
                                        </p:cTn>
                                        <p:tgtEl>
                                          <p:spTgt spid="96329">
                                            <p:txEl>
                                              <p:pRg st="0" end="0"/>
                                            </p:txEl>
                                          </p:spTgt>
                                        </p:tgtEl>
                                        <p:attrNameLst>
                                          <p:attrName>style.visibility</p:attrName>
                                        </p:attrNameLst>
                                      </p:cBhvr>
                                      <p:to>
                                        <p:strVal val="hidden"/>
                                      </p:to>
                                    </p:set>
                                  </p:childTnLst>
                                </p:cTn>
                              </p:par>
                              <p:par>
                                <p:cTn id="121" presetID="4" presetClass="exit" presetSubtype="16" fill="hold" grpId="0" nodeType="withEffect">
                                  <p:stCondLst>
                                    <p:cond delay="0"/>
                                  </p:stCondLst>
                                  <p:childTnLst>
                                    <p:animEffect transition="out" filter="box(in)">
                                      <p:cBhvr>
                                        <p:cTn id="122" dur="500"/>
                                        <p:tgtEl>
                                          <p:spTgt spid="96337">
                                            <p:txEl>
                                              <p:pRg st="0" end="0"/>
                                            </p:txEl>
                                          </p:spTgt>
                                        </p:tgtEl>
                                      </p:cBhvr>
                                    </p:animEffect>
                                    <p:set>
                                      <p:cBhvr>
                                        <p:cTn id="123" dur="1" fill="hold">
                                          <p:stCondLst>
                                            <p:cond delay="499"/>
                                          </p:stCondLst>
                                        </p:cTn>
                                        <p:tgtEl>
                                          <p:spTgt spid="96337">
                                            <p:txEl>
                                              <p:pRg st="0" end="0"/>
                                            </p:txEl>
                                          </p:spTgt>
                                        </p:tgtEl>
                                        <p:attrNameLst>
                                          <p:attrName>style.visibility</p:attrName>
                                        </p:attrNameLst>
                                      </p:cBhvr>
                                      <p:to>
                                        <p:strVal val="hidden"/>
                                      </p:to>
                                    </p:set>
                                  </p:childTnLst>
                                </p:cTn>
                              </p:par>
                              <p:par>
                                <p:cTn id="124" presetID="4" presetClass="exit" presetSubtype="16" fill="hold" grpId="0" nodeType="withEffect">
                                  <p:stCondLst>
                                    <p:cond delay="0"/>
                                  </p:stCondLst>
                                  <p:childTnLst>
                                    <p:animEffect transition="out" filter="box(in)">
                                      <p:cBhvr>
                                        <p:cTn id="125" dur="500"/>
                                        <p:tgtEl>
                                          <p:spTgt spid="96330">
                                            <p:txEl>
                                              <p:pRg st="0" end="0"/>
                                            </p:txEl>
                                          </p:spTgt>
                                        </p:tgtEl>
                                      </p:cBhvr>
                                    </p:animEffect>
                                    <p:set>
                                      <p:cBhvr>
                                        <p:cTn id="126" dur="1" fill="hold">
                                          <p:stCondLst>
                                            <p:cond delay="499"/>
                                          </p:stCondLst>
                                        </p:cTn>
                                        <p:tgtEl>
                                          <p:spTgt spid="96330">
                                            <p:txEl>
                                              <p:pRg st="0" end="0"/>
                                            </p:txEl>
                                          </p:spTgt>
                                        </p:tgtEl>
                                        <p:attrNameLst>
                                          <p:attrName>style.visibility</p:attrName>
                                        </p:attrNameLst>
                                      </p:cBhvr>
                                      <p:to>
                                        <p:strVal val="hidden"/>
                                      </p:to>
                                    </p:set>
                                  </p:childTnLst>
                                </p:cTn>
                              </p:par>
                              <p:par>
                                <p:cTn id="127" presetID="4" presetClass="exit" presetSubtype="16" fill="hold" grpId="0" nodeType="withEffect">
                                  <p:stCondLst>
                                    <p:cond delay="0"/>
                                  </p:stCondLst>
                                  <p:childTnLst>
                                    <p:animEffect transition="out" filter="box(in)">
                                      <p:cBhvr>
                                        <p:cTn id="128" dur="500"/>
                                        <p:tgtEl>
                                          <p:spTgt spid="96327">
                                            <p:txEl>
                                              <p:pRg st="0" end="0"/>
                                            </p:txEl>
                                          </p:spTgt>
                                        </p:tgtEl>
                                      </p:cBhvr>
                                    </p:animEffect>
                                    <p:set>
                                      <p:cBhvr>
                                        <p:cTn id="129" dur="1" fill="hold">
                                          <p:stCondLst>
                                            <p:cond delay="499"/>
                                          </p:stCondLst>
                                        </p:cTn>
                                        <p:tgtEl>
                                          <p:spTgt spid="96327">
                                            <p:txEl>
                                              <p:pRg st="0" end="0"/>
                                            </p:txEl>
                                          </p:spTgt>
                                        </p:tgtEl>
                                        <p:attrNameLst>
                                          <p:attrName>style.visibility</p:attrName>
                                        </p:attrNameLst>
                                      </p:cBhvr>
                                      <p:to>
                                        <p:strVal val="hidden"/>
                                      </p:to>
                                    </p:set>
                                  </p:childTnLst>
                                </p:cTn>
                              </p:par>
                              <p:par>
                                <p:cTn id="130" presetID="4" presetClass="exit" presetSubtype="16" fill="hold" grpId="0" nodeType="withEffect">
                                  <p:stCondLst>
                                    <p:cond delay="0"/>
                                  </p:stCondLst>
                                  <p:childTnLst>
                                    <p:animEffect transition="out" filter="box(in)">
                                      <p:cBhvr>
                                        <p:cTn id="131" dur="500"/>
                                        <p:tgtEl>
                                          <p:spTgt spid="96334">
                                            <p:txEl>
                                              <p:pRg st="0" end="0"/>
                                            </p:txEl>
                                          </p:spTgt>
                                        </p:tgtEl>
                                      </p:cBhvr>
                                    </p:animEffect>
                                    <p:set>
                                      <p:cBhvr>
                                        <p:cTn id="132" dur="1" fill="hold">
                                          <p:stCondLst>
                                            <p:cond delay="499"/>
                                          </p:stCondLst>
                                        </p:cTn>
                                        <p:tgtEl>
                                          <p:spTgt spid="96334">
                                            <p:txEl>
                                              <p:pRg st="0" end="0"/>
                                            </p:txEl>
                                          </p:spTgt>
                                        </p:tgtEl>
                                        <p:attrNameLst>
                                          <p:attrName>style.visibility</p:attrName>
                                        </p:attrNameLst>
                                      </p:cBhvr>
                                      <p:to>
                                        <p:strVal val="hidden"/>
                                      </p:to>
                                    </p:set>
                                  </p:childTnLst>
                                </p:cTn>
                              </p:par>
                              <p:par>
                                <p:cTn id="133" presetID="4" presetClass="exit" presetSubtype="16" fill="hold" grpId="0" nodeType="withEffect">
                                  <p:stCondLst>
                                    <p:cond delay="0"/>
                                  </p:stCondLst>
                                  <p:childTnLst>
                                    <p:animEffect transition="out" filter="box(in)">
                                      <p:cBhvr>
                                        <p:cTn id="134" dur="500"/>
                                        <p:tgtEl>
                                          <p:spTgt spid="96340">
                                            <p:txEl>
                                              <p:pRg st="0" end="0"/>
                                            </p:txEl>
                                          </p:spTgt>
                                        </p:tgtEl>
                                      </p:cBhvr>
                                    </p:animEffect>
                                    <p:set>
                                      <p:cBhvr>
                                        <p:cTn id="135" dur="1" fill="hold">
                                          <p:stCondLst>
                                            <p:cond delay="499"/>
                                          </p:stCondLst>
                                        </p:cTn>
                                        <p:tgtEl>
                                          <p:spTgt spid="96340">
                                            <p:txEl>
                                              <p:pRg st="0" end="0"/>
                                            </p:txEl>
                                          </p:spTgt>
                                        </p:tgtEl>
                                        <p:attrNameLst>
                                          <p:attrName>style.visibility</p:attrName>
                                        </p:attrNameLst>
                                      </p:cBhvr>
                                      <p:to>
                                        <p:strVal val="hidden"/>
                                      </p:to>
                                    </p:set>
                                  </p:childTnLst>
                                </p:cTn>
                              </p:par>
                              <p:par>
                                <p:cTn id="136" presetID="4" presetClass="exit" presetSubtype="16" fill="hold" grpId="0" nodeType="withEffect">
                                  <p:stCondLst>
                                    <p:cond delay="0"/>
                                  </p:stCondLst>
                                  <p:childTnLst>
                                    <p:animEffect transition="out" filter="box(in)">
                                      <p:cBhvr>
                                        <p:cTn id="137" dur="500"/>
                                        <p:tgtEl>
                                          <p:spTgt spid="96339">
                                            <p:txEl>
                                              <p:pRg st="0" end="0"/>
                                            </p:txEl>
                                          </p:spTgt>
                                        </p:tgtEl>
                                      </p:cBhvr>
                                    </p:animEffect>
                                    <p:set>
                                      <p:cBhvr>
                                        <p:cTn id="138" dur="1" fill="hold">
                                          <p:stCondLst>
                                            <p:cond delay="499"/>
                                          </p:stCondLst>
                                        </p:cTn>
                                        <p:tgtEl>
                                          <p:spTgt spid="96339">
                                            <p:txEl>
                                              <p:pRg st="0" end="0"/>
                                            </p:txEl>
                                          </p:spTgt>
                                        </p:tgtEl>
                                        <p:attrNameLst>
                                          <p:attrName>style.visibility</p:attrName>
                                        </p:attrNameLst>
                                      </p:cBhvr>
                                      <p:to>
                                        <p:strVal val="hidden"/>
                                      </p:to>
                                    </p:set>
                                  </p:childTnLst>
                                </p:cTn>
                              </p:par>
                              <p:par>
                                <p:cTn id="139" presetID="4" presetClass="exit" presetSubtype="16" fill="hold" grpId="0" nodeType="withEffect">
                                  <p:stCondLst>
                                    <p:cond delay="0"/>
                                  </p:stCondLst>
                                  <p:childTnLst>
                                    <p:animEffect transition="out" filter="box(in)">
                                      <p:cBhvr>
                                        <p:cTn id="140" dur="500"/>
                                        <p:tgtEl>
                                          <p:spTgt spid="96335">
                                            <p:txEl>
                                              <p:pRg st="0" end="0"/>
                                            </p:txEl>
                                          </p:spTgt>
                                        </p:tgtEl>
                                      </p:cBhvr>
                                    </p:animEffect>
                                    <p:set>
                                      <p:cBhvr>
                                        <p:cTn id="141" dur="1" fill="hold">
                                          <p:stCondLst>
                                            <p:cond delay="499"/>
                                          </p:stCondLst>
                                        </p:cTn>
                                        <p:tgtEl>
                                          <p:spTgt spid="96335">
                                            <p:txEl>
                                              <p:pRg st="0" end="0"/>
                                            </p:txEl>
                                          </p:spTgt>
                                        </p:tgtEl>
                                        <p:attrNameLst>
                                          <p:attrName>style.visibility</p:attrName>
                                        </p:attrNameLst>
                                      </p:cBhvr>
                                      <p:to>
                                        <p:strVal val="hidden"/>
                                      </p:to>
                                    </p:set>
                                  </p:childTnLst>
                                </p:cTn>
                              </p:par>
                              <p:par>
                                <p:cTn id="142" presetID="4" presetClass="exit" presetSubtype="16" fill="hold" grpId="0" nodeType="withEffect">
                                  <p:stCondLst>
                                    <p:cond delay="0"/>
                                  </p:stCondLst>
                                  <p:childTnLst>
                                    <p:animEffect transition="out" filter="box(in)">
                                      <p:cBhvr>
                                        <p:cTn id="143" dur="500"/>
                                        <p:tgtEl>
                                          <p:spTgt spid="96336">
                                            <p:txEl>
                                              <p:pRg st="0" end="0"/>
                                            </p:txEl>
                                          </p:spTgt>
                                        </p:tgtEl>
                                      </p:cBhvr>
                                    </p:animEffect>
                                    <p:set>
                                      <p:cBhvr>
                                        <p:cTn id="144" dur="1" fill="hold">
                                          <p:stCondLst>
                                            <p:cond delay="499"/>
                                          </p:stCondLst>
                                        </p:cTn>
                                        <p:tgtEl>
                                          <p:spTgt spid="96336">
                                            <p:txEl>
                                              <p:pRg st="0" end="0"/>
                                            </p:txEl>
                                          </p:spTgt>
                                        </p:tgtEl>
                                        <p:attrNameLst>
                                          <p:attrName>style.visibility</p:attrName>
                                        </p:attrNameLst>
                                      </p:cBhvr>
                                      <p:to>
                                        <p:strVal val="hidden"/>
                                      </p:to>
                                    </p:set>
                                  </p:childTnLst>
                                </p:cTn>
                              </p:par>
                              <p:par>
                                <p:cTn id="145" presetID="4" presetClass="exit" presetSubtype="16" fill="hold" grpId="0" nodeType="withEffect">
                                  <p:stCondLst>
                                    <p:cond delay="0"/>
                                  </p:stCondLst>
                                  <p:childTnLst>
                                    <p:animEffect transition="out" filter="box(in)">
                                      <p:cBhvr>
                                        <p:cTn id="146" dur="500"/>
                                        <p:tgtEl>
                                          <p:spTgt spid="96328">
                                            <p:txEl>
                                              <p:pRg st="0" end="0"/>
                                            </p:txEl>
                                          </p:spTgt>
                                        </p:tgtEl>
                                      </p:cBhvr>
                                    </p:animEffect>
                                    <p:set>
                                      <p:cBhvr>
                                        <p:cTn id="147" dur="1" fill="hold">
                                          <p:stCondLst>
                                            <p:cond delay="499"/>
                                          </p:stCondLst>
                                        </p:cTn>
                                        <p:tgtEl>
                                          <p:spTgt spid="9632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23" grpId="0" build="allAtOnce"/>
      <p:bldP spid="96323" grpId="1" build="p"/>
      <p:bldP spid="96323" grpId="2" build="allAtOnce"/>
      <p:bldP spid="96325" grpId="0" build="allAtOnce"/>
      <p:bldP spid="96327" grpId="0" build="allAtOnce"/>
      <p:bldP spid="96328" grpId="0" build="allAtOnce"/>
      <p:bldP spid="96329" grpId="0" build="allAtOnce"/>
      <p:bldP spid="96330" grpId="0" build="allAtOnce"/>
      <p:bldP spid="96332" grpId="0" build="allAtOnce"/>
      <p:bldP spid="96334" grpId="0" build="allAtOnce"/>
      <p:bldP spid="96335" grpId="0" build="allAtOnce"/>
      <p:bldP spid="96336" grpId="0" build="allAtOnce"/>
      <p:bldP spid="96337" grpId="0" build="allAtOnce"/>
      <p:bldP spid="96339" grpId="0" build="allAtOnce"/>
      <p:bldP spid="96340" grpId="0" build="allAtOnce"/>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normAutofit fontScale="90000"/>
          </a:bodyPr>
          <a:lstStyle/>
          <a:p>
            <a:pPr algn="ctr" eaLnBrk="1" hangingPunct="1">
              <a:defRPr/>
            </a:pPr>
            <a:r>
              <a:rPr lang="en-US" b="1" dirty="0" smtClean="0"/>
              <a:t>Yes/No Questions – </a:t>
            </a:r>
            <a:br>
              <a:rPr lang="en-US" b="1" dirty="0" smtClean="0"/>
            </a:br>
            <a:r>
              <a:rPr lang="en-US" b="1" dirty="0" smtClean="0"/>
              <a:t>The easiest to answer</a:t>
            </a:r>
          </a:p>
        </p:txBody>
      </p:sp>
      <p:sp>
        <p:nvSpPr>
          <p:cNvPr id="106499" name="Rectangle 3"/>
          <p:cNvSpPr>
            <a:spLocks noGrp="1" noRot="1" noChangeArrowheads="1"/>
          </p:cNvSpPr>
          <p:nvPr>
            <p:ph idx="1"/>
          </p:nvPr>
        </p:nvSpPr>
        <p:spPr>
          <a:xfrm>
            <a:off x="685800" y="1905000"/>
            <a:ext cx="4191000" cy="4191000"/>
          </a:xfrm>
        </p:spPr>
        <p:txBody>
          <a:bodyPr/>
          <a:lstStyle/>
          <a:p>
            <a:pPr eaLnBrk="1" hangingPunct="1">
              <a:defRPr/>
            </a:pPr>
            <a:r>
              <a:rPr lang="en-US" sz="2800" dirty="0" smtClean="0"/>
              <a:t>Is this the mother?</a:t>
            </a:r>
          </a:p>
          <a:p>
            <a:pPr eaLnBrk="1" hangingPunct="1">
              <a:defRPr/>
            </a:pPr>
            <a:endParaRPr lang="en-US" sz="2800" dirty="0" smtClean="0"/>
          </a:p>
          <a:p>
            <a:pPr eaLnBrk="1" hangingPunct="1">
              <a:defRPr/>
            </a:pPr>
            <a:r>
              <a:rPr lang="en-US" sz="2800" dirty="0" smtClean="0"/>
              <a:t>Is the juice on the table?</a:t>
            </a:r>
          </a:p>
          <a:p>
            <a:pPr eaLnBrk="1" hangingPunct="1">
              <a:defRPr/>
            </a:pPr>
            <a:endParaRPr lang="en-US" sz="2800" dirty="0" smtClean="0"/>
          </a:p>
          <a:p>
            <a:pPr eaLnBrk="1" hangingPunct="1">
              <a:defRPr/>
            </a:pPr>
            <a:r>
              <a:rPr lang="en-US" sz="2800" dirty="0" smtClean="0"/>
              <a:t>Is there a glass on the table?</a:t>
            </a:r>
          </a:p>
          <a:p>
            <a:pPr eaLnBrk="1" hangingPunct="1">
              <a:defRPr/>
            </a:pPr>
            <a:endParaRPr lang="en-US" sz="2800" dirty="0" smtClean="0"/>
          </a:p>
          <a:p>
            <a:pPr eaLnBrk="1" hangingPunct="1">
              <a:defRPr/>
            </a:pPr>
            <a:r>
              <a:rPr lang="en-US" sz="2800" dirty="0" smtClean="0"/>
              <a:t>Is it morning?</a:t>
            </a:r>
          </a:p>
        </p:txBody>
      </p:sp>
      <p:pic>
        <p:nvPicPr>
          <p:cNvPr id="106500" name="Picture 4" descr="FamilyDinner"/>
          <p:cNvPicPr>
            <a:picLocks noChangeAspect="1" noChangeArrowheads="1"/>
          </p:cNvPicPr>
          <p:nvPr/>
        </p:nvPicPr>
        <p:blipFill>
          <a:blip r:embed="rId2" cstate="print"/>
          <a:srcRect/>
          <a:stretch>
            <a:fillRect/>
          </a:stretch>
        </p:blipFill>
        <p:spPr bwMode="auto">
          <a:xfrm>
            <a:off x="5791200" y="2133600"/>
            <a:ext cx="2359025" cy="3586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1000" fill="hold"/>
                                        <p:tgtEl>
                                          <p:spTgt spid="106498"/>
                                        </p:tgtEl>
                                        <p:attrNameLst>
                                          <p:attrName>ppt_w</p:attrName>
                                        </p:attrNameLst>
                                      </p:cBhvr>
                                      <p:tavLst>
                                        <p:tav tm="0">
                                          <p:val>
                                            <p:fltVal val="0"/>
                                          </p:val>
                                        </p:tav>
                                        <p:tav tm="100000">
                                          <p:val>
                                            <p:strVal val="#ppt_w"/>
                                          </p:val>
                                        </p:tav>
                                      </p:tavLst>
                                    </p:anim>
                                    <p:anim calcmode="lin" valueType="num">
                                      <p:cBhvr>
                                        <p:cTn id="8" dur="1000" fill="hold"/>
                                        <p:tgtEl>
                                          <p:spTgt spid="106498"/>
                                        </p:tgtEl>
                                        <p:attrNameLst>
                                          <p:attrName>ppt_h</p:attrName>
                                        </p:attrNameLst>
                                      </p:cBhvr>
                                      <p:tavLst>
                                        <p:tav tm="0">
                                          <p:val>
                                            <p:fltVal val="0"/>
                                          </p:val>
                                        </p:tav>
                                        <p:tav tm="100000">
                                          <p:val>
                                            <p:strVal val="#ppt_h"/>
                                          </p:val>
                                        </p:tav>
                                      </p:tavLst>
                                    </p:anim>
                                    <p:animEffect transition="in" filter="fade">
                                      <p:cBhvr>
                                        <p:cTn id="9" dur="1000"/>
                                        <p:tgtEl>
                                          <p:spTgt spid="106498"/>
                                        </p:tgtEl>
                                      </p:cBhvr>
                                    </p:animEffect>
                                  </p:childTnLst>
                                </p:cTn>
                              </p:par>
                              <p:par>
                                <p:cTn id="10" presetID="53" presetClass="entr" presetSubtype="0" fill="hold" nodeType="withEffect">
                                  <p:stCondLst>
                                    <p:cond delay="0"/>
                                  </p:stCondLst>
                                  <p:childTnLst>
                                    <p:set>
                                      <p:cBhvr>
                                        <p:cTn id="11" dur="1" fill="hold">
                                          <p:stCondLst>
                                            <p:cond delay="0"/>
                                          </p:stCondLst>
                                        </p:cTn>
                                        <p:tgtEl>
                                          <p:spTgt spid="106500"/>
                                        </p:tgtEl>
                                        <p:attrNameLst>
                                          <p:attrName>style.visibility</p:attrName>
                                        </p:attrNameLst>
                                      </p:cBhvr>
                                      <p:to>
                                        <p:strVal val="visible"/>
                                      </p:to>
                                    </p:set>
                                    <p:anim calcmode="lin" valueType="num">
                                      <p:cBhvr>
                                        <p:cTn id="12" dur="1000" fill="hold"/>
                                        <p:tgtEl>
                                          <p:spTgt spid="106500"/>
                                        </p:tgtEl>
                                        <p:attrNameLst>
                                          <p:attrName>ppt_w</p:attrName>
                                        </p:attrNameLst>
                                      </p:cBhvr>
                                      <p:tavLst>
                                        <p:tav tm="0">
                                          <p:val>
                                            <p:fltVal val="0"/>
                                          </p:val>
                                        </p:tav>
                                        <p:tav tm="100000">
                                          <p:val>
                                            <p:strVal val="#ppt_w"/>
                                          </p:val>
                                        </p:tav>
                                      </p:tavLst>
                                    </p:anim>
                                    <p:anim calcmode="lin" valueType="num">
                                      <p:cBhvr>
                                        <p:cTn id="13" dur="1000" fill="hold"/>
                                        <p:tgtEl>
                                          <p:spTgt spid="106500"/>
                                        </p:tgtEl>
                                        <p:attrNameLst>
                                          <p:attrName>ppt_h</p:attrName>
                                        </p:attrNameLst>
                                      </p:cBhvr>
                                      <p:tavLst>
                                        <p:tav tm="0">
                                          <p:val>
                                            <p:fltVal val="0"/>
                                          </p:val>
                                        </p:tav>
                                        <p:tav tm="100000">
                                          <p:val>
                                            <p:strVal val="#ppt_h"/>
                                          </p:val>
                                        </p:tav>
                                      </p:tavLst>
                                    </p:anim>
                                    <p:animEffect transition="in" filter="fade">
                                      <p:cBhvr>
                                        <p:cTn id="14" dur="1000"/>
                                        <p:tgtEl>
                                          <p:spTgt spid="10650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6499">
                                            <p:txEl>
                                              <p:pRg st="0" end="0"/>
                                            </p:txEl>
                                          </p:spTgt>
                                        </p:tgtEl>
                                        <p:attrNameLst>
                                          <p:attrName>style.visibility</p:attrName>
                                        </p:attrNameLst>
                                      </p:cBhvr>
                                      <p:to>
                                        <p:strVal val="visible"/>
                                      </p:to>
                                    </p:set>
                                    <p:animEffect transition="in" filter="fade">
                                      <p:cBhvr>
                                        <p:cTn id="18" dur="2000"/>
                                        <p:tgtEl>
                                          <p:spTgt spid="106499">
                                            <p:txEl>
                                              <p:pRg st="0" end="0"/>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06499">
                                            <p:txEl>
                                              <p:pRg st="2" end="2"/>
                                            </p:txEl>
                                          </p:spTgt>
                                        </p:tgtEl>
                                        <p:attrNameLst>
                                          <p:attrName>style.visibility</p:attrName>
                                        </p:attrNameLst>
                                      </p:cBhvr>
                                      <p:to>
                                        <p:strVal val="visible"/>
                                      </p:to>
                                    </p:set>
                                    <p:animEffect transition="in" filter="fade">
                                      <p:cBhvr>
                                        <p:cTn id="22" dur="2000"/>
                                        <p:tgtEl>
                                          <p:spTgt spid="106499">
                                            <p:txEl>
                                              <p:pRg st="2" end="2"/>
                                            </p:txEl>
                                          </p:spTgt>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106499">
                                            <p:txEl>
                                              <p:pRg st="4" end="4"/>
                                            </p:txEl>
                                          </p:spTgt>
                                        </p:tgtEl>
                                        <p:attrNameLst>
                                          <p:attrName>style.visibility</p:attrName>
                                        </p:attrNameLst>
                                      </p:cBhvr>
                                      <p:to>
                                        <p:strVal val="visible"/>
                                      </p:to>
                                    </p:set>
                                    <p:animEffect transition="in" filter="fade">
                                      <p:cBhvr>
                                        <p:cTn id="26" dur="2000"/>
                                        <p:tgtEl>
                                          <p:spTgt spid="106499">
                                            <p:txEl>
                                              <p:pRg st="4" end="4"/>
                                            </p:txEl>
                                          </p:spTgt>
                                        </p:tgtEl>
                                      </p:cBhvr>
                                    </p:animEffect>
                                  </p:childTnLst>
                                </p:cTn>
                              </p:par>
                            </p:childTnLst>
                          </p:cTn>
                        </p:par>
                        <p:par>
                          <p:cTn id="27" fill="hold">
                            <p:stCondLst>
                              <p:cond delay="7000"/>
                            </p:stCondLst>
                            <p:childTnLst>
                              <p:par>
                                <p:cTn id="28" presetID="10" presetClass="entr" presetSubtype="0" fill="hold" grpId="0" nodeType="afterEffect">
                                  <p:stCondLst>
                                    <p:cond delay="0"/>
                                  </p:stCondLst>
                                  <p:childTnLst>
                                    <p:set>
                                      <p:cBhvr>
                                        <p:cTn id="29" dur="1" fill="hold">
                                          <p:stCondLst>
                                            <p:cond delay="0"/>
                                          </p:stCondLst>
                                        </p:cTn>
                                        <p:tgtEl>
                                          <p:spTgt spid="106499">
                                            <p:txEl>
                                              <p:pRg st="6" end="6"/>
                                            </p:txEl>
                                          </p:spTgt>
                                        </p:tgtEl>
                                        <p:attrNameLst>
                                          <p:attrName>style.visibility</p:attrName>
                                        </p:attrNameLst>
                                      </p:cBhvr>
                                      <p:to>
                                        <p:strVal val="visible"/>
                                      </p:to>
                                    </p:set>
                                    <p:animEffect transition="in" filter="fade">
                                      <p:cBhvr>
                                        <p:cTn id="30" dur="2000"/>
                                        <p:tgtEl>
                                          <p:spTgt spid="106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b="1" smtClean="0">
                <a:solidFill>
                  <a:schemeClr val="tx1"/>
                </a:solidFill>
              </a:rPr>
              <a:t>Objectives</a:t>
            </a:r>
          </a:p>
        </p:txBody>
      </p:sp>
      <p:sp>
        <p:nvSpPr>
          <p:cNvPr id="10243" name="Content Placeholder 2"/>
          <p:cNvSpPr>
            <a:spLocks noGrp="1"/>
          </p:cNvSpPr>
          <p:nvPr>
            <p:ph idx="1"/>
          </p:nvPr>
        </p:nvSpPr>
        <p:spPr>
          <a:xfrm>
            <a:off x="612775" y="1600200"/>
            <a:ext cx="8153400" cy="4495800"/>
          </a:xfrm>
        </p:spPr>
        <p:txBody>
          <a:bodyPr>
            <a:normAutofit fontScale="92500" lnSpcReduction="20000"/>
          </a:bodyPr>
          <a:lstStyle/>
          <a:p>
            <a:r>
              <a:rPr lang="en-US" dirty="0" smtClean="0"/>
              <a:t>Discuss characteristics of a Beginning Literacy ESL learner</a:t>
            </a:r>
          </a:p>
          <a:p>
            <a:r>
              <a:rPr lang="en-US" dirty="0" smtClean="0"/>
              <a:t>Discuss specific skills that should be addressed at Beginning Literacy ESL level</a:t>
            </a:r>
          </a:p>
          <a:p>
            <a:r>
              <a:rPr lang="en-US" dirty="0" smtClean="0"/>
              <a:t>Review tools CASAS provides to aid teachers in lesson-planning</a:t>
            </a:r>
          </a:p>
          <a:p>
            <a:r>
              <a:rPr lang="en-US" dirty="0" smtClean="0"/>
              <a:t>View sites online that provide lesson plans or other tools that can be used to address specific CASAS competencies</a:t>
            </a:r>
          </a:p>
          <a:p>
            <a:r>
              <a:rPr lang="en-US" dirty="0" smtClean="0"/>
              <a:t>View sites online that students can use to build the skills they need for the CASAS tests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Rot="1" noChangeArrowheads="1"/>
          </p:cNvSpPr>
          <p:nvPr>
            <p:ph idx="1"/>
          </p:nvPr>
        </p:nvSpPr>
        <p:spPr>
          <a:xfrm>
            <a:off x="685800" y="1371600"/>
            <a:ext cx="4495800" cy="4724400"/>
          </a:xfrm>
        </p:spPr>
        <p:txBody>
          <a:bodyPr/>
          <a:lstStyle/>
          <a:p>
            <a:pPr eaLnBrk="1" hangingPunct="1">
              <a:buFont typeface="Wingdings" pitchFamily="2" charset="2"/>
              <a:buNone/>
              <a:defRPr/>
            </a:pPr>
            <a:r>
              <a:rPr lang="en-US" sz="2800" dirty="0" smtClean="0"/>
              <a:t>Often, English Language Learners understand more language than they can produce. </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So, the easiest questions are those that require the least language response. </a:t>
            </a:r>
          </a:p>
        </p:txBody>
      </p:sp>
      <p:pic>
        <p:nvPicPr>
          <p:cNvPr id="5" name="Picture 4" descr="Drive.bmp"/>
          <p:cNvPicPr>
            <a:picLocks noChangeAspect="1"/>
          </p:cNvPicPr>
          <p:nvPr/>
        </p:nvPicPr>
        <p:blipFill>
          <a:blip r:embed="rId2" cstate="print"/>
          <a:stretch>
            <a:fillRect/>
          </a:stretch>
        </p:blipFill>
        <p:spPr>
          <a:xfrm>
            <a:off x="5181600" y="1219200"/>
            <a:ext cx="3730988" cy="3839215"/>
          </a:xfrm>
          <a:prstGeom prst="rect">
            <a:avLst/>
          </a:prstGeom>
        </p:spPr>
      </p:pic>
      <p:sp>
        <p:nvSpPr>
          <p:cNvPr id="6" name="TextBox 5"/>
          <p:cNvSpPr txBox="1"/>
          <p:nvPr/>
        </p:nvSpPr>
        <p:spPr>
          <a:xfrm>
            <a:off x="1676400" y="381000"/>
            <a:ext cx="6324600" cy="707886"/>
          </a:xfrm>
          <a:prstGeom prst="rect">
            <a:avLst/>
          </a:prstGeom>
          <a:noFill/>
        </p:spPr>
        <p:txBody>
          <a:bodyPr wrap="square" rtlCol="0">
            <a:spAutoFit/>
          </a:bodyPr>
          <a:lstStyle/>
          <a:p>
            <a:pPr algn="ctr"/>
            <a:r>
              <a:rPr lang="en-US" sz="4000" b="1" dirty="0" smtClean="0"/>
              <a:t>Why?</a:t>
            </a:r>
            <a:endParaRPr lang="en-US" sz="4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p:cTn id="7" dur="1000" fill="hold"/>
                                        <p:tgtEl>
                                          <p:spTgt spid="1157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57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571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15715">
                                            <p:txEl>
                                              <p:pRg st="2" end="2"/>
                                            </p:txEl>
                                          </p:spTgt>
                                        </p:tgtEl>
                                        <p:attrNameLst>
                                          <p:attrName>style.visibility</p:attrName>
                                        </p:attrNameLst>
                                      </p:cBhvr>
                                      <p:to>
                                        <p:strVal val="visible"/>
                                      </p:to>
                                    </p:set>
                                    <p:anim calcmode="lin" valueType="num">
                                      <p:cBhvr>
                                        <p:cTn id="13" dur="1000" fill="hold"/>
                                        <p:tgtEl>
                                          <p:spTgt spid="115715">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115715">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115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Rot="1" noChangeArrowheads="1"/>
          </p:cNvSpPr>
          <p:nvPr>
            <p:ph idx="1"/>
          </p:nvPr>
        </p:nvSpPr>
        <p:spPr>
          <a:xfrm>
            <a:off x="228600" y="304800"/>
            <a:ext cx="8534400" cy="2057400"/>
          </a:xfrm>
        </p:spPr>
        <p:txBody>
          <a:bodyPr>
            <a:normAutofit/>
          </a:bodyPr>
          <a:lstStyle/>
          <a:p>
            <a:pPr algn="ctr" eaLnBrk="1" hangingPunct="1">
              <a:buFont typeface="Wingdings" pitchFamily="2" charset="2"/>
              <a:buNone/>
              <a:defRPr/>
            </a:pPr>
            <a:r>
              <a:rPr lang="en-US" b="1" dirty="0" smtClean="0"/>
              <a:t>The Question Hierarchy </a:t>
            </a:r>
          </a:p>
          <a:p>
            <a:pPr algn="ctr" eaLnBrk="1" hangingPunct="1">
              <a:buFont typeface="Wingdings" pitchFamily="2" charset="2"/>
              <a:buNone/>
              <a:defRPr/>
            </a:pPr>
            <a:r>
              <a:rPr lang="en-US" b="1" dirty="0" smtClean="0"/>
              <a:t>Can guide your choices when working with adults learning English  </a:t>
            </a:r>
          </a:p>
        </p:txBody>
      </p:sp>
      <p:grpSp>
        <p:nvGrpSpPr>
          <p:cNvPr id="2" name="Group 4"/>
          <p:cNvGrpSpPr>
            <a:grpSpLocks/>
          </p:cNvGrpSpPr>
          <p:nvPr/>
        </p:nvGrpSpPr>
        <p:grpSpPr bwMode="auto">
          <a:xfrm>
            <a:off x="1219200" y="2286000"/>
            <a:ext cx="6705600" cy="4114800"/>
            <a:chOff x="106870500" y="108585000"/>
            <a:chExt cx="6286500" cy="3314700"/>
          </a:xfrm>
        </p:grpSpPr>
        <p:sp>
          <p:nvSpPr>
            <p:cNvPr id="74756" name="Text Box 5"/>
            <p:cNvSpPr txBox="1">
              <a:spLocks noChangeArrowheads="1"/>
            </p:cNvSpPr>
            <p:nvPr/>
          </p:nvSpPr>
          <p:spPr bwMode="auto">
            <a:xfrm>
              <a:off x="106870500" y="111236760"/>
              <a:ext cx="2857500" cy="662940"/>
            </a:xfrm>
            <a:prstGeom prst="rect">
              <a:avLst/>
            </a:prstGeom>
            <a:solidFill>
              <a:srgbClr val="969696"/>
            </a:solidFill>
            <a:ln w="9525" algn="in">
              <a:noFill/>
              <a:miter lim="800000"/>
              <a:headEnd/>
              <a:tailEnd/>
            </a:ln>
          </p:spPr>
          <p:txBody>
            <a:bodyPr lIns="36576" tIns="36576" rIns="36576" bIns="36576"/>
            <a:lstStyle/>
            <a:p>
              <a:pPr algn="l"/>
              <a:endParaRPr lang="en-US"/>
            </a:p>
          </p:txBody>
        </p:sp>
        <p:sp>
          <p:nvSpPr>
            <p:cNvPr id="74757" name="Text Box 6"/>
            <p:cNvSpPr txBox="1">
              <a:spLocks noChangeArrowheads="1"/>
            </p:cNvSpPr>
            <p:nvPr/>
          </p:nvSpPr>
          <p:spPr bwMode="auto">
            <a:xfrm>
              <a:off x="106870500" y="110573820"/>
              <a:ext cx="2400300" cy="662940"/>
            </a:xfrm>
            <a:prstGeom prst="rect">
              <a:avLst/>
            </a:prstGeom>
            <a:solidFill>
              <a:srgbClr val="B2B2B2"/>
            </a:solidFill>
            <a:ln w="9525" algn="in">
              <a:noFill/>
              <a:miter lim="800000"/>
              <a:headEnd/>
              <a:tailEnd/>
            </a:ln>
          </p:spPr>
          <p:txBody>
            <a:bodyPr lIns="36576" tIns="36576" rIns="36576" bIns="36576"/>
            <a:lstStyle/>
            <a:p>
              <a:pPr algn="l"/>
              <a:endParaRPr lang="en-US"/>
            </a:p>
          </p:txBody>
        </p:sp>
        <p:sp>
          <p:nvSpPr>
            <p:cNvPr id="74758" name="Text Box 7"/>
            <p:cNvSpPr txBox="1">
              <a:spLocks noChangeArrowheads="1"/>
            </p:cNvSpPr>
            <p:nvPr/>
          </p:nvSpPr>
          <p:spPr bwMode="auto">
            <a:xfrm>
              <a:off x="106870500" y="109910880"/>
              <a:ext cx="1943100" cy="662940"/>
            </a:xfrm>
            <a:prstGeom prst="rect">
              <a:avLst/>
            </a:prstGeom>
            <a:solidFill>
              <a:srgbClr val="C0C0C0"/>
            </a:solidFill>
            <a:ln w="9525" algn="in">
              <a:noFill/>
              <a:miter lim="800000"/>
              <a:headEnd/>
              <a:tailEnd/>
            </a:ln>
          </p:spPr>
          <p:txBody>
            <a:bodyPr lIns="36576" tIns="36576" rIns="36576" bIns="36576"/>
            <a:lstStyle/>
            <a:p>
              <a:pPr algn="l"/>
              <a:endParaRPr lang="en-US"/>
            </a:p>
          </p:txBody>
        </p:sp>
        <p:sp>
          <p:nvSpPr>
            <p:cNvPr id="74759" name="Text Box 8"/>
            <p:cNvSpPr txBox="1">
              <a:spLocks noChangeArrowheads="1"/>
            </p:cNvSpPr>
            <p:nvPr/>
          </p:nvSpPr>
          <p:spPr bwMode="auto">
            <a:xfrm>
              <a:off x="106870500" y="109247940"/>
              <a:ext cx="1485900" cy="662940"/>
            </a:xfrm>
            <a:prstGeom prst="rect">
              <a:avLst/>
            </a:prstGeom>
            <a:solidFill>
              <a:srgbClr val="DDDDDD"/>
            </a:solidFill>
            <a:ln w="9525" algn="in">
              <a:noFill/>
              <a:miter lim="800000"/>
              <a:headEnd/>
              <a:tailEnd/>
            </a:ln>
          </p:spPr>
          <p:txBody>
            <a:bodyPr lIns="36576" tIns="36576" rIns="36576" bIns="36576"/>
            <a:lstStyle/>
            <a:p>
              <a:pPr algn="l"/>
              <a:endParaRPr lang="en-US"/>
            </a:p>
          </p:txBody>
        </p:sp>
        <p:sp>
          <p:nvSpPr>
            <p:cNvPr id="74760" name="Text Box 9"/>
            <p:cNvSpPr txBox="1">
              <a:spLocks noChangeArrowheads="1"/>
            </p:cNvSpPr>
            <p:nvPr/>
          </p:nvSpPr>
          <p:spPr bwMode="auto">
            <a:xfrm>
              <a:off x="106870500" y="108585000"/>
              <a:ext cx="1028700" cy="662940"/>
            </a:xfrm>
            <a:prstGeom prst="rect">
              <a:avLst/>
            </a:prstGeom>
            <a:solidFill>
              <a:srgbClr val="EAEAEA"/>
            </a:solidFill>
            <a:ln w="9525" algn="in">
              <a:noFill/>
              <a:miter lim="800000"/>
              <a:headEnd/>
              <a:tailEnd/>
            </a:ln>
          </p:spPr>
          <p:txBody>
            <a:bodyPr lIns="36576" tIns="36576" rIns="36576" bIns="36576"/>
            <a:lstStyle/>
            <a:p>
              <a:pPr algn="l"/>
              <a:endParaRPr lang="en-US"/>
            </a:p>
          </p:txBody>
        </p:sp>
        <p:sp>
          <p:nvSpPr>
            <p:cNvPr id="74761" name="Text Box 10"/>
            <p:cNvSpPr txBox="1">
              <a:spLocks noChangeArrowheads="1"/>
            </p:cNvSpPr>
            <p:nvPr/>
          </p:nvSpPr>
          <p:spPr bwMode="auto">
            <a:xfrm>
              <a:off x="106870500" y="108585000"/>
              <a:ext cx="6172200" cy="3314700"/>
            </a:xfrm>
            <a:prstGeom prst="rect">
              <a:avLst/>
            </a:prstGeom>
            <a:noFill/>
            <a:ln w="12700" algn="in">
              <a:solidFill>
                <a:srgbClr val="000000"/>
              </a:solidFill>
              <a:miter lim="800000"/>
              <a:headEnd/>
              <a:tailEnd/>
            </a:ln>
          </p:spPr>
          <p:txBody>
            <a:bodyPr lIns="36576" tIns="36576" rIns="36576" bIns="36576"/>
            <a:lstStyle/>
            <a:p>
              <a:pPr algn="l"/>
              <a:endParaRPr lang="en-US"/>
            </a:p>
          </p:txBody>
        </p:sp>
        <p:sp>
          <p:nvSpPr>
            <p:cNvPr id="74762" name="Line 11"/>
            <p:cNvSpPr>
              <a:spLocks noChangeShapeType="1"/>
            </p:cNvSpPr>
            <p:nvPr/>
          </p:nvSpPr>
          <p:spPr bwMode="auto">
            <a:xfrm flipV="1">
              <a:off x="107099100" y="108717588"/>
              <a:ext cx="0" cy="3049524"/>
            </a:xfrm>
            <a:prstGeom prst="line">
              <a:avLst/>
            </a:prstGeom>
            <a:noFill/>
            <a:ln w="63500">
              <a:solidFill>
                <a:srgbClr val="FF6600"/>
              </a:solidFill>
              <a:round/>
              <a:headEnd type="triangle" w="med" len="med"/>
              <a:tailEnd type="triangle" w="med" len="med"/>
            </a:ln>
          </p:spPr>
          <p:txBody>
            <a:bodyPr lIns="36576" tIns="36576" rIns="36576" bIns="36576"/>
            <a:lstStyle/>
            <a:p>
              <a:endParaRPr lang="en-US"/>
            </a:p>
          </p:txBody>
        </p:sp>
        <p:sp>
          <p:nvSpPr>
            <p:cNvPr id="74763" name="Text Box 12"/>
            <p:cNvSpPr txBox="1">
              <a:spLocks noChangeArrowheads="1"/>
            </p:cNvSpPr>
            <p:nvPr/>
          </p:nvSpPr>
          <p:spPr bwMode="auto">
            <a:xfrm>
              <a:off x="108127800" y="108585000"/>
              <a:ext cx="2400300" cy="662940"/>
            </a:xfrm>
            <a:prstGeom prst="rect">
              <a:avLst/>
            </a:prstGeom>
            <a:noFill/>
            <a:ln w="9525" algn="in">
              <a:noFill/>
              <a:miter lim="800000"/>
              <a:headEnd/>
              <a:tailEnd/>
            </a:ln>
          </p:spPr>
          <p:txBody>
            <a:bodyPr lIns="36576" tIns="36576" rIns="36576" bIns="36576"/>
            <a:lstStyle/>
            <a:p>
              <a:pPr algn="l"/>
              <a:endParaRPr lang="en-US" sz="1000">
                <a:solidFill>
                  <a:srgbClr val="000000"/>
                </a:solidFill>
              </a:endParaRPr>
            </a:p>
            <a:p>
              <a:pPr algn="l"/>
              <a:r>
                <a:rPr lang="en-US" b="1">
                  <a:solidFill>
                    <a:srgbClr val="000000"/>
                  </a:solidFill>
                </a:rPr>
                <a:t>YES/NO QUESTIONS</a:t>
              </a:r>
              <a:endParaRPr lang="en-US"/>
            </a:p>
          </p:txBody>
        </p:sp>
        <p:sp>
          <p:nvSpPr>
            <p:cNvPr id="74764" name="Text Box 13"/>
            <p:cNvSpPr txBox="1">
              <a:spLocks noChangeArrowheads="1"/>
            </p:cNvSpPr>
            <p:nvPr/>
          </p:nvSpPr>
          <p:spPr bwMode="auto">
            <a:xfrm>
              <a:off x="108585000" y="109247940"/>
              <a:ext cx="2743200" cy="662940"/>
            </a:xfrm>
            <a:prstGeom prst="rect">
              <a:avLst/>
            </a:prstGeom>
            <a:noFill/>
            <a:ln w="9525" algn="in">
              <a:noFill/>
              <a:miter lim="800000"/>
              <a:headEnd/>
              <a:tailEnd/>
            </a:ln>
          </p:spPr>
          <p:txBody>
            <a:bodyPr lIns="36576" tIns="36576" rIns="36576" bIns="36576"/>
            <a:lstStyle/>
            <a:p>
              <a:pPr algn="l"/>
              <a:endParaRPr lang="en-US" sz="1000">
                <a:solidFill>
                  <a:srgbClr val="000000"/>
                </a:solidFill>
              </a:endParaRPr>
            </a:p>
            <a:p>
              <a:pPr algn="l"/>
              <a:r>
                <a:rPr lang="en-US" b="1">
                  <a:solidFill>
                    <a:srgbClr val="000000"/>
                  </a:solidFill>
                </a:rPr>
                <a:t>EITHER/OR QUESTIONS</a:t>
              </a:r>
              <a:endParaRPr lang="en-US"/>
            </a:p>
          </p:txBody>
        </p:sp>
        <p:sp>
          <p:nvSpPr>
            <p:cNvPr id="74765" name="Text Box 14"/>
            <p:cNvSpPr txBox="1">
              <a:spLocks noChangeArrowheads="1"/>
            </p:cNvSpPr>
            <p:nvPr/>
          </p:nvSpPr>
          <p:spPr bwMode="auto">
            <a:xfrm>
              <a:off x="109042200" y="109910880"/>
              <a:ext cx="2171700" cy="662940"/>
            </a:xfrm>
            <a:prstGeom prst="rect">
              <a:avLst/>
            </a:prstGeom>
            <a:noFill/>
            <a:ln w="9525" algn="in">
              <a:noFill/>
              <a:miter lim="800000"/>
              <a:headEnd/>
              <a:tailEnd/>
            </a:ln>
          </p:spPr>
          <p:txBody>
            <a:bodyPr lIns="36576" tIns="36576" rIns="36576" bIns="36576"/>
            <a:lstStyle/>
            <a:p>
              <a:pPr algn="l"/>
              <a:endParaRPr lang="en-US" sz="1000">
                <a:solidFill>
                  <a:srgbClr val="000000"/>
                </a:solidFill>
              </a:endParaRPr>
            </a:p>
            <a:p>
              <a:pPr algn="l"/>
              <a:r>
                <a:rPr lang="en-US" b="1">
                  <a:solidFill>
                    <a:srgbClr val="000000"/>
                  </a:solidFill>
                </a:rPr>
                <a:t>WH– QUESTIONS</a:t>
              </a:r>
              <a:endParaRPr lang="en-US"/>
            </a:p>
          </p:txBody>
        </p:sp>
        <p:sp>
          <p:nvSpPr>
            <p:cNvPr id="74766" name="Text Box 15"/>
            <p:cNvSpPr txBox="1">
              <a:spLocks noChangeArrowheads="1"/>
            </p:cNvSpPr>
            <p:nvPr/>
          </p:nvSpPr>
          <p:spPr bwMode="auto">
            <a:xfrm>
              <a:off x="109499400" y="110573820"/>
              <a:ext cx="2857500" cy="662940"/>
            </a:xfrm>
            <a:prstGeom prst="rect">
              <a:avLst/>
            </a:prstGeom>
            <a:noFill/>
            <a:ln w="9525" algn="in">
              <a:noFill/>
              <a:miter lim="800000"/>
              <a:headEnd/>
              <a:tailEnd/>
            </a:ln>
          </p:spPr>
          <p:txBody>
            <a:bodyPr lIns="36576" tIns="36576" rIns="36576" bIns="36576"/>
            <a:lstStyle/>
            <a:p>
              <a:pPr algn="l"/>
              <a:endParaRPr lang="en-US" sz="1000">
                <a:solidFill>
                  <a:srgbClr val="000000"/>
                </a:solidFill>
              </a:endParaRPr>
            </a:p>
            <a:p>
              <a:pPr algn="l"/>
              <a:r>
                <a:rPr lang="en-US" b="1">
                  <a:solidFill>
                    <a:srgbClr val="000000"/>
                  </a:solidFill>
                </a:rPr>
                <a:t>PERSONAL QUESTIONS</a:t>
              </a:r>
              <a:endParaRPr lang="en-US"/>
            </a:p>
          </p:txBody>
        </p:sp>
        <p:sp>
          <p:nvSpPr>
            <p:cNvPr id="74767" name="Text Box 16"/>
            <p:cNvSpPr txBox="1">
              <a:spLocks noChangeArrowheads="1"/>
            </p:cNvSpPr>
            <p:nvPr/>
          </p:nvSpPr>
          <p:spPr bwMode="auto">
            <a:xfrm>
              <a:off x="109956600" y="111236760"/>
              <a:ext cx="3200400" cy="662940"/>
            </a:xfrm>
            <a:prstGeom prst="rect">
              <a:avLst/>
            </a:prstGeom>
            <a:noFill/>
            <a:ln w="9525" algn="in">
              <a:noFill/>
              <a:miter lim="800000"/>
              <a:headEnd/>
              <a:tailEnd/>
            </a:ln>
          </p:spPr>
          <p:txBody>
            <a:bodyPr lIns="36576" tIns="36576" rIns="36576" bIns="36576"/>
            <a:lstStyle/>
            <a:p>
              <a:pPr algn="l"/>
              <a:endParaRPr lang="en-US" sz="1000" b="1">
                <a:solidFill>
                  <a:srgbClr val="000000"/>
                </a:solidFill>
              </a:endParaRPr>
            </a:p>
            <a:p>
              <a:pPr algn="l"/>
              <a:r>
                <a:rPr lang="en-US" b="1">
                  <a:solidFill>
                    <a:srgbClr val="000000"/>
                  </a:solidFill>
                </a:rPr>
                <a:t>OPEN ENDED QUESTIONS</a:t>
              </a:r>
              <a:endParaRPr lang="en-US"/>
            </a:p>
          </p:txBody>
        </p:sp>
        <p:sp>
          <p:nvSpPr>
            <p:cNvPr id="74768" name="Text Box 17"/>
            <p:cNvSpPr txBox="1">
              <a:spLocks noChangeArrowheads="1"/>
            </p:cNvSpPr>
            <p:nvPr/>
          </p:nvSpPr>
          <p:spPr bwMode="auto">
            <a:xfrm rot="-5400000">
              <a:off x="107041950" y="109099350"/>
              <a:ext cx="571500" cy="228600"/>
            </a:xfrm>
            <a:prstGeom prst="rect">
              <a:avLst/>
            </a:prstGeom>
            <a:noFill/>
            <a:ln w="9525" algn="in">
              <a:noFill/>
              <a:miter lim="800000"/>
              <a:headEnd/>
              <a:tailEnd/>
            </a:ln>
          </p:spPr>
          <p:txBody>
            <a:bodyPr lIns="36576" tIns="36576" rIns="36576" bIns="36576"/>
            <a:lstStyle/>
            <a:p>
              <a:pPr algn="l"/>
              <a:r>
                <a:rPr lang="en-US" sz="1000" b="1">
                  <a:solidFill>
                    <a:srgbClr val="000000"/>
                  </a:solidFill>
                </a:rPr>
                <a:t>EASIER</a:t>
              </a:r>
              <a:endParaRPr lang="en-US"/>
            </a:p>
          </p:txBody>
        </p:sp>
        <p:sp>
          <p:nvSpPr>
            <p:cNvPr id="74769" name="Text Box 18"/>
            <p:cNvSpPr txBox="1">
              <a:spLocks noChangeArrowheads="1"/>
            </p:cNvSpPr>
            <p:nvPr/>
          </p:nvSpPr>
          <p:spPr bwMode="auto">
            <a:xfrm rot="-5400000">
              <a:off x="106984800" y="111099600"/>
              <a:ext cx="685800" cy="228600"/>
            </a:xfrm>
            <a:prstGeom prst="rect">
              <a:avLst/>
            </a:prstGeom>
            <a:noFill/>
            <a:ln w="9525" algn="in">
              <a:noFill/>
              <a:miter lim="800000"/>
              <a:headEnd/>
              <a:tailEnd/>
            </a:ln>
          </p:spPr>
          <p:txBody>
            <a:bodyPr lIns="36576" tIns="36576" rIns="36576" bIns="36576"/>
            <a:lstStyle/>
            <a:p>
              <a:pPr algn="l"/>
              <a:r>
                <a:rPr lang="en-US" sz="1000" b="1">
                  <a:solidFill>
                    <a:srgbClr val="000000"/>
                  </a:solidFill>
                </a:rPr>
                <a:t>HARDER</a:t>
              </a: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fade">
                                      <p:cBhvr>
                                        <p:cTn id="10" dur="1000"/>
                                        <p:tgtEl>
                                          <p:spTgt spid="34819">
                                            <p:txEl>
                                              <p:pRg st="1" end="1"/>
                                            </p:txEl>
                                          </p:spTgt>
                                        </p:tgtEl>
                                      </p:cBhvr>
                                    </p:animEffect>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Rot="1" noChangeArrowheads="1"/>
          </p:cNvSpPr>
          <p:nvPr>
            <p:ph idx="1"/>
          </p:nvPr>
        </p:nvSpPr>
        <p:spPr>
          <a:xfrm>
            <a:off x="838200" y="2286000"/>
            <a:ext cx="8007350" cy="4191000"/>
          </a:xfrm>
        </p:spPr>
        <p:txBody>
          <a:bodyPr/>
          <a:lstStyle/>
          <a:p>
            <a:pPr eaLnBrk="1" hangingPunct="1">
              <a:buFont typeface="Wingdings" pitchFamily="2" charset="2"/>
              <a:buNone/>
              <a:defRPr/>
            </a:pPr>
            <a:r>
              <a:rPr lang="en-US" dirty="0" smtClean="0"/>
              <a:t>We’ve already seen examples of yes/no questions from the visual, now let’s look at other levels.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p:cTn id="7" dur="2000" fill="hold"/>
                                        <p:tgtEl>
                                          <p:spTgt spid="12800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2800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280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normAutofit/>
          </a:bodyPr>
          <a:lstStyle/>
          <a:p>
            <a:pPr algn="ctr" eaLnBrk="1" hangingPunct="1">
              <a:defRPr/>
            </a:pPr>
            <a:r>
              <a:rPr lang="en-US" sz="4000" b="1" dirty="0" smtClean="0"/>
              <a:t>Either/or – Choice Questions</a:t>
            </a:r>
          </a:p>
        </p:txBody>
      </p:sp>
      <p:sp>
        <p:nvSpPr>
          <p:cNvPr id="99331" name="Rectangle 3"/>
          <p:cNvSpPr>
            <a:spLocks noGrp="1" noRot="1" noChangeArrowheads="1"/>
          </p:cNvSpPr>
          <p:nvPr>
            <p:ph idx="1"/>
          </p:nvPr>
        </p:nvSpPr>
        <p:spPr>
          <a:xfrm>
            <a:off x="685800" y="1752600"/>
            <a:ext cx="4191000" cy="4343400"/>
          </a:xfrm>
        </p:spPr>
        <p:txBody>
          <a:bodyPr>
            <a:normAutofit lnSpcReduction="10000"/>
          </a:bodyPr>
          <a:lstStyle/>
          <a:p>
            <a:pPr eaLnBrk="1" hangingPunct="1">
              <a:defRPr/>
            </a:pPr>
            <a:r>
              <a:rPr lang="en-US" sz="2800" dirty="0" smtClean="0"/>
              <a:t>Are they in the kitchen or in the bedroom?</a:t>
            </a:r>
          </a:p>
          <a:p>
            <a:pPr eaLnBrk="1" hangingPunct="1">
              <a:buFont typeface="Wingdings" pitchFamily="2" charset="2"/>
              <a:buNone/>
              <a:defRPr/>
            </a:pPr>
            <a:endParaRPr lang="en-US" sz="1200" dirty="0" smtClean="0"/>
          </a:p>
          <a:p>
            <a:pPr eaLnBrk="1" hangingPunct="1">
              <a:defRPr/>
            </a:pPr>
            <a:r>
              <a:rPr lang="en-US" sz="2800" dirty="0" smtClean="0"/>
              <a:t>Who is cooking, the mother or the father?</a:t>
            </a:r>
          </a:p>
          <a:p>
            <a:pPr eaLnBrk="1" hangingPunct="1">
              <a:buFont typeface="Wingdings" pitchFamily="2" charset="2"/>
              <a:buNone/>
              <a:defRPr/>
            </a:pPr>
            <a:endParaRPr lang="en-US" sz="1200" dirty="0" smtClean="0"/>
          </a:p>
          <a:p>
            <a:pPr eaLnBrk="1" hangingPunct="1">
              <a:defRPr/>
            </a:pPr>
            <a:r>
              <a:rPr lang="en-US" sz="2800" dirty="0" smtClean="0"/>
              <a:t>Does the mother have long or short hair?</a:t>
            </a:r>
          </a:p>
          <a:p>
            <a:pPr eaLnBrk="1" hangingPunct="1">
              <a:defRPr/>
            </a:pPr>
            <a:endParaRPr lang="en-US" sz="1200" dirty="0" smtClean="0"/>
          </a:p>
          <a:p>
            <a:pPr eaLnBrk="1" hangingPunct="1">
              <a:defRPr/>
            </a:pPr>
            <a:r>
              <a:rPr lang="en-US" sz="2800" dirty="0" smtClean="0"/>
              <a:t>Is the father sitting or standing?</a:t>
            </a:r>
          </a:p>
        </p:txBody>
      </p:sp>
      <p:pic>
        <p:nvPicPr>
          <p:cNvPr id="99332" name="Picture 4" descr="FamilyDinner"/>
          <p:cNvPicPr>
            <a:picLocks noChangeAspect="1" noChangeArrowheads="1"/>
          </p:cNvPicPr>
          <p:nvPr/>
        </p:nvPicPr>
        <p:blipFill>
          <a:blip r:embed="rId2" cstate="print"/>
          <a:srcRect/>
          <a:stretch>
            <a:fillRect/>
          </a:stretch>
        </p:blipFill>
        <p:spPr bwMode="auto">
          <a:xfrm>
            <a:off x="5791200" y="2057400"/>
            <a:ext cx="2359025" cy="3586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p:cTn id="7" dur="1000" fill="hold"/>
                                        <p:tgtEl>
                                          <p:spTgt spid="99330"/>
                                        </p:tgtEl>
                                        <p:attrNameLst>
                                          <p:attrName>ppt_w</p:attrName>
                                        </p:attrNameLst>
                                      </p:cBhvr>
                                      <p:tavLst>
                                        <p:tav tm="0">
                                          <p:val>
                                            <p:strVal val="#ppt_w*0.70"/>
                                          </p:val>
                                        </p:tav>
                                        <p:tav tm="100000">
                                          <p:val>
                                            <p:strVal val="#ppt_w"/>
                                          </p:val>
                                        </p:tav>
                                      </p:tavLst>
                                    </p:anim>
                                    <p:anim calcmode="lin" valueType="num">
                                      <p:cBhvr>
                                        <p:cTn id="8" dur="1000" fill="hold"/>
                                        <p:tgtEl>
                                          <p:spTgt spid="99330"/>
                                        </p:tgtEl>
                                        <p:attrNameLst>
                                          <p:attrName>ppt_h</p:attrName>
                                        </p:attrNameLst>
                                      </p:cBhvr>
                                      <p:tavLst>
                                        <p:tav tm="0">
                                          <p:val>
                                            <p:strVal val="#ppt_h"/>
                                          </p:val>
                                        </p:tav>
                                        <p:tav tm="100000">
                                          <p:val>
                                            <p:strVal val="#ppt_h"/>
                                          </p:val>
                                        </p:tav>
                                      </p:tavLst>
                                    </p:anim>
                                    <p:animEffect transition="in" filter="fade">
                                      <p:cBhvr>
                                        <p:cTn id="9" dur="1000"/>
                                        <p:tgtEl>
                                          <p:spTgt spid="99330"/>
                                        </p:tgtEl>
                                      </p:cBhvr>
                                    </p:animEffect>
                                  </p:childTnLst>
                                </p:cTn>
                              </p:par>
                              <p:par>
                                <p:cTn id="10" presetID="55" presetClass="entr" presetSubtype="0" fill="hold" nodeType="withEffect">
                                  <p:stCondLst>
                                    <p:cond delay="0"/>
                                  </p:stCondLst>
                                  <p:childTnLst>
                                    <p:set>
                                      <p:cBhvr>
                                        <p:cTn id="11" dur="1" fill="hold">
                                          <p:stCondLst>
                                            <p:cond delay="0"/>
                                          </p:stCondLst>
                                        </p:cTn>
                                        <p:tgtEl>
                                          <p:spTgt spid="99332"/>
                                        </p:tgtEl>
                                        <p:attrNameLst>
                                          <p:attrName>style.visibility</p:attrName>
                                        </p:attrNameLst>
                                      </p:cBhvr>
                                      <p:to>
                                        <p:strVal val="visible"/>
                                      </p:to>
                                    </p:set>
                                    <p:anim calcmode="lin" valueType="num">
                                      <p:cBhvr>
                                        <p:cTn id="12" dur="1000" fill="hold"/>
                                        <p:tgtEl>
                                          <p:spTgt spid="99332"/>
                                        </p:tgtEl>
                                        <p:attrNameLst>
                                          <p:attrName>ppt_w</p:attrName>
                                        </p:attrNameLst>
                                      </p:cBhvr>
                                      <p:tavLst>
                                        <p:tav tm="0">
                                          <p:val>
                                            <p:strVal val="#ppt_w*0.70"/>
                                          </p:val>
                                        </p:tav>
                                        <p:tav tm="100000">
                                          <p:val>
                                            <p:strVal val="#ppt_w"/>
                                          </p:val>
                                        </p:tav>
                                      </p:tavLst>
                                    </p:anim>
                                    <p:anim calcmode="lin" valueType="num">
                                      <p:cBhvr>
                                        <p:cTn id="13" dur="1000" fill="hold"/>
                                        <p:tgtEl>
                                          <p:spTgt spid="99332"/>
                                        </p:tgtEl>
                                        <p:attrNameLst>
                                          <p:attrName>ppt_h</p:attrName>
                                        </p:attrNameLst>
                                      </p:cBhvr>
                                      <p:tavLst>
                                        <p:tav tm="0">
                                          <p:val>
                                            <p:strVal val="#ppt_h"/>
                                          </p:val>
                                        </p:tav>
                                        <p:tav tm="100000">
                                          <p:val>
                                            <p:strVal val="#ppt_h"/>
                                          </p:val>
                                        </p:tav>
                                      </p:tavLst>
                                    </p:anim>
                                    <p:animEffect transition="in" filter="fade">
                                      <p:cBhvr>
                                        <p:cTn id="14" dur="1000"/>
                                        <p:tgtEl>
                                          <p:spTgt spid="9933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9331">
                                            <p:txEl>
                                              <p:pRg st="0" end="0"/>
                                            </p:txEl>
                                          </p:spTgt>
                                        </p:tgtEl>
                                        <p:attrNameLst>
                                          <p:attrName>style.visibility</p:attrName>
                                        </p:attrNameLst>
                                      </p:cBhvr>
                                      <p:to>
                                        <p:strVal val="visible"/>
                                      </p:to>
                                    </p:set>
                                    <p:animEffect transition="in" filter="fade">
                                      <p:cBhvr>
                                        <p:cTn id="18" dur="1000"/>
                                        <p:tgtEl>
                                          <p:spTgt spid="99331">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99331">
                                            <p:txEl>
                                              <p:pRg st="2" end="2"/>
                                            </p:txEl>
                                          </p:spTgt>
                                        </p:tgtEl>
                                        <p:attrNameLst>
                                          <p:attrName>style.visibility</p:attrName>
                                        </p:attrNameLst>
                                      </p:cBhvr>
                                      <p:to>
                                        <p:strVal val="visible"/>
                                      </p:to>
                                    </p:set>
                                    <p:animEffect transition="in" filter="fade">
                                      <p:cBhvr>
                                        <p:cTn id="22" dur="1000"/>
                                        <p:tgtEl>
                                          <p:spTgt spid="99331">
                                            <p:txEl>
                                              <p:pRg st="2" end="2"/>
                                            </p:txEl>
                                          </p:spTgt>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99331">
                                            <p:txEl>
                                              <p:pRg st="4" end="4"/>
                                            </p:txEl>
                                          </p:spTgt>
                                        </p:tgtEl>
                                        <p:attrNameLst>
                                          <p:attrName>style.visibility</p:attrName>
                                        </p:attrNameLst>
                                      </p:cBhvr>
                                      <p:to>
                                        <p:strVal val="visible"/>
                                      </p:to>
                                    </p:set>
                                    <p:animEffect transition="in" filter="fade">
                                      <p:cBhvr>
                                        <p:cTn id="26" dur="1000"/>
                                        <p:tgtEl>
                                          <p:spTgt spid="99331">
                                            <p:txEl>
                                              <p:pRg st="4" end="4"/>
                                            </p:txEl>
                                          </p:spTgt>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99331">
                                            <p:txEl>
                                              <p:pRg st="6" end="6"/>
                                            </p:txEl>
                                          </p:spTgt>
                                        </p:tgtEl>
                                        <p:attrNameLst>
                                          <p:attrName>style.visibility</p:attrName>
                                        </p:attrNameLst>
                                      </p:cBhvr>
                                      <p:to>
                                        <p:strVal val="visible"/>
                                      </p:to>
                                    </p:set>
                                    <p:animEffect transition="in" filter="fade">
                                      <p:cBhvr>
                                        <p:cTn id="30" dur="1000"/>
                                        <p:tgtEl>
                                          <p:spTgt spid="993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normAutofit fontScale="90000"/>
          </a:bodyPr>
          <a:lstStyle/>
          <a:p>
            <a:pPr algn="ctr" eaLnBrk="1" hangingPunct="1">
              <a:defRPr/>
            </a:pPr>
            <a:r>
              <a:rPr lang="en-US" b="1" dirty="0" err="1" smtClean="0"/>
              <a:t>Wh</a:t>
            </a:r>
            <a:r>
              <a:rPr lang="en-US" b="1" dirty="0" smtClean="0"/>
              <a:t>-Questions – </a:t>
            </a:r>
            <a:br>
              <a:rPr lang="en-US" b="1" dirty="0" smtClean="0"/>
            </a:br>
            <a:r>
              <a:rPr lang="en-US" b="1" dirty="0" smtClean="0"/>
              <a:t>For getting factual information</a:t>
            </a:r>
          </a:p>
        </p:txBody>
      </p:sp>
      <p:sp>
        <p:nvSpPr>
          <p:cNvPr id="100355" name="Rectangle 3"/>
          <p:cNvSpPr>
            <a:spLocks noGrp="1" noRot="1" noChangeArrowheads="1"/>
          </p:cNvSpPr>
          <p:nvPr>
            <p:ph idx="1"/>
          </p:nvPr>
        </p:nvSpPr>
        <p:spPr>
          <a:xfrm>
            <a:off x="685800" y="1981200"/>
            <a:ext cx="3962400" cy="4191000"/>
          </a:xfrm>
        </p:spPr>
        <p:txBody>
          <a:bodyPr/>
          <a:lstStyle/>
          <a:p>
            <a:pPr eaLnBrk="1" hangingPunct="1">
              <a:defRPr/>
            </a:pPr>
            <a:r>
              <a:rPr lang="en-US" sz="2800" dirty="0" smtClean="0"/>
              <a:t>What is on the table?</a:t>
            </a:r>
          </a:p>
          <a:p>
            <a:pPr eaLnBrk="1" hangingPunct="1">
              <a:buFont typeface="Wingdings" pitchFamily="2" charset="2"/>
              <a:buNone/>
              <a:defRPr/>
            </a:pPr>
            <a:endParaRPr lang="en-US" sz="2800" dirty="0" smtClean="0"/>
          </a:p>
          <a:p>
            <a:pPr eaLnBrk="1" hangingPunct="1">
              <a:defRPr/>
            </a:pPr>
            <a:r>
              <a:rPr lang="en-US" sz="2800" dirty="0" smtClean="0"/>
              <a:t>Who is drinking orange juice?</a:t>
            </a:r>
          </a:p>
          <a:p>
            <a:pPr eaLnBrk="1" hangingPunct="1">
              <a:buFont typeface="Wingdings" pitchFamily="2" charset="2"/>
              <a:buNone/>
              <a:defRPr/>
            </a:pPr>
            <a:endParaRPr lang="en-US" sz="2800" dirty="0" smtClean="0"/>
          </a:p>
          <a:p>
            <a:pPr eaLnBrk="1" hangingPunct="1">
              <a:defRPr/>
            </a:pPr>
            <a:r>
              <a:rPr lang="en-US" sz="2800" dirty="0" smtClean="0"/>
              <a:t>How many people are in the kitchen?</a:t>
            </a:r>
          </a:p>
        </p:txBody>
      </p:sp>
      <p:pic>
        <p:nvPicPr>
          <p:cNvPr id="100356" name="Picture 4" descr="FamilyDinner"/>
          <p:cNvPicPr>
            <a:picLocks noChangeAspect="1" noChangeArrowheads="1"/>
          </p:cNvPicPr>
          <p:nvPr/>
        </p:nvPicPr>
        <p:blipFill>
          <a:blip r:embed="rId2" cstate="print"/>
          <a:srcRect/>
          <a:stretch>
            <a:fillRect/>
          </a:stretch>
        </p:blipFill>
        <p:spPr bwMode="auto">
          <a:xfrm>
            <a:off x="5791200" y="2057400"/>
            <a:ext cx="2359025" cy="3586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1000" fill="hold"/>
                                        <p:tgtEl>
                                          <p:spTgt spid="100354"/>
                                        </p:tgtEl>
                                        <p:attrNameLst>
                                          <p:attrName>ppt_w</p:attrName>
                                        </p:attrNameLst>
                                      </p:cBhvr>
                                      <p:tavLst>
                                        <p:tav tm="0">
                                          <p:val>
                                            <p:strVal val="#ppt_w*0.70"/>
                                          </p:val>
                                        </p:tav>
                                        <p:tav tm="100000">
                                          <p:val>
                                            <p:strVal val="#ppt_w"/>
                                          </p:val>
                                        </p:tav>
                                      </p:tavLst>
                                    </p:anim>
                                    <p:anim calcmode="lin" valueType="num">
                                      <p:cBhvr>
                                        <p:cTn id="8" dur="1000" fill="hold"/>
                                        <p:tgtEl>
                                          <p:spTgt spid="100354"/>
                                        </p:tgtEl>
                                        <p:attrNameLst>
                                          <p:attrName>ppt_h</p:attrName>
                                        </p:attrNameLst>
                                      </p:cBhvr>
                                      <p:tavLst>
                                        <p:tav tm="0">
                                          <p:val>
                                            <p:strVal val="#ppt_h"/>
                                          </p:val>
                                        </p:tav>
                                        <p:tav tm="100000">
                                          <p:val>
                                            <p:strVal val="#ppt_h"/>
                                          </p:val>
                                        </p:tav>
                                      </p:tavLst>
                                    </p:anim>
                                    <p:animEffect transition="in" filter="fade">
                                      <p:cBhvr>
                                        <p:cTn id="9" dur="1000"/>
                                        <p:tgtEl>
                                          <p:spTgt spid="100354"/>
                                        </p:tgtEl>
                                      </p:cBhvr>
                                    </p:animEffect>
                                  </p:childTnLst>
                                </p:cTn>
                              </p:par>
                              <p:par>
                                <p:cTn id="10" presetID="55" presetClass="entr" presetSubtype="0" fill="hold" nodeType="withEffect">
                                  <p:stCondLst>
                                    <p:cond delay="0"/>
                                  </p:stCondLst>
                                  <p:childTnLst>
                                    <p:set>
                                      <p:cBhvr>
                                        <p:cTn id="11" dur="1" fill="hold">
                                          <p:stCondLst>
                                            <p:cond delay="0"/>
                                          </p:stCondLst>
                                        </p:cTn>
                                        <p:tgtEl>
                                          <p:spTgt spid="100356"/>
                                        </p:tgtEl>
                                        <p:attrNameLst>
                                          <p:attrName>style.visibility</p:attrName>
                                        </p:attrNameLst>
                                      </p:cBhvr>
                                      <p:to>
                                        <p:strVal val="visible"/>
                                      </p:to>
                                    </p:set>
                                    <p:anim calcmode="lin" valueType="num">
                                      <p:cBhvr>
                                        <p:cTn id="12" dur="1000" fill="hold"/>
                                        <p:tgtEl>
                                          <p:spTgt spid="100356"/>
                                        </p:tgtEl>
                                        <p:attrNameLst>
                                          <p:attrName>ppt_w</p:attrName>
                                        </p:attrNameLst>
                                      </p:cBhvr>
                                      <p:tavLst>
                                        <p:tav tm="0">
                                          <p:val>
                                            <p:strVal val="#ppt_w*0.70"/>
                                          </p:val>
                                        </p:tav>
                                        <p:tav tm="100000">
                                          <p:val>
                                            <p:strVal val="#ppt_w"/>
                                          </p:val>
                                        </p:tav>
                                      </p:tavLst>
                                    </p:anim>
                                    <p:anim calcmode="lin" valueType="num">
                                      <p:cBhvr>
                                        <p:cTn id="13" dur="1000" fill="hold"/>
                                        <p:tgtEl>
                                          <p:spTgt spid="100356"/>
                                        </p:tgtEl>
                                        <p:attrNameLst>
                                          <p:attrName>ppt_h</p:attrName>
                                        </p:attrNameLst>
                                      </p:cBhvr>
                                      <p:tavLst>
                                        <p:tav tm="0">
                                          <p:val>
                                            <p:strVal val="#ppt_h"/>
                                          </p:val>
                                        </p:tav>
                                        <p:tav tm="100000">
                                          <p:val>
                                            <p:strVal val="#ppt_h"/>
                                          </p:val>
                                        </p:tav>
                                      </p:tavLst>
                                    </p:anim>
                                    <p:animEffect transition="in" filter="fade">
                                      <p:cBhvr>
                                        <p:cTn id="14" dur="1000"/>
                                        <p:tgtEl>
                                          <p:spTgt spid="10035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0355">
                                            <p:txEl>
                                              <p:pRg st="0" end="0"/>
                                            </p:txEl>
                                          </p:spTgt>
                                        </p:tgtEl>
                                        <p:attrNameLst>
                                          <p:attrName>style.visibility</p:attrName>
                                        </p:attrNameLst>
                                      </p:cBhvr>
                                      <p:to>
                                        <p:strVal val="visible"/>
                                      </p:to>
                                    </p:set>
                                    <p:animEffect transition="in" filter="fade">
                                      <p:cBhvr>
                                        <p:cTn id="18" dur="1000"/>
                                        <p:tgtEl>
                                          <p:spTgt spid="100355">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00355">
                                            <p:txEl>
                                              <p:pRg st="2" end="2"/>
                                            </p:txEl>
                                          </p:spTgt>
                                        </p:tgtEl>
                                        <p:attrNameLst>
                                          <p:attrName>style.visibility</p:attrName>
                                        </p:attrNameLst>
                                      </p:cBhvr>
                                      <p:to>
                                        <p:strVal val="visible"/>
                                      </p:to>
                                    </p:set>
                                    <p:animEffect transition="in" filter="fade">
                                      <p:cBhvr>
                                        <p:cTn id="22" dur="1000"/>
                                        <p:tgtEl>
                                          <p:spTgt spid="100355">
                                            <p:txEl>
                                              <p:pRg st="2" end="2"/>
                                            </p:txEl>
                                          </p:spTgt>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00355">
                                            <p:txEl>
                                              <p:pRg st="4" end="4"/>
                                            </p:txEl>
                                          </p:spTgt>
                                        </p:tgtEl>
                                        <p:attrNameLst>
                                          <p:attrName>style.visibility</p:attrName>
                                        </p:attrNameLst>
                                      </p:cBhvr>
                                      <p:to>
                                        <p:strVal val="visible"/>
                                      </p:to>
                                    </p:set>
                                    <p:animEffect transition="in" filter="fade">
                                      <p:cBhvr>
                                        <p:cTn id="26" dur="1000"/>
                                        <p:tgtEl>
                                          <p:spTgt spid="10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normAutofit/>
          </a:bodyPr>
          <a:lstStyle/>
          <a:p>
            <a:pPr algn="ctr" eaLnBrk="1" hangingPunct="1">
              <a:defRPr/>
            </a:pPr>
            <a:r>
              <a:rPr lang="en-US" sz="4000" b="1" dirty="0" smtClean="0"/>
              <a:t>Personal Questions</a:t>
            </a:r>
          </a:p>
        </p:txBody>
      </p:sp>
      <p:sp>
        <p:nvSpPr>
          <p:cNvPr id="101379" name="Rectangle 3"/>
          <p:cNvSpPr>
            <a:spLocks noGrp="1" noRot="1" noChangeArrowheads="1"/>
          </p:cNvSpPr>
          <p:nvPr>
            <p:ph idx="1"/>
          </p:nvPr>
        </p:nvSpPr>
        <p:spPr>
          <a:xfrm>
            <a:off x="685800" y="1905000"/>
            <a:ext cx="4876800" cy="4191000"/>
          </a:xfrm>
        </p:spPr>
        <p:txBody>
          <a:bodyPr>
            <a:normAutofit lnSpcReduction="10000"/>
          </a:bodyPr>
          <a:lstStyle/>
          <a:p>
            <a:pPr eaLnBrk="1" hangingPunct="1">
              <a:defRPr/>
            </a:pPr>
            <a:r>
              <a:rPr lang="en-US" sz="2800" dirty="0" smtClean="0"/>
              <a:t>How many people are in your family?</a:t>
            </a:r>
          </a:p>
          <a:p>
            <a:pPr eaLnBrk="1" hangingPunct="1">
              <a:buFont typeface="Wingdings" pitchFamily="2" charset="2"/>
              <a:buNone/>
              <a:defRPr/>
            </a:pPr>
            <a:endParaRPr lang="en-US" sz="2800" dirty="0" smtClean="0"/>
          </a:p>
          <a:p>
            <a:pPr eaLnBrk="1" hangingPunct="1">
              <a:defRPr/>
            </a:pPr>
            <a:r>
              <a:rPr lang="en-US" sz="2800" dirty="0" smtClean="0"/>
              <a:t>In your house, who does the cooking?</a:t>
            </a:r>
          </a:p>
          <a:p>
            <a:pPr eaLnBrk="1" hangingPunct="1">
              <a:buFont typeface="Wingdings" pitchFamily="2" charset="2"/>
              <a:buNone/>
              <a:defRPr/>
            </a:pPr>
            <a:endParaRPr lang="en-US" sz="2800" dirty="0" smtClean="0"/>
          </a:p>
          <a:p>
            <a:pPr eaLnBrk="1" hangingPunct="1">
              <a:defRPr/>
            </a:pPr>
            <a:r>
              <a:rPr lang="en-US" sz="2800" dirty="0" smtClean="0"/>
              <a:t>Who works in your family?</a:t>
            </a:r>
          </a:p>
          <a:p>
            <a:pPr eaLnBrk="1" hangingPunct="1">
              <a:buFont typeface="Wingdings" pitchFamily="2" charset="2"/>
              <a:buNone/>
              <a:defRPr/>
            </a:pPr>
            <a:endParaRPr lang="en-US" sz="2800" dirty="0" smtClean="0"/>
          </a:p>
          <a:p>
            <a:pPr eaLnBrk="1" hangingPunct="1">
              <a:defRPr/>
            </a:pPr>
            <a:r>
              <a:rPr lang="en-US" sz="2800" dirty="0" smtClean="0"/>
              <a:t>Where do you study?</a:t>
            </a:r>
          </a:p>
          <a:p>
            <a:pPr eaLnBrk="1" hangingPunct="1">
              <a:buFont typeface="Wingdings" pitchFamily="2" charset="2"/>
              <a:buNone/>
              <a:defRPr/>
            </a:pPr>
            <a:endParaRPr lang="en-US" sz="2800" dirty="0" smtClean="0"/>
          </a:p>
        </p:txBody>
      </p:sp>
      <p:pic>
        <p:nvPicPr>
          <p:cNvPr id="101380" name="Picture 4" descr="FamilyDinner"/>
          <p:cNvPicPr>
            <a:picLocks noChangeAspect="1" noChangeArrowheads="1"/>
          </p:cNvPicPr>
          <p:nvPr/>
        </p:nvPicPr>
        <p:blipFill>
          <a:blip r:embed="rId2" cstate="print"/>
          <a:srcRect/>
          <a:stretch>
            <a:fillRect/>
          </a:stretch>
        </p:blipFill>
        <p:spPr bwMode="auto">
          <a:xfrm>
            <a:off x="6172200" y="2057400"/>
            <a:ext cx="2667000" cy="4054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1000" fill="hold"/>
                                        <p:tgtEl>
                                          <p:spTgt spid="101378"/>
                                        </p:tgtEl>
                                        <p:attrNameLst>
                                          <p:attrName>ppt_w</p:attrName>
                                        </p:attrNameLst>
                                      </p:cBhvr>
                                      <p:tavLst>
                                        <p:tav tm="0">
                                          <p:val>
                                            <p:strVal val="#ppt_w*0.70"/>
                                          </p:val>
                                        </p:tav>
                                        <p:tav tm="100000">
                                          <p:val>
                                            <p:strVal val="#ppt_w"/>
                                          </p:val>
                                        </p:tav>
                                      </p:tavLst>
                                    </p:anim>
                                    <p:anim calcmode="lin" valueType="num">
                                      <p:cBhvr>
                                        <p:cTn id="8" dur="1000" fill="hold"/>
                                        <p:tgtEl>
                                          <p:spTgt spid="101378"/>
                                        </p:tgtEl>
                                        <p:attrNameLst>
                                          <p:attrName>ppt_h</p:attrName>
                                        </p:attrNameLst>
                                      </p:cBhvr>
                                      <p:tavLst>
                                        <p:tav tm="0">
                                          <p:val>
                                            <p:strVal val="#ppt_h"/>
                                          </p:val>
                                        </p:tav>
                                        <p:tav tm="100000">
                                          <p:val>
                                            <p:strVal val="#ppt_h"/>
                                          </p:val>
                                        </p:tav>
                                      </p:tavLst>
                                    </p:anim>
                                    <p:animEffect transition="in" filter="fade">
                                      <p:cBhvr>
                                        <p:cTn id="9" dur="1000"/>
                                        <p:tgtEl>
                                          <p:spTgt spid="101378"/>
                                        </p:tgtEl>
                                      </p:cBhvr>
                                    </p:animEffect>
                                  </p:childTnLst>
                                </p:cTn>
                              </p:par>
                              <p:par>
                                <p:cTn id="10" presetID="55" presetClass="entr" presetSubtype="0" fill="hold" nodeType="withEffect">
                                  <p:stCondLst>
                                    <p:cond delay="0"/>
                                  </p:stCondLst>
                                  <p:childTnLst>
                                    <p:set>
                                      <p:cBhvr>
                                        <p:cTn id="11" dur="1" fill="hold">
                                          <p:stCondLst>
                                            <p:cond delay="0"/>
                                          </p:stCondLst>
                                        </p:cTn>
                                        <p:tgtEl>
                                          <p:spTgt spid="101380"/>
                                        </p:tgtEl>
                                        <p:attrNameLst>
                                          <p:attrName>style.visibility</p:attrName>
                                        </p:attrNameLst>
                                      </p:cBhvr>
                                      <p:to>
                                        <p:strVal val="visible"/>
                                      </p:to>
                                    </p:set>
                                    <p:anim calcmode="lin" valueType="num">
                                      <p:cBhvr>
                                        <p:cTn id="12" dur="1000" fill="hold"/>
                                        <p:tgtEl>
                                          <p:spTgt spid="101380"/>
                                        </p:tgtEl>
                                        <p:attrNameLst>
                                          <p:attrName>ppt_w</p:attrName>
                                        </p:attrNameLst>
                                      </p:cBhvr>
                                      <p:tavLst>
                                        <p:tav tm="0">
                                          <p:val>
                                            <p:strVal val="#ppt_w*0.70"/>
                                          </p:val>
                                        </p:tav>
                                        <p:tav tm="100000">
                                          <p:val>
                                            <p:strVal val="#ppt_w"/>
                                          </p:val>
                                        </p:tav>
                                      </p:tavLst>
                                    </p:anim>
                                    <p:anim calcmode="lin" valueType="num">
                                      <p:cBhvr>
                                        <p:cTn id="13" dur="1000" fill="hold"/>
                                        <p:tgtEl>
                                          <p:spTgt spid="101380"/>
                                        </p:tgtEl>
                                        <p:attrNameLst>
                                          <p:attrName>ppt_h</p:attrName>
                                        </p:attrNameLst>
                                      </p:cBhvr>
                                      <p:tavLst>
                                        <p:tav tm="0">
                                          <p:val>
                                            <p:strVal val="#ppt_h"/>
                                          </p:val>
                                        </p:tav>
                                        <p:tav tm="100000">
                                          <p:val>
                                            <p:strVal val="#ppt_h"/>
                                          </p:val>
                                        </p:tav>
                                      </p:tavLst>
                                    </p:anim>
                                    <p:animEffect transition="in" filter="fade">
                                      <p:cBhvr>
                                        <p:cTn id="14" dur="1000"/>
                                        <p:tgtEl>
                                          <p:spTgt spid="10138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1379">
                                            <p:txEl>
                                              <p:pRg st="0" end="0"/>
                                            </p:txEl>
                                          </p:spTgt>
                                        </p:tgtEl>
                                        <p:attrNameLst>
                                          <p:attrName>style.visibility</p:attrName>
                                        </p:attrNameLst>
                                      </p:cBhvr>
                                      <p:to>
                                        <p:strVal val="visible"/>
                                      </p:to>
                                    </p:set>
                                    <p:animEffect transition="in" filter="fade">
                                      <p:cBhvr>
                                        <p:cTn id="18" dur="2000"/>
                                        <p:tgtEl>
                                          <p:spTgt spid="101379">
                                            <p:txEl>
                                              <p:pRg st="0" end="0"/>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01379">
                                            <p:txEl>
                                              <p:pRg st="2" end="2"/>
                                            </p:txEl>
                                          </p:spTgt>
                                        </p:tgtEl>
                                        <p:attrNameLst>
                                          <p:attrName>style.visibility</p:attrName>
                                        </p:attrNameLst>
                                      </p:cBhvr>
                                      <p:to>
                                        <p:strVal val="visible"/>
                                      </p:to>
                                    </p:set>
                                    <p:animEffect transition="in" filter="fade">
                                      <p:cBhvr>
                                        <p:cTn id="22" dur="2000"/>
                                        <p:tgtEl>
                                          <p:spTgt spid="101379">
                                            <p:txEl>
                                              <p:pRg st="2" end="2"/>
                                            </p:txEl>
                                          </p:spTgt>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101379">
                                            <p:txEl>
                                              <p:pRg st="4" end="4"/>
                                            </p:txEl>
                                          </p:spTgt>
                                        </p:tgtEl>
                                        <p:attrNameLst>
                                          <p:attrName>style.visibility</p:attrName>
                                        </p:attrNameLst>
                                      </p:cBhvr>
                                      <p:to>
                                        <p:strVal val="visible"/>
                                      </p:to>
                                    </p:set>
                                    <p:animEffect transition="in" filter="fade">
                                      <p:cBhvr>
                                        <p:cTn id="26" dur="2000"/>
                                        <p:tgtEl>
                                          <p:spTgt spid="101379">
                                            <p:txEl>
                                              <p:pRg st="4" end="4"/>
                                            </p:txEl>
                                          </p:spTgt>
                                        </p:tgtEl>
                                      </p:cBhvr>
                                    </p:animEffect>
                                  </p:childTnLst>
                                </p:cTn>
                              </p:par>
                            </p:childTnLst>
                          </p:cTn>
                        </p:par>
                        <p:par>
                          <p:cTn id="27" fill="hold">
                            <p:stCondLst>
                              <p:cond delay="7000"/>
                            </p:stCondLst>
                            <p:childTnLst>
                              <p:par>
                                <p:cTn id="28" presetID="10" presetClass="entr" presetSubtype="0" fill="hold" grpId="0" nodeType="afterEffect">
                                  <p:stCondLst>
                                    <p:cond delay="0"/>
                                  </p:stCondLst>
                                  <p:childTnLst>
                                    <p:set>
                                      <p:cBhvr>
                                        <p:cTn id="29" dur="1" fill="hold">
                                          <p:stCondLst>
                                            <p:cond delay="0"/>
                                          </p:stCondLst>
                                        </p:cTn>
                                        <p:tgtEl>
                                          <p:spTgt spid="101379">
                                            <p:txEl>
                                              <p:pRg st="6" end="6"/>
                                            </p:txEl>
                                          </p:spTgt>
                                        </p:tgtEl>
                                        <p:attrNameLst>
                                          <p:attrName>style.visibility</p:attrName>
                                        </p:attrNameLst>
                                      </p:cBhvr>
                                      <p:to>
                                        <p:strVal val="visible"/>
                                      </p:to>
                                    </p:set>
                                    <p:animEffect transition="in" filter="fade">
                                      <p:cBhvr>
                                        <p:cTn id="30" dur="2000"/>
                                        <p:tgtEl>
                                          <p:spTgt spid="1013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normAutofit fontScale="90000"/>
          </a:bodyPr>
          <a:lstStyle/>
          <a:p>
            <a:pPr algn="ctr" eaLnBrk="1" hangingPunct="1">
              <a:defRPr/>
            </a:pPr>
            <a:r>
              <a:rPr lang="en-US" sz="4000" b="1" dirty="0" smtClean="0"/>
              <a:t>Open-ended, interpretative questions – </a:t>
            </a:r>
            <a:br>
              <a:rPr lang="en-US" sz="4000" b="1" dirty="0" smtClean="0"/>
            </a:br>
            <a:r>
              <a:rPr lang="en-US" sz="4000" b="1" dirty="0" smtClean="0"/>
              <a:t>The most difficult to answer</a:t>
            </a:r>
          </a:p>
        </p:txBody>
      </p:sp>
      <p:sp>
        <p:nvSpPr>
          <p:cNvPr id="102403" name="Rectangle 3"/>
          <p:cNvSpPr>
            <a:spLocks noGrp="1" noRot="1" noChangeArrowheads="1"/>
          </p:cNvSpPr>
          <p:nvPr>
            <p:ph idx="1"/>
          </p:nvPr>
        </p:nvSpPr>
        <p:spPr>
          <a:xfrm>
            <a:off x="685800" y="1981200"/>
            <a:ext cx="4419600" cy="4191000"/>
          </a:xfrm>
        </p:spPr>
        <p:txBody>
          <a:bodyPr/>
          <a:lstStyle/>
          <a:p>
            <a:pPr eaLnBrk="1" hangingPunct="1">
              <a:defRPr/>
            </a:pPr>
            <a:r>
              <a:rPr lang="en-US" sz="2800" dirty="0" smtClean="0"/>
              <a:t>Where was the mother before?</a:t>
            </a:r>
          </a:p>
          <a:p>
            <a:pPr eaLnBrk="1" hangingPunct="1">
              <a:buFont typeface="Wingdings" pitchFamily="2" charset="2"/>
              <a:buNone/>
              <a:defRPr/>
            </a:pPr>
            <a:endParaRPr lang="en-US" sz="2800" dirty="0" smtClean="0"/>
          </a:p>
          <a:p>
            <a:pPr eaLnBrk="1" hangingPunct="1">
              <a:defRPr/>
            </a:pPr>
            <a:r>
              <a:rPr lang="en-US" sz="2800" dirty="0" smtClean="0"/>
              <a:t>How does the mother feel?</a:t>
            </a:r>
          </a:p>
          <a:p>
            <a:pPr eaLnBrk="1" hangingPunct="1">
              <a:buFont typeface="Wingdings" pitchFamily="2" charset="2"/>
              <a:buNone/>
              <a:defRPr/>
            </a:pPr>
            <a:endParaRPr lang="en-US" sz="2800" dirty="0" smtClean="0"/>
          </a:p>
          <a:p>
            <a:pPr eaLnBrk="1" hangingPunct="1">
              <a:defRPr/>
            </a:pPr>
            <a:r>
              <a:rPr lang="en-US" sz="2800" dirty="0" smtClean="0"/>
              <a:t>What is going to happen next? </a:t>
            </a:r>
          </a:p>
        </p:txBody>
      </p:sp>
      <p:pic>
        <p:nvPicPr>
          <p:cNvPr id="102404" name="Picture 4" descr="FamilyDinner"/>
          <p:cNvPicPr>
            <a:picLocks noChangeAspect="1" noChangeArrowheads="1"/>
          </p:cNvPicPr>
          <p:nvPr/>
        </p:nvPicPr>
        <p:blipFill>
          <a:blip r:embed="rId2" cstate="print"/>
          <a:srcRect/>
          <a:stretch>
            <a:fillRect/>
          </a:stretch>
        </p:blipFill>
        <p:spPr bwMode="auto">
          <a:xfrm>
            <a:off x="5791200" y="2057400"/>
            <a:ext cx="2359025" cy="3586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1000" fill="hold"/>
                                        <p:tgtEl>
                                          <p:spTgt spid="102402"/>
                                        </p:tgtEl>
                                        <p:attrNameLst>
                                          <p:attrName>ppt_w</p:attrName>
                                        </p:attrNameLst>
                                      </p:cBhvr>
                                      <p:tavLst>
                                        <p:tav tm="0">
                                          <p:val>
                                            <p:strVal val="#ppt_w*0.70"/>
                                          </p:val>
                                        </p:tav>
                                        <p:tav tm="100000">
                                          <p:val>
                                            <p:strVal val="#ppt_w"/>
                                          </p:val>
                                        </p:tav>
                                      </p:tavLst>
                                    </p:anim>
                                    <p:anim calcmode="lin" valueType="num">
                                      <p:cBhvr>
                                        <p:cTn id="8" dur="1000" fill="hold"/>
                                        <p:tgtEl>
                                          <p:spTgt spid="102402"/>
                                        </p:tgtEl>
                                        <p:attrNameLst>
                                          <p:attrName>ppt_h</p:attrName>
                                        </p:attrNameLst>
                                      </p:cBhvr>
                                      <p:tavLst>
                                        <p:tav tm="0">
                                          <p:val>
                                            <p:strVal val="#ppt_h"/>
                                          </p:val>
                                        </p:tav>
                                        <p:tav tm="100000">
                                          <p:val>
                                            <p:strVal val="#ppt_h"/>
                                          </p:val>
                                        </p:tav>
                                      </p:tavLst>
                                    </p:anim>
                                    <p:animEffect transition="in" filter="fade">
                                      <p:cBhvr>
                                        <p:cTn id="9" dur="1000"/>
                                        <p:tgtEl>
                                          <p:spTgt spid="102402"/>
                                        </p:tgtEl>
                                      </p:cBhvr>
                                    </p:animEffect>
                                  </p:childTnLst>
                                </p:cTn>
                              </p:par>
                              <p:par>
                                <p:cTn id="10" presetID="55" presetClass="entr" presetSubtype="0" fill="hold" nodeType="withEffect">
                                  <p:stCondLst>
                                    <p:cond delay="0"/>
                                  </p:stCondLst>
                                  <p:childTnLst>
                                    <p:set>
                                      <p:cBhvr>
                                        <p:cTn id="11" dur="1" fill="hold">
                                          <p:stCondLst>
                                            <p:cond delay="0"/>
                                          </p:stCondLst>
                                        </p:cTn>
                                        <p:tgtEl>
                                          <p:spTgt spid="102404"/>
                                        </p:tgtEl>
                                        <p:attrNameLst>
                                          <p:attrName>style.visibility</p:attrName>
                                        </p:attrNameLst>
                                      </p:cBhvr>
                                      <p:to>
                                        <p:strVal val="visible"/>
                                      </p:to>
                                    </p:set>
                                    <p:anim calcmode="lin" valueType="num">
                                      <p:cBhvr>
                                        <p:cTn id="12" dur="1000" fill="hold"/>
                                        <p:tgtEl>
                                          <p:spTgt spid="102404"/>
                                        </p:tgtEl>
                                        <p:attrNameLst>
                                          <p:attrName>ppt_w</p:attrName>
                                        </p:attrNameLst>
                                      </p:cBhvr>
                                      <p:tavLst>
                                        <p:tav tm="0">
                                          <p:val>
                                            <p:strVal val="#ppt_w*0.70"/>
                                          </p:val>
                                        </p:tav>
                                        <p:tav tm="100000">
                                          <p:val>
                                            <p:strVal val="#ppt_w"/>
                                          </p:val>
                                        </p:tav>
                                      </p:tavLst>
                                    </p:anim>
                                    <p:anim calcmode="lin" valueType="num">
                                      <p:cBhvr>
                                        <p:cTn id="13" dur="1000" fill="hold"/>
                                        <p:tgtEl>
                                          <p:spTgt spid="102404"/>
                                        </p:tgtEl>
                                        <p:attrNameLst>
                                          <p:attrName>ppt_h</p:attrName>
                                        </p:attrNameLst>
                                      </p:cBhvr>
                                      <p:tavLst>
                                        <p:tav tm="0">
                                          <p:val>
                                            <p:strVal val="#ppt_h"/>
                                          </p:val>
                                        </p:tav>
                                        <p:tav tm="100000">
                                          <p:val>
                                            <p:strVal val="#ppt_h"/>
                                          </p:val>
                                        </p:tav>
                                      </p:tavLst>
                                    </p:anim>
                                    <p:animEffect transition="in" filter="fade">
                                      <p:cBhvr>
                                        <p:cTn id="14" dur="1000"/>
                                        <p:tgtEl>
                                          <p:spTgt spid="10240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2403">
                                            <p:txEl>
                                              <p:pRg st="0" end="0"/>
                                            </p:txEl>
                                          </p:spTgt>
                                        </p:tgtEl>
                                        <p:attrNameLst>
                                          <p:attrName>style.visibility</p:attrName>
                                        </p:attrNameLst>
                                      </p:cBhvr>
                                      <p:to>
                                        <p:strVal val="visible"/>
                                      </p:to>
                                    </p:set>
                                    <p:animEffect transition="in" filter="fade">
                                      <p:cBhvr>
                                        <p:cTn id="18" dur="1000"/>
                                        <p:tgtEl>
                                          <p:spTgt spid="102403">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02403">
                                            <p:txEl>
                                              <p:pRg st="2" end="2"/>
                                            </p:txEl>
                                          </p:spTgt>
                                        </p:tgtEl>
                                        <p:attrNameLst>
                                          <p:attrName>style.visibility</p:attrName>
                                        </p:attrNameLst>
                                      </p:cBhvr>
                                      <p:to>
                                        <p:strVal val="visible"/>
                                      </p:to>
                                    </p:set>
                                    <p:animEffect transition="in" filter="fade">
                                      <p:cBhvr>
                                        <p:cTn id="22" dur="1000"/>
                                        <p:tgtEl>
                                          <p:spTgt spid="102403">
                                            <p:txEl>
                                              <p:pRg st="2" end="2"/>
                                            </p:txEl>
                                          </p:spTgt>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02403">
                                            <p:txEl>
                                              <p:pRg st="4" end="4"/>
                                            </p:txEl>
                                          </p:spTgt>
                                        </p:tgtEl>
                                        <p:attrNameLst>
                                          <p:attrName>style.visibility</p:attrName>
                                        </p:attrNameLst>
                                      </p:cBhvr>
                                      <p:to>
                                        <p:strVal val="visible"/>
                                      </p:to>
                                    </p:set>
                                    <p:animEffect transition="in" filter="fade">
                                      <p:cBhvr>
                                        <p:cTn id="26" dur="1000"/>
                                        <p:tgtEl>
                                          <p:spTgt spid="102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normAutofit fontScale="90000"/>
          </a:bodyPr>
          <a:lstStyle/>
          <a:p>
            <a:pPr algn="l"/>
            <a:r>
              <a:rPr lang="en-US" sz="3600" b="1" dirty="0" smtClean="0"/>
              <a:t>Meaningful interaction and natural communication in the target language are necessary for successful language acquisition.</a:t>
            </a:r>
            <a:endParaRPr lang="en-US" sz="3200" b="1" dirty="0"/>
          </a:p>
        </p:txBody>
      </p:sp>
      <p:sp>
        <p:nvSpPr>
          <p:cNvPr id="3" name="Content Placeholder 2"/>
          <p:cNvSpPr>
            <a:spLocks noGrp="1"/>
          </p:cNvSpPr>
          <p:nvPr>
            <p:ph idx="1"/>
          </p:nvPr>
        </p:nvSpPr>
        <p:spPr>
          <a:xfrm>
            <a:off x="457200" y="2057400"/>
            <a:ext cx="8229600" cy="4068763"/>
          </a:xfrm>
        </p:spPr>
        <p:txBody>
          <a:bodyPr>
            <a:normAutofit lnSpcReduction="10000"/>
          </a:bodyPr>
          <a:lstStyle/>
          <a:p>
            <a:r>
              <a:rPr lang="en-US" b="1" dirty="0" smtClean="0"/>
              <a:t>Learners need to use the language</a:t>
            </a:r>
            <a:r>
              <a:rPr lang="en-US" dirty="0" smtClean="0"/>
              <a:t>, not simply talk about it. </a:t>
            </a:r>
          </a:p>
          <a:p>
            <a:r>
              <a:rPr lang="en-US" dirty="0" smtClean="0"/>
              <a:t>Give learners </a:t>
            </a:r>
            <a:r>
              <a:rPr lang="en-US" b="1" dirty="0" smtClean="0"/>
              <a:t>opportunities and purposes for communication </a:t>
            </a:r>
            <a:r>
              <a:rPr lang="en-US" dirty="0" smtClean="0"/>
              <a:t>that reflect or relate to their lives. </a:t>
            </a:r>
          </a:p>
          <a:p>
            <a:r>
              <a:rPr lang="en-US" dirty="0" smtClean="0"/>
              <a:t>Use </a:t>
            </a:r>
            <a:r>
              <a:rPr lang="en-US" b="1" dirty="0" smtClean="0"/>
              <a:t>authentic materials </a:t>
            </a:r>
            <a:r>
              <a:rPr lang="en-US" dirty="0" smtClean="0"/>
              <a:t>in activities whenever possible</a:t>
            </a:r>
          </a:p>
          <a:p>
            <a:pPr>
              <a:buNone/>
            </a:pPr>
            <a:endParaRPr lang="en-US" sz="1100" dirty="0" smtClean="0"/>
          </a:p>
          <a:p>
            <a:pPr>
              <a:buNone/>
            </a:pPr>
            <a:r>
              <a:rPr lang="en-US" sz="1600" dirty="0" smtClean="0"/>
              <a:t>*“Beginning to Work with Adult English Language Learners: Some Considerations” – Mary Ann Cunningham </a:t>
            </a:r>
            <a:r>
              <a:rPr lang="en-US" sz="1600" dirty="0" err="1" smtClean="0"/>
              <a:t>Florez</a:t>
            </a:r>
            <a:r>
              <a:rPr lang="en-US" sz="1600" dirty="0" smtClean="0"/>
              <a:t> and Miriam Burt, National Center for ESL Literacy Education</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400" b="1" dirty="0" smtClean="0"/>
              <a:t>Suggested Instructional Themes</a:t>
            </a:r>
            <a:br>
              <a:rPr lang="en-US" sz="2400" b="1" dirty="0" smtClean="0"/>
            </a:br>
            <a:r>
              <a:rPr lang="en-US" sz="2400" b="1" dirty="0" smtClean="0">
                <a:hlinkClick r:id="rId2"/>
              </a:rPr>
              <a:t>http://www.marshalladulteducation.org/scope-a-sequence</a:t>
            </a:r>
            <a:r>
              <a:rPr lang="en-US" sz="2400" b="1" dirty="0" smtClean="0"/>
              <a:t> </a:t>
            </a:r>
            <a:endParaRPr lang="en-US" sz="2400" b="1" dirty="0"/>
          </a:p>
        </p:txBody>
      </p:sp>
      <p:sp>
        <p:nvSpPr>
          <p:cNvPr id="3" name="Content Placeholder 2"/>
          <p:cNvSpPr>
            <a:spLocks noGrp="1"/>
          </p:cNvSpPr>
          <p:nvPr>
            <p:ph idx="1"/>
          </p:nvPr>
        </p:nvSpPr>
        <p:spPr>
          <a:xfrm>
            <a:off x="457200" y="914400"/>
            <a:ext cx="8229600" cy="5562600"/>
          </a:xfrm>
        </p:spPr>
        <p:txBody>
          <a:bodyPr>
            <a:normAutofit/>
          </a:bodyPr>
          <a:lstStyle/>
          <a:p>
            <a:pPr>
              <a:buNone/>
            </a:pPr>
            <a:endParaRPr lang="en-US" sz="3400" dirty="0" smtClean="0"/>
          </a:p>
          <a:p>
            <a:endParaRPr lang="en-US" dirty="0"/>
          </a:p>
        </p:txBody>
      </p:sp>
      <p:pic>
        <p:nvPicPr>
          <p:cNvPr id="4" name="Picture 3" descr="Scope and Sequence.JPG"/>
          <p:cNvPicPr>
            <a:picLocks noChangeAspect="1"/>
          </p:cNvPicPr>
          <p:nvPr/>
        </p:nvPicPr>
        <p:blipFill>
          <a:blip r:embed="rId3" cstate="print"/>
          <a:stretch>
            <a:fillRect/>
          </a:stretch>
        </p:blipFill>
        <p:spPr>
          <a:xfrm>
            <a:off x="1676400" y="990600"/>
            <a:ext cx="5369364" cy="571997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152400"/>
            <a:ext cx="8229600" cy="1143000"/>
          </a:xfrm>
        </p:spPr>
        <p:txBody>
          <a:bodyPr/>
          <a:lstStyle/>
          <a:p>
            <a:r>
              <a:rPr lang="en-US" sz="3200" b="1" dirty="0" smtClean="0">
                <a:solidFill>
                  <a:schemeClr val="tx1"/>
                </a:solidFill>
              </a:rPr>
              <a:t>Skills that should be addressed at the </a:t>
            </a:r>
            <a:br>
              <a:rPr lang="en-US" sz="3200" b="1" dirty="0" smtClean="0">
                <a:solidFill>
                  <a:schemeClr val="tx1"/>
                </a:solidFill>
              </a:rPr>
            </a:br>
            <a:r>
              <a:rPr lang="en-US" sz="3200" b="1" dirty="0" smtClean="0">
                <a:solidFill>
                  <a:schemeClr val="tx1"/>
                </a:solidFill>
              </a:rPr>
              <a:t>Beginning ESL Literacy Level</a:t>
            </a:r>
          </a:p>
        </p:txBody>
      </p:sp>
      <p:sp>
        <p:nvSpPr>
          <p:cNvPr id="24579" name="Content Placeholder 2"/>
          <p:cNvSpPr>
            <a:spLocks noGrp="1"/>
          </p:cNvSpPr>
          <p:nvPr>
            <p:ph idx="1"/>
          </p:nvPr>
        </p:nvSpPr>
        <p:spPr>
          <a:xfrm>
            <a:off x="457200" y="1828800"/>
            <a:ext cx="8229600" cy="4297363"/>
          </a:xfrm>
        </p:spPr>
        <p:txBody>
          <a:bodyPr>
            <a:normAutofit lnSpcReduction="10000"/>
          </a:bodyPr>
          <a:lstStyle/>
          <a:p>
            <a:pPr algn="ctr">
              <a:buFont typeface="Wingdings" pitchFamily="2" charset="2"/>
              <a:buNone/>
            </a:pPr>
            <a:r>
              <a:rPr lang="en-US" sz="3600" b="1" smtClean="0"/>
              <a:t>“Picture Literacy” </a:t>
            </a:r>
          </a:p>
          <a:p>
            <a:r>
              <a:rPr lang="en-US" dirty="0" smtClean="0"/>
              <a:t>Ability to recognize pictures is taken for granted </a:t>
            </a:r>
          </a:p>
          <a:p>
            <a:r>
              <a:rPr lang="en-US" dirty="0" smtClean="0"/>
              <a:t>Assumption that non-verbal visual images are a universal language </a:t>
            </a:r>
          </a:p>
          <a:p>
            <a:r>
              <a:rPr lang="en-US" dirty="0" smtClean="0"/>
              <a:t>The viewer must know certain conventions</a:t>
            </a:r>
          </a:p>
          <a:p>
            <a:r>
              <a:rPr lang="en-US" dirty="0" smtClean="0"/>
              <a:t>We can help our students by following a systematic approach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r>
              <a:rPr lang="en-US" sz="3600" b="1" dirty="0" smtClean="0"/>
              <a:t>Diverse Adult Learner Profiles</a:t>
            </a:r>
            <a:endParaRPr lang="en-US" sz="3600" b="1" dirty="0"/>
          </a:p>
        </p:txBody>
      </p:sp>
      <p:sp>
        <p:nvSpPr>
          <p:cNvPr id="3" name="Content Placeholder 2"/>
          <p:cNvSpPr>
            <a:spLocks noGrp="1"/>
          </p:cNvSpPr>
          <p:nvPr>
            <p:ph idx="1"/>
          </p:nvPr>
        </p:nvSpPr>
        <p:spPr>
          <a:xfrm>
            <a:off x="457200" y="762000"/>
            <a:ext cx="8229600" cy="6096000"/>
          </a:xfrm>
        </p:spPr>
        <p:txBody>
          <a:bodyPr>
            <a:normAutofit fontScale="55000" lnSpcReduction="20000"/>
          </a:bodyPr>
          <a:lstStyle/>
          <a:p>
            <a:pPr>
              <a:buNone/>
            </a:pPr>
            <a:r>
              <a:rPr lang="en-US" sz="3400" b="1" dirty="0" smtClean="0"/>
              <a:t>Rosa is a young mother in an ESL class in a family literacy program.  </a:t>
            </a:r>
            <a:r>
              <a:rPr lang="en-US" sz="3400" dirty="0" smtClean="0"/>
              <a:t>She has three small children, whom she brings to the child care program. Rosa has been in the country for one year. Her ESL class has been running for a month, and the students are progressing slowly. Rosa wants to learn, but she attends class infrequently. She does not drive and so depends on family members for a ride, and she often is not able to bring one or more of the children because of illness. She understands no  English, and another student translates for her. She has mentioned several times that she has no time to do any of the exercises outside of class.</a:t>
            </a:r>
          </a:p>
          <a:p>
            <a:pPr>
              <a:buNone/>
            </a:pPr>
            <a:endParaRPr lang="en-US" sz="3400" b="1" dirty="0" smtClean="0"/>
          </a:p>
          <a:p>
            <a:pPr>
              <a:buNone/>
            </a:pPr>
            <a:r>
              <a:rPr lang="en-US" sz="3400" b="1" dirty="0" smtClean="0"/>
              <a:t>Mohammed is 17 years old and has been in the country for six months. </a:t>
            </a:r>
            <a:r>
              <a:rPr lang="en-US" sz="3400" dirty="0" smtClean="0"/>
              <a:t>He is not enrolled in high school, because he needs to help his mother support their family of five, and he has two jobs. He finished elementary school in Iraq and can read and write in his native Arabic. He is learning to understand and speak a little English on the job, but he can read next to nothing in English.</a:t>
            </a:r>
          </a:p>
          <a:p>
            <a:pPr>
              <a:buNone/>
            </a:pPr>
            <a:endParaRPr lang="en-US" sz="3400" b="1" dirty="0" smtClean="0"/>
          </a:p>
          <a:p>
            <a:pPr>
              <a:buNone/>
            </a:pPr>
            <a:r>
              <a:rPr lang="en-US" sz="3400" b="1" dirty="0" smtClean="0"/>
              <a:t>Ibrahim is 60 years old and has come to the United States from Somalia, </a:t>
            </a:r>
            <a:r>
              <a:rPr lang="en-US" sz="3400" dirty="0" smtClean="0"/>
              <a:t>where he was a businessman and a tribal leader. He can read and write in his native language and in Italian. His refugee benefits have run out, and he has to work to help support his family. He is embarrassed about being in a beginning-level class, and he does not like to work in groups with women. When he speaks, he wants the teacher to correct everything he says.</a:t>
            </a:r>
          </a:p>
          <a:p>
            <a:pPr>
              <a:buNone/>
            </a:pPr>
            <a:endParaRPr lang="en-US" sz="3400" dirty="0" smtClean="0"/>
          </a:p>
          <a:p>
            <a:pPr>
              <a:buNone/>
            </a:pPr>
            <a:r>
              <a:rPr lang="en-US" sz="3400" dirty="0" smtClean="0"/>
              <a:t>Source: </a:t>
            </a:r>
            <a:r>
              <a:rPr lang="en-US" sz="3400" i="1" dirty="0" smtClean="0"/>
              <a:t>Practitioner Toolkit: Working With Adult Language Learners</a:t>
            </a:r>
            <a:endParaRPr lang="en-US" sz="34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r>
              <a:rPr lang="en-US" b="1" smtClean="0">
                <a:solidFill>
                  <a:schemeClr val="tx1"/>
                </a:solidFill>
              </a:rPr>
              <a:t>Picture Literacy</a:t>
            </a:r>
          </a:p>
        </p:txBody>
      </p:sp>
      <p:pic>
        <p:nvPicPr>
          <p:cNvPr id="4" name="Content Placeholder 3" descr="orange.jpg"/>
          <p:cNvPicPr>
            <a:picLocks noGrp="1" noChangeAspect="1"/>
          </p:cNvPicPr>
          <p:nvPr>
            <p:ph idx="1"/>
          </p:nvPr>
        </p:nvPicPr>
        <p:blipFill>
          <a:blip r:embed="rId2" cstate="print"/>
          <a:srcRect/>
          <a:stretch>
            <a:fillRect/>
          </a:stretch>
        </p:blipFill>
        <p:spPr>
          <a:xfrm>
            <a:off x="381000" y="2209800"/>
            <a:ext cx="1435100" cy="1550988"/>
          </a:xfrm>
        </p:spPr>
      </p:pic>
      <p:pic>
        <p:nvPicPr>
          <p:cNvPr id="5" name="Picture 4" descr="orange drawing.jpg"/>
          <p:cNvPicPr>
            <a:picLocks noChangeAspect="1"/>
          </p:cNvPicPr>
          <p:nvPr/>
        </p:nvPicPr>
        <p:blipFill>
          <a:blip r:embed="rId3" cstate="print"/>
          <a:srcRect/>
          <a:stretch>
            <a:fillRect/>
          </a:stretch>
        </p:blipFill>
        <p:spPr bwMode="auto">
          <a:xfrm>
            <a:off x="2286000" y="1905000"/>
            <a:ext cx="2133600" cy="2133600"/>
          </a:xfrm>
          <a:prstGeom prst="rect">
            <a:avLst/>
          </a:prstGeom>
          <a:noFill/>
          <a:ln w="9525">
            <a:noFill/>
            <a:miter lim="800000"/>
            <a:headEnd/>
            <a:tailEnd/>
          </a:ln>
        </p:spPr>
      </p:pic>
      <p:pic>
        <p:nvPicPr>
          <p:cNvPr id="6" name="Picture 5" descr="orange drawing color.jpg"/>
          <p:cNvPicPr>
            <a:picLocks noChangeAspect="1"/>
          </p:cNvPicPr>
          <p:nvPr/>
        </p:nvPicPr>
        <p:blipFill>
          <a:blip r:embed="rId4" cstate="print"/>
          <a:srcRect/>
          <a:stretch>
            <a:fillRect/>
          </a:stretch>
        </p:blipFill>
        <p:spPr bwMode="auto">
          <a:xfrm>
            <a:off x="4953000" y="2209800"/>
            <a:ext cx="1465263" cy="1524000"/>
          </a:xfrm>
          <a:prstGeom prst="rect">
            <a:avLst/>
          </a:prstGeom>
          <a:noFill/>
          <a:ln w="9525">
            <a:noFill/>
            <a:miter lim="800000"/>
            <a:headEnd/>
            <a:tailEnd/>
          </a:ln>
        </p:spPr>
      </p:pic>
      <p:pic>
        <p:nvPicPr>
          <p:cNvPr id="7" name="Picture 6" descr="orange bw.jpg"/>
          <p:cNvPicPr>
            <a:picLocks noChangeAspect="1"/>
          </p:cNvPicPr>
          <p:nvPr/>
        </p:nvPicPr>
        <p:blipFill>
          <a:blip r:embed="rId5" cstate="print"/>
          <a:srcRect/>
          <a:stretch>
            <a:fillRect/>
          </a:stretch>
        </p:blipFill>
        <p:spPr bwMode="auto">
          <a:xfrm>
            <a:off x="7086600" y="1905000"/>
            <a:ext cx="1722438" cy="1790700"/>
          </a:xfrm>
          <a:prstGeom prst="rect">
            <a:avLst/>
          </a:prstGeom>
          <a:noFill/>
          <a:ln w="9525">
            <a:noFill/>
            <a:miter lim="800000"/>
            <a:headEnd/>
            <a:tailEnd/>
          </a:ln>
        </p:spPr>
      </p:pic>
      <p:sp>
        <p:nvSpPr>
          <p:cNvPr id="25607" name="TextBox 7"/>
          <p:cNvSpPr txBox="1">
            <a:spLocks noChangeArrowheads="1"/>
          </p:cNvSpPr>
          <p:nvPr/>
        </p:nvSpPr>
        <p:spPr bwMode="auto">
          <a:xfrm>
            <a:off x="533400" y="4038600"/>
            <a:ext cx="1143000" cy="1200150"/>
          </a:xfrm>
          <a:prstGeom prst="rect">
            <a:avLst/>
          </a:prstGeom>
          <a:noFill/>
          <a:ln w="9525">
            <a:noFill/>
            <a:miter lim="800000"/>
            <a:headEnd/>
            <a:tailEnd/>
          </a:ln>
        </p:spPr>
        <p:txBody>
          <a:bodyPr>
            <a:spAutoFit/>
          </a:bodyPr>
          <a:lstStyle/>
          <a:p>
            <a:r>
              <a:rPr lang="en-US" sz="2400">
                <a:latin typeface="Tw Cen MT" pitchFamily="34" charset="0"/>
              </a:rPr>
              <a:t>Photo of real orange</a:t>
            </a:r>
          </a:p>
        </p:txBody>
      </p:sp>
      <p:sp>
        <p:nvSpPr>
          <p:cNvPr id="25608" name="TextBox 8"/>
          <p:cNvSpPr txBox="1">
            <a:spLocks noChangeArrowheads="1"/>
          </p:cNvSpPr>
          <p:nvPr/>
        </p:nvSpPr>
        <p:spPr bwMode="auto">
          <a:xfrm>
            <a:off x="2667000" y="3962400"/>
            <a:ext cx="1371600" cy="1570038"/>
          </a:xfrm>
          <a:prstGeom prst="rect">
            <a:avLst/>
          </a:prstGeom>
          <a:noFill/>
          <a:ln w="9525">
            <a:noFill/>
            <a:miter lim="800000"/>
            <a:headEnd/>
            <a:tailEnd/>
          </a:ln>
        </p:spPr>
        <p:txBody>
          <a:bodyPr>
            <a:spAutoFit/>
          </a:bodyPr>
          <a:lstStyle/>
          <a:p>
            <a:r>
              <a:rPr lang="en-US" sz="2400">
                <a:latin typeface="Tw Cen MT" pitchFamily="34" charset="0"/>
              </a:rPr>
              <a:t>Realistic drawing of an orange</a:t>
            </a:r>
          </a:p>
        </p:txBody>
      </p:sp>
      <p:sp>
        <p:nvSpPr>
          <p:cNvPr id="25609" name="TextBox 9"/>
          <p:cNvSpPr txBox="1">
            <a:spLocks noChangeArrowheads="1"/>
          </p:cNvSpPr>
          <p:nvPr/>
        </p:nvSpPr>
        <p:spPr bwMode="auto">
          <a:xfrm>
            <a:off x="5029200" y="3886200"/>
            <a:ext cx="1295400" cy="1200150"/>
          </a:xfrm>
          <a:prstGeom prst="rect">
            <a:avLst/>
          </a:prstGeom>
          <a:noFill/>
          <a:ln w="9525">
            <a:noFill/>
            <a:miter lim="800000"/>
            <a:headEnd/>
            <a:tailEnd/>
          </a:ln>
        </p:spPr>
        <p:txBody>
          <a:bodyPr>
            <a:spAutoFit/>
          </a:bodyPr>
          <a:lstStyle/>
          <a:p>
            <a:r>
              <a:rPr lang="en-US" sz="2400">
                <a:latin typeface="Tw Cen MT" pitchFamily="34" charset="0"/>
              </a:rPr>
              <a:t>Stylized color drawing</a:t>
            </a:r>
          </a:p>
        </p:txBody>
      </p:sp>
      <p:sp>
        <p:nvSpPr>
          <p:cNvPr id="25610" name="TextBox 10"/>
          <p:cNvSpPr txBox="1">
            <a:spLocks noChangeArrowheads="1"/>
          </p:cNvSpPr>
          <p:nvPr/>
        </p:nvSpPr>
        <p:spPr bwMode="auto">
          <a:xfrm>
            <a:off x="7162800" y="3962400"/>
            <a:ext cx="1447800" cy="1570038"/>
          </a:xfrm>
          <a:prstGeom prst="rect">
            <a:avLst/>
          </a:prstGeom>
          <a:noFill/>
          <a:ln w="9525">
            <a:noFill/>
            <a:miter lim="800000"/>
            <a:headEnd/>
            <a:tailEnd/>
          </a:ln>
        </p:spPr>
        <p:txBody>
          <a:bodyPr>
            <a:spAutoFit/>
          </a:bodyPr>
          <a:lstStyle/>
          <a:p>
            <a:r>
              <a:rPr lang="en-US" sz="2400">
                <a:latin typeface="Tw Cen MT" pitchFamily="34" charset="0"/>
              </a:rPr>
              <a:t>Black and white stylized drawing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6"/>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r>
              <a:rPr lang="en-US" b="1" smtClean="0">
                <a:solidFill>
                  <a:schemeClr val="tx1"/>
                </a:solidFill>
              </a:rPr>
              <a:t>Picture Literacy</a:t>
            </a:r>
          </a:p>
        </p:txBody>
      </p:sp>
      <p:pic>
        <p:nvPicPr>
          <p:cNvPr id="4" name="Content Placeholder 3" descr="headache photo.jpg"/>
          <p:cNvPicPr>
            <a:picLocks noGrp="1" noChangeAspect="1"/>
          </p:cNvPicPr>
          <p:nvPr>
            <p:ph idx="1"/>
          </p:nvPr>
        </p:nvPicPr>
        <p:blipFill>
          <a:blip r:embed="rId2" cstate="print"/>
          <a:srcRect/>
          <a:stretch>
            <a:fillRect/>
          </a:stretch>
        </p:blipFill>
        <p:spPr>
          <a:xfrm>
            <a:off x="457200" y="2133600"/>
            <a:ext cx="1543050" cy="1543050"/>
          </a:xfrm>
        </p:spPr>
      </p:pic>
      <p:pic>
        <p:nvPicPr>
          <p:cNvPr id="5" name="Picture 4" descr="headache drawing color.jpg"/>
          <p:cNvPicPr>
            <a:picLocks noChangeAspect="1"/>
          </p:cNvPicPr>
          <p:nvPr/>
        </p:nvPicPr>
        <p:blipFill>
          <a:blip r:embed="rId3" cstate="print"/>
          <a:srcRect/>
          <a:stretch>
            <a:fillRect/>
          </a:stretch>
        </p:blipFill>
        <p:spPr bwMode="auto">
          <a:xfrm>
            <a:off x="2819400" y="1981200"/>
            <a:ext cx="1752600" cy="1682750"/>
          </a:xfrm>
          <a:prstGeom prst="rect">
            <a:avLst/>
          </a:prstGeom>
          <a:noFill/>
          <a:ln w="9525">
            <a:noFill/>
            <a:miter lim="800000"/>
            <a:headEnd/>
            <a:tailEnd/>
          </a:ln>
        </p:spPr>
      </p:pic>
      <p:pic>
        <p:nvPicPr>
          <p:cNvPr id="6" name="Picture 5" descr="bw headache drawing.gif"/>
          <p:cNvPicPr>
            <a:picLocks noChangeAspect="1"/>
          </p:cNvPicPr>
          <p:nvPr/>
        </p:nvPicPr>
        <p:blipFill>
          <a:blip r:embed="rId4" cstate="print"/>
          <a:srcRect/>
          <a:stretch>
            <a:fillRect/>
          </a:stretch>
        </p:blipFill>
        <p:spPr bwMode="auto">
          <a:xfrm>
            <a:off x="5181600" y="2057400"/>
            <a:ext cx="1279525" cy="1608138"/>
          </a:xfrm>
          <a:prstGeom prst="rect">
            <a:avLst/>
          </a:prstGeom>
          <a:noFill/>
          <a:ln w="9525">
            <a:noFill/>
            <a:miter lim="800000"/>
            <a:headEnd/>
            <a:tailEnd/>
          </a:ln>
        </p:spPr>
      </p:pic>
      <p:pic>
        <p:nvPicPr>
          <p:cNvPr id="7" name="Picture 6" descr="headache.gif"/>
          <p:cNvPicPr>
            <a:picLocks noChangeAspect="1"/>
          </p:cNvPicPr>
          <p:nvPr/>
        </p:nvPicPr>
        <p:blipFill>
          <a:blip r:embed="rId5" cstate="print"/>
          <a:srcRect/>
          <a:stretch>
            <a:fillRect/>
          </a:stretch>
        </p:blipFill>
        <p:spPr bwMode="auto">
          <a:xfrm>
            <a:off x="6858000" y="2057400"/>
            <a:ext cx="1936750" cy="1600200"/>
          </a:xfrm>
          <a:prstGeom prst="rect">
            <a:avLst/>
          </a:prstGeom>
          <a:noFill/>
          <a:ln w="9525">
            <a:noFill/>
            <a:miter lim="800000"/>
            <a:headEnd/>
            <a:tailEnd/>
          </a:ln>
        </p:spPr>
      </p:pic>
      <p:sp>
        <p:nvSpPr>
          <p:cNvPr id="26631" name="TextBox 7"/>
          <p:cNvSpPr txBox="1">
            <a:spLocks noChangeArrowheads="1"/>
          </p:cNvSpPr>
          <p:nvPr/>
        </p:nvSpPr>
        <p:spPr bwMode="auto">
          <a:xfrm>
            <a:off x="609600" y="3810000"/>
            <a:ext cx="1295400" cy="1200329"/>
          </a:xfrm>
          <a:prstGeom prst="rect">
            <a:avLst/>
          </a:prstGeom>
          <a:noFill/>
          <a:ln w="9525">
            <a:noFill/>
            <a:miter lim="800000"/>
            <a:headEnd/>
            <a:tailEnd/>
          </a:ln>
        </p:spPr>
        <p:txBody>
          <a:bodyPr>
            <a:spAutoFit/>
          </a:bodyPr>
          <a:lstStyle/>
          <a:p>
            <a:r>
              <a:rPr lang="en-US" dirty="0">
                <a:latin typeface="Tw Cen MT" pitchFamily="34" charset="0"/>
              </a:rPr>
              <a:t>Photo of person with a headache</a:t>
            </a:r>
          </a:p>
        </p:txBody>
      </p:sp>
      <p:sp>
        <p:nvSpPr>
          <p:cNvPr id="26632" name="TextBox 8"/>
          <p:cNvSpPr txBox="1">
            <a:spLocks noChangeArrowheads="1"/>
          </p:cNvSpPr>
          <p:nvPr/>
        </p:nvSpPr>
        <p:spPr bwMode="auto">
          <a:xfrm>
            <a:off x="2819400" y="3810000"/>
            <a:ext cx="1752600" cy="1754326"/>
          </a:xfrm>
          <a:prstGeom prst="rect">
            <a:avLst/>
          </a:prstGeom>
          <a:noFill/>
          <a:ln w="9525">
            <a:noFill/>
            <a:miter lim="800000"/>
            <a:headEnd/>
            <a:tailEnd/>
          </a:ln>
        </p:spPr>
        <p:txBody>
          <a:bodyPr>
            <a:spAutoFit/>
          </a:bodyPr>
          <a:lstStyle/>
          <a:p>
            <a:r>
              <a:rPr lang="en-US" dirty="0">
                <a:latin typeface="Tw Cen MT" pitchFamily="34" charset="0"/>
              </a:rPr>
              <a:t>Color drawing of a person with a headache</a:t>
            </a:r>
          </a:p>
          <a:p>
            <a:r>
              <a:rPr lang="en-US" dirty="0">
                <a:latin typeface="Tw Cen MT" pitchFamily="34" charset="0"/>
              </a:rPr>
              <a:t>(Do her eyes hurt?)</a:t>
            </a:r>
          </a:p>
        </p:txBody>
      </p:sp>
      <p:sp>
        <p:nvSpPr>
          <p:cNvPr id="26633" name="TextBox 9"/>
          <p:cNvSpPr txBox="1">
            <a:spLocks noChangeArrowheads="1"/>
          </p:cNvSpPr>
          <p:nvPr/>
        </p:nvSpPr>
        <p:spPr bwMode="auto">
          <a:xfrm>
            <a:off x="5181600" y="3810000"/>
            <a:ext cx="1447800" cy="2308324"/>
          </a:xfrm>
          <a:prstGeom prst="rect">
            <a:avLst/>
          </a:prstGeom>
          <a:noFill/>
          <a:ln w="9525">
            <a:noFill/>
            <a:miter lim="800000"/>
            <a:headEnd/>
            <a:tailEnd/>
          </a:ln>
        </p:spPr>
        <p:txBody>
          <a:bodyPr>
            <a:spAutoFit/>
          </a:bodyPr>
          <a:lstStyle/>
          <a:p>
            <a:r>
              <a:rPr lang="en-US" dirty="0">
                <a:latin typeface="Tw Cen MT" pitchFamily="34" charset="0"/>
              </a:rPr>
              <a:t>Black and white drawing of a person with a headache (What’s wrong with her hands?)</a:t>
            </a:r>
          </a:p>
        </p:txBody>
      </p:sp>
      <p:sp>
        <p:nvSpPr>
          <p:cNvPr id="26634" name="TextBox 10"/>
          <p:cNvSpPr txBox="1">
            <a:spLocks noChangeArrowheads="1"/>
          </p:cNvSpPr>
          <p:nvPr/>
        </p:nvSpPr>
        <p:spPr bwMode="auto">
          <a:xfrm>
            <a:off x="7086600" y="3810000"/>
            <a:ext cx="1524000" cy="2585323"/>
          </a:xfrm>
          <a:prstGeom prst="rect">
            <a:avLst/>
          </a:prstGeom>
          <a:noFill/>
          <a:ln w="9525">
            <a:noFill/>
            <a:miter lim="800000"/>
            <a:headEnd/>
            <a:tailEnd/>
          </a:ln>
        </p:spPr>
        <p:txBody>
          <a:bodyPr>
            <a:spAutoFit/>
          </a:bodyPr>
          <a:lstStyle/>
          <a:p>
            <a:r>
              <a:rPr lang="en-US" dirty="0">
                <a:latin typeface="Tw Cen MT" pitchFamily="34" charset="0"/>
              </a:rPr>
              <a:t>Stylized drawing of a person with a headache (Discuss the meaning of the strange squiggly 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6"/>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Resources Linked to Forms 27 and 28</a:t>
            </a:r>
            <a:endParaRPr lang="en-US" b="1" dirty="0"/>
          </a:p>
        </p:txBody>
      </p:sp>
      <p:sp>
        <p:nvSpPr>
          <p:cNvPr id="3" name="Content Placeholder 2"/>
          <p:cNvSpPr>
            <a:spLocks noGrp="1"/>
          </p:cNvSpPr>
          <p:nvPr>
            <p:ph idx="1"/>
          </p:nvPr>
        </p:nvSpPr>
        <p:spPr>
          <a:xfrm>
            <a:off x="304800" y="914400"/>
            <a:ext cx="8534400" cy="5638800"/>
          </a:xfrm>
        </p:spPr>
        <p:txBody>
          <a:bodyPr>
            <a:normAutofit lnSpcReduction="10000"/>
          </a:bodyPr>
          <a:lstStyle/>
          <a:p>
            <a:r>
              <a:rPr lang="en-US" sz="2800" b="1" dirty="0" smtClean="0"/>
              <a:t>Reading for Life – Volume One </a:t>
            </a:r>
            <a:r>
              <a:rPr lang="en-US" sz="2600" dirty="0">
                <a:hlinkClick r:id="rId2"/>
              </a:rPr>
              <a:t>http://</a:t>
            </a:r>
            <a:r>
              <a:rPr lang="en-US" sz="2600" dirty="0" smtClean="0">
                <a:hlinkClick r:id="rId2"/>
              </a:rPr>
              <a:t>www.mnliteracy.org/sites/default/files/reading_for_life_volume_one.pdf</a:t>
            </a:r>
            <a:endParaRPr lang="en-US" sz="2600" dirty="0" smtClean="0"/>
          </a:p>
          <a:p>
            <a:pPr lvl="1"/>
            <a:r>
              <a:rPr lang="en-US" sz="2200" dirty="0" smtClean="0"/>
              <a:t>Unit 1: Pre Literacy Activities</a:t>
            </a:r>
          </a:p>
          <a:p>
            <a:pPr lvl="1"/>
            <a:r>
              <a:rPr lang="en-US" sz="2600" dirty="0" smtClean="0"/>
              <a:t>Unit 5: Signs</a:t>
            </a:r>
          </a:p>
          <a:p>
            <a:pPr lvl="1"/>
            <a:r>
              <a:rPr lang="en-US" sz="2600" dirty="0" smtClean="0"/>
              <a:t>Unit 8: Calendar</a:t>
            </a:r>
          </a:p>
          <a:p>
            <a:pPr lvl="1"/>
            <a:r>
              <a:rPr lang="en-US" sz="2600" dirty="0" smtClean="0"/>
              <a:t>Unit 9: Clock Time</a:t>
            </a:r>
          </a:p>
          <a:p>
            <a:r>
              <a:rPr lang="en-US" sz="2800" b="1" dirty="0" smtClean="0"/>
              <a:t>Reading for Life – Volume Two </a:t>
            </a:r>
            <a:r>
              <a:rPr lang="en-US" sz="2600" dirty="0">
                <a:hlinkClick r:id="rId3"/>
              </a:rPr>
              <a:t>http://</a:t>
            </a:r>
            <a:r>
              <a:rPr lang="en-US" sz="2600" dirty="0" smtClean="0">
                <a:hlinkClick r:id="rId3"/>
              </a:rPr>
              <a:t>www.mnliteracy.org/sites/default/files/reading_for_life_volume_two.pdf</a:t>
            </a:r>
            <a:r>
              <a:rPr lang="en-US" sz="2600" dirty="0" smtClean="0"/>
              <a:t> </a:t>
            </a:r>
          </a:p>
          <a:p>
            <a:pPr lvl="1"/>
            <a:r>
              <a:rPr lang="en-US" sz="2600" dirty="0" smtClean="0"/>
              <a:t>Unit 13: Coins and Currency</a:t>
            </a:r>
          </a:p>
          <a:p>
            <a:pPr lvl="1"/>
            <a:r>
              <a:rPr lang="en-US" sz="2600" dirty="0" smtClean="0"/>
              <a:t>Page 68: Unit pricing</a:t>
            </a:r>
          </a:p>
          <a:p>
            <a:pPr lvl="1"/>
            <a:r>
              <a:rPr lang="en-US" sz="2600" dirty="0" smtClean="0"/>
              <a:t>Page 49: Measurement</a:t>
            </a:r>
            <a:endParaRPr lang="en-US" sz="2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b="1" dirty="0" smtClean="0"/>
              <a:t>Resources linked to Forms 27 and 28</a:t>
            </a:r>
            <a:endParaRPr lang="en-US" b="1" dirty="0"/>
          </a:p>
        </p:txBody>
      </p:sp>
      <p:sp>
        <p:nvSpPr>
          <p:cNvPr id="3" name="Content Placeholder 2"/>
          <p:cNvSpPr>
            <a:spLocks noGrp="1"/>
          </p:cNvSpPr>
          <p:nvPr>
            <p:ph idx="1"/>
          </p:nvPr>
        </p:nvSpPr>
        <p:spPr>
          <a:xfrm>
            <a:off x="152400" y="838200"/>
            <a:ext cx="8686800" cy="5715000"/>
          </a:xfrm>
        </p:spPr>
        <p:txBody>
          <a:bodyPr>
            <a:normAutofit fontScale="85000" lnSpcReduction="20000"/>
          </a:bodyPr>
          <a:lstStyle/>
          <a:p>
            <a:r>
              <a:rPr lang="en-US" sz="2800" b="1" dirty="0" smtClean="0"/>
              <a:t>Multi-Cultural Educational Services </a:t>
            </a:r>
            <a:r>
              <a:rPr lang="en-US" sz="2600" b="1" dirty="0" smtClean="0">
                <a:hlinkClick r:id="rId2"/>
              </a:rPr>
              <a:t>http://www.mcedservices.com/PDFs.html</a:t>
            </a:r>
            <a:r>
              <a:rPr lang="en-US" sz="2600" b="1" dirty="0" smtClean="0"/>
              <a:t> </a:t>
            </a:r>
          </a:p>
          <a:p>
            <a:pPr lvl="1"/>
            <a:r>
              <a:rPr lang="en-US" sz="2600" dirty="0" smtClean="0"/>
              <a:t>Alphabet and Number Flashcard Exercises</a:t>
            </a:r>
          </a:p>
          <a:p>
            <a:pPr lvl="1"/>
            <a:r>
              <a:rPr lang="en-US" sz="2600" dirty="0" smtClean="0"/>
              <a:t>Calendar Exercises</a:t>
            </a:r>
          </a:p>
          <a:p>
            <a:pPr lvl="1"/>
            <a:r>
              <a:rPr lang="en-US" sz="2600" dirty="0" smtClean="0"/>
              <a:t>Phonics Exercises</a:t>
            </a:r>
          </a:p>
          <a:p>
            <a:r>
              <a:rPr lang="en-US" sz="2800" b="1" dirty="0" smtClean="0"/>
              <a:t>North Carolina Curriculum Guide</a:t>
            </a:r>
            <a:r>
              <a:rPr lang="en-US" sz="2800" dirty="0" smtClean="0"/>
              <a:t>                                  </a:t>
            </a:r>
            <a:r>
              <a:rPr lang="en-US" sz="2600" b="1" dirty="0" smtClean="0">
                <a:hlinkClick r:id="rId3"/>
              </a:rPr>
              <a:t>http://www.nc-net.info/ESL/guide.php</a:t>
            </a:r>
            <a:r>
              <a:rPr lang="en-US" sz="2600" b="1" dirty="0" smtClean="0"/>
              <a:t> </a:t>
            </a:r>
          </a:p>
          <a:p>
            <a:pPr lvl="1"/>
            <a:r>
              <a:rPr lang="en-US" sz="2600" dirty="0" smtClean="0"/>
              <a:t>Unit: Time </a:t>
            </a:r>
          </a:p>
          <a:p>
            <a:pPr lvl="1"/>
            <a:r>
              <a:rPr lang="en-US" sz="2600" dirty="0" smtClean="0"/>
              <a:t>Unit: The Calendar</a:t>
            </a:r>
          </a:p>
          <a:p>
            <a:pPr lvl="1"/>
            <a:r>
              <a:rPr lang="en-US" sz="2600" dirty="0" smtClean="0"/>
              <a:t>Unit: Buying Clothing</a:t>
            </a:r>
          </a:p>
          <a:p>
            <a:r>
              <a:rPr lang="en-US" sz="2800" b="1" dirty="0" smtClean="0"/>
              <a:t>EL/Civics Education                                                          </a:t>
            </a:r>
            <a:r>
              <a:rPr lang="en-US" sz="2600" b="1" dirty="0" smtClean="0">
                <a:hlinkClick r:id="rId4"/>
              </a:rPr>
              <a:t>http://www.nc-net.info/ESL/Caldwell/year1.php</a:t>
            </a:r>
            <a:endParaRPr lang="en-US" sz="2600" b="1" dirty="0" smtClean="0"/>
          </a:p>
          <a:p>
            <a:pPr lvl="1"/>
            <a:r>
              <a:rPr lang="en-US" sz="2200" dirty="0" smtClean="0"/>
              <a:t> </a:t>
            </a:r>
            <a:r>
              <a:rPr lang="en-US" sz="2600" dirty="0" smtClean="0"/>
              <a:t>Address</a:t>
            </a:r>
          </a:p>
          <a:p>
            <a:pPr lvl="1"/>
            <a:r>
              <a:rPr lang="en-US" sz="2600" dirty="0" smtClean="0"/>
              <a:t>Count and Use Currency</a:t>
            </a:r>
          </a:p>
          <a:p>
            <a:pPr lvl="1"/>
            <a:r>
              <a:rPr lang="en-US" sz="2600" dirty="0" smtClean="0"/>
              <a:t>Date of Birth</a:t>
            </a:r>
          </a:p>
          <a:p>
            <a:pPr lvl="1"/>
            <a:r>
              <a:rPr lang="en-US" sz="2600" dirty="0" smtClean="0"/>
              <a:t>Name</a:t>
            </a:r>
          </a:p>
          <a:p>
            <a:pPr lvl="1"/>
            <a:r>
              <a:rPr lang="en-US" sz="2600" dirty="0" smtClean="0"/>
              <a:t>Phone Numbers</a:t>
            </a:r>
          </a:p>
          <a:p>
            <a:pPr lvl="1"/>
            <a:endParaRPr lang="en-US" sz="2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685800"/>
          </a:xfrm>
        </p:spPr>
        <p:txBody>
          <a:bodyPr>
            <a:normAutofit fontScale="90000"/>
          </a:bodyPr>
          <a:lstStyle/>
          <a:p>
            <a:pPr fontAlgn="auto">
              <a:spcAft>
                <a:spcPts val="0"/>
              </a:spcAft>
              <a:defRPr/>
            </a:pPr>
            <a:r>
              <a:rPr lang="en-US" dirty="0" smtClean="0"/>
              <a:t/>
            </a:r>
            <a:br>
              <a:rPr lang="en-US" dirty="0" smtClean="0"/>
            </a:br>
            <a:r>
              <a:rPr lang="en-US" sz="4000" dirty="0" smtClean="0">
                <a:solidFill>
                  <a:schemeClr val="tx1"/>
                </a:solidFill>
              </a:rPr>
              <a:t>Targeted Online Activities for Student Use</a:t>
            </a:r>
            <a:r>
              <a:rPr lang="en-US" dirty="0" smtClean="0"/>
              <a:t/>
            </a:r>
            <a:br>
              <a:rPr lang="en-US" dirty="0" smtClean="0"/>
            </a:br>
            <a:endParaRPr lang="en-US" dirty="0"/>
          </a:p>
        </p:txBody>
      </p:sp>
      <p:sp>
        <p:nvSpPr>
          <p:cNvPr id="3" name="Content Placeholder 2"/>
          <p:cNvSpPr>
            <a:spLocks noGrp="1"/>
          </p:cNvSpPr>
          <p:nvPr>
            <p:ph idx="1"/>
          </p:nvPr>
        </p:nvSpPr>
        <p:spPr>
          <a:xfrm>
            <a:off x="381000" y="990600"/>
            <a:ext cx="8534400" cy="5486400"/>
          </a:xfrm>
        </p:spPr>
        <p:txBody>
          <a:bodyPr>
            <a:noAutofit/>
          </a:bodyPr>
          <a:lstStyle/>
          <a:p>
            <a:pPr marL="320040" indent="-320040">
              <a:buFont typeface="Wingdings" pitchFamily="2" charset="2"/>
              <a:buChar char="q"/>
              <a:defRPr/>
            </a:pPr>
            <a:r>
              <a:rPr lang="en-US" sz="2800" b="1" dirty="0" smtClean="0"/>
              <a:t>Starfall</a:t>
            </a:r>
            <a:r>
              <a:rPr lang="en-US" sz="2800" dirty="0" smtClean="0"/>
              <a:t> </a:t>
            </a:r>
            <a:r>
              <a:rPr lang="en-US" sz="2800" dirty="0" smtClean="0">
                <a:hlinkClick r:id="rId3"/>
              </a:rPr>
              <a:t>http://www.starfall.com/</a:t>
            </a:r>
            <a:r>
              <a:rPr lang="en-US" sz="2800" dirty="0" smtClean="0"/>
              <a:t>  </a:t>
            </a:r>
          </a:p>
          <a:p>
            <a:pPr marL="320040" indent="-320040">
              <a:buFont typeface="Wingdings" pitchFamily="2" charset="2"/>
              <a:buChar char="q"/>
              <a:defRPr/>
            </a:pPr>
            <a:r>
              <a:rPr lang="en-US" sz="2800" b="1" dirty="0" smtClean="0"/>
              <a:t>Minneapolis ABE – ELL 0 Activities                                    </a:t>
            </a:r>
            <a:r>
              <a:rPr lang="en-US" sz="2800" dirty="0" smtClean="0"/>
              <a:t>(</a:t>
            </a:r>
            <a:r>
              <a:rPr lang="en-US" sz="2800" dirty="0" smtClean="0">
                <a:hlinkClick r:id="rId4"/>
              </a:rPr>
              <a:t>http://ell-level0.themlc.org/</a:t>
            </a:r>
            <a:r>
              <a:rPr lang="en-US" sz="2800" dirty="0" smtClean="0"/>
              <a:t>) </a:t>
            </a:r>
          </a:p>
          <a:p>
            <a:pPr marL="320040" indent="-320040" fontAlgn="auto">
              <a:spcAft>
                <a:spcPts val="0"/>
              </a:spcAft>
              <a:buFont typeface="Wingdings" pitchFamily="2" charset="2"/>
              <a:buChar char="q"/>
              <a:defRPr/>
            </a:pPr>
            <a:r>
              <a:rPr lang="en-US" sz="2800" b="1" dirty="0" smtClean="0"/>
              <a:t>johnmh.com</a:t>
            </a:r>
            <a:r>
              <a:rPr lang="en-US" sz="2800" dirty="0" smtClean="0"/>
              <a:t> (</a:t>
            </a:r>
            <a:r>
              <a:rPr lang="en-US" sz="2800" dirty="0" smtClean="0">
                <a:hlinkClick r:id="rId5"/>
              </a:rPr>
              <a:t>http://johnmh.com/ILA/28ILA.doc</a:t>
            </a:r>
            <a:r>
              <a:rPr lang="en-US" sz="2800" dirty="0" smtClean="0"/>
              <a:t>)</a:t>
            </a:r>
          </a:p>
          <a:p>
            <a:pPr marL="320040" indent="-320040" fontAlgn="auto">
              <a:spcAft>
                <a:spcPts val="0"/>
              </a:spcAft>
              <a:buFont typeface="Wingdings" pitchFamily="2" charset="2"/>
              <a:buChar char="q"/>
              <a:defRPr/>
            </a:pPr>
            <a:r>
              <a:rPr lang="en-US" sz="2800" b="1" dirty="0" smtClean="0"/>
              <a:t>Marshall Adult Education – Student Lessons </a:t>
            </a:r>
            <a:r>
              <a:rPr lang="en-US" sz="2800" dirty="0" smtClean="0"/>
              <a:t>(</a:t>
            </a:r>
            <a:r>
              <a:rPr lang="en-US" sz="2800" u="sng" dirty="0" smtClean="0">
                <a:hlinkClick r:id="rId6"/>
              </a:rPr>
              <a:t>http://www.marshalladulteducation.org/student-lessons</a:t>
            </a:r>
            <a:r>
              <a:rPr lang="en-US" sz="2800" dirty="0" smtClean="0"/>
              <a:t>)</a:t>
            </a:r>
          </a:p>
          <a:p>
            <a:pPr marL="320040" indent="-320040" fontAlgn="auto">
              <a:spcAft>
                <a:spcPts val="0"/>
              </a:spcAft>
              <a:buFont typeface="Wingdings" pitchFamily="2" charset="2"/>
              <a:buChar char="q"/>
              <a:defRPr/>
            </a:pPr>
            <a:r>
              <a:rPr lang="en-US" sz="2800" b="1" dirty="0" smtClean="0"/>
              <a:t>Adult and Family Education </a:t>
            </a:r>
            <a:r>
              <a:rPr lang="en-US" sz="2800" dirty="0" smtClean="0"/>
              <a:t>                (</a:t>
            </a:r>
            <a:r>
              <a:rPr lang="en-US" sz="2800" dirty="0">
                <a:hlinkClick r:id="rId7"/>
              </a:rPr>
              <a:t>http://www.web-esl.com</a:t>
            </a:r>
            <a:r>
              <a:rPr lang="en-US" sz="2800" dirty="0" smtClean="0">
                <a:hlinkClick r:id="rId7"/>
              </a:rPr>
              <a:t>/</a:t>
            </a:r>
            <a:r>
              <a:rPr lang="en-US" sz="2800" dirty="0" smtClean="0"/>
              <a:t>) </a:t>
            </a:r>
          </a:p>
          <a:p>
            <a:pPr marL="320040" indent="-320040" fontAlgn="auto">
              <a:spcAft>
                <a:spcPts val="0"/>
              </a:spcAft>
              <a:buFont typeface="Wingdings" pitchFamily="2" charset="2"/>
              <a:buChar char="q"/>
              <a:defRPr/>
            </a:pPr>
            <a:r>
              <a:rPr lang="en-US" sz="2800" b="1" dirty="0" smtClean="0"/>
              <a:t>English-On-The-Web                                     </a:t>
            </a:r>
            <a:r>
              <a:rPr lang="en-US" sz="2800" dirty="0" smtClean="0"/>
              <a:t>(</a:t>
            </a:r>
            <a:r>
              <a:rPr lang="en-US" sz="2800" u="sng" dirty="0" smtClean="0">
                <a:hlinkClick r:id="rId8"/>
              </a:rPr>
              <a:t>www.english-on-the-web.yolasite.com</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smtClean="0"/>
              <a:t>Presentation Resources</a:t>
            </a:r>
            <a:endParaRPr lang="en-US" sz="4000" b="1" dirty="0"/>
          </a:p>
        </p:txBody>
      </p:sp>
      <p:sp>
        <p:nvSpPr>
          <p:cNvPr id="3" name="Content Placeholder 2"/>
          <p:cNvSpPr>
            <a:spLocks noGrp="1"/>
          </p:cNvSpPr>
          <p:nvPr>
            <p:ph idx="1"/>
          </p:nvPr>
        </p:nvSpPr>
        <p:spPr>
          <a:xfrm>
            <a:off x="304800" y="1219200"/>
            <a:ext cx="8686800" cy="5181600"/>
          </a:xfrm>
        </p:spPr>
        <p:txBody>
          <a:bodyPr>
            <a:normAutofit/>
          </a:bodyPr>
          <a:lstStyle/>
          <a:p>
            <a:pPr>
              <a:buNone/>
            </a:pPr>
            <a:r>
              <a:rPr lang="en-US" sz="2000" b="1" i="1" dirty="0" smtClean="0"/>
              <a:t>“A Taxonomy of Strategies for Adult Non-Literate Learners” </a:t>
            </a:r>
            <a:r>
              <a:rPr lang="en-US" sz="2000" b="1" dirty="0" smtClean="0"/>
              <a:t>– Alyson Croydon of TESOL     </a:t>
            </a:r>
            <a:r>
              <a:rPr lang="en-US" sz="2000" u="sng" dirty="0" smtClean="0">
                <a:hlinkClick r:id="rId2"/>
              </a:rPr>
              <a:t>http://www.schooloftesl.com/publications/Alyson_WAESOL10.pdf</a:t>
            </a:r>
            <a:endParaRPr lang="en-US" sz="2000" dirty="0" smtClean="0"/>
          </a:p>
          <a:p>
            <a:pPr>
              <a:buNone/>
            </a:pPr>
            <a:r>
              <a:rPr lang="en-US" sz="2000" b="1" i="1" dirty="0" smtClean="0"/>
              <a:t>“Beginning to Work with Adult English Language Learners: Some Considerations” </a:t>
            </a:r>
            <a:r>
              <a:rPr lang="en-US" sz="2000" b="1" dirty="0" smtClean="0"/>
              <a:t>– Mary Ann Cunningham </a:t>
            </a:r>
            <a:r>
              <a:rPr lang="en-US" sz="2000" b="1" dirty="0" err="1" smtClean="0"/>
              <a:t>Florez</a:t>
            </a:r>
            <a:r>
              <a:rPr lang="en-US" sz="2000" b="1" dirty="0" smtClean="0"/>
              <a:t> and Miriam Burt, National Center for ESL Literacy Education </a:t>
            </a:r>
            <a:r>
              <a:rPr lang="en-US" sz="2000" dirty="0" smtClean="0">
                <a:hlinkClick r:id="rId3"/>
              </a:rPr>
              <a:t>http://resources.marshalladulteducation.org/pdf/briefs/Beginning%20to%20Work%20with%20Adult%20English%20Language%20Learners.pdf</a:t>
            </a:r>
            <a:r>
              <a:rPr lang="en-US" sz="2000" dirty="0" smtClean="0"/>
              <a:t> </a:t>
            </a:r>
          </a:p>
          <a:p>
            <a:pPr>
              <a:buNone/>
            </a:pPr>
            <a:r>
              <a:rPr lang="en-US" sz="2000" b="1" dirty="0" smtClean="0"/>
              <a:t>Literacy Network of Washington</a:t>
            </a:r>
          </a:p>
          <a:p>
            <a:pPr>
              <a:buNone/>
            </a:pPr>
            <a:r>
              <a:rPr lang="en-US" sz="2000" dirty="0" smtClean="0"/>
              <a:t>	 </a:t>
            </a:r>
            <a:r>
              <a:rPr lang="en-US" sz="2000" dirty="0" smtClean="0">
                <a:hlinkClick r:id="rId4"/>
              </a:rPr>
              <a:t>http://literacynow.info/Page.aspx?nid=58</a:t>
            </a:r>
            <a:r>
              <a:rPr lang="en-US" sz="2000" dirty="0" smtClean="0"/>
              <a:t> </a:t>
            </a:r>
          </a:p>
          <a:p>
            <a:pPr>
              <a:buNone/>
            </a:pPr>
            <a:r>
              <a:rPr lang="en-US" sz="2000" b="1" dirty="0" smtClean="0"/>
              <a:t>Practitioner Toolkit: Working With Adult Language Learners</a:t>
            </a:r>
          </a:p>
          <a:p>
            <a:pPr lvl="1">
              <a:buNone/>
            </a:pPr>
            <a:r>
              <a:rPr lang="en-US" sz="2000" dirty="0" smtClean="0">
                <a:hlinkClick r:id="rId5"/>
              </a:rPr>
              <a:t>http://www.cal.org/CAELA/tools/program_development/CombinedFiles1.pdf</a:t>
            </a:r>
            <a:r>
              <a:rPr lang="en-US" sz="2000" dirty="0" smtClean="0"/>
              <a:t> </a:t>
            </a:r>
          </a:p>
          <a:p>
            <a:pPr>
              <a:buNone/>
            </a:pPr>
            <a:endParaRPr lang="en-US" sz="2000" dirty="0" smtClean="0"/>
          </a:p>
          <a:p>
            <a:pPr>
              <a:buNone/>
            </a:pPr>
            <a:endParaRPr lang="en-US" sz="1400" dirty="0" smtClean="0"/>
          </a:p>
          <a:p>
            <a:pPr>
              <a:buNone/>
            </a:pPr>
            <a:endParaRPr lang="en-US"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85000" lnSpcReduction="10000"/>
          </a:bodyPr>
          <a:lstStyle/>
          <a:p>
            <a:pPr>
              <a:buNone/>
            </a:pPr>
            <a:r>
              <a:rPr lang="en-US" b="1" dirty="0" smtClean="0"/>
              <a:t>Q:  What do Beginning Literacy ESL Level Students have in common?</a:t>
            </a:r>
          </a:p>
          <a:p>
            <a:pPr>
              <a:buNone/>
            </a:pPr>
            <a:r>
              <a:rPr lang="en-US" dirty="0" smtClean="0"/>
              <a:t>A:  CASAS test scores below 180</a:t>
            </a:r>
          </a:p>
          <a:p>
            <a:endParaRPr lang="en-US" dirty="0" smtClean="0"/>
          </a:p>
          <a:p>
            <a:pPr>
              <a:buNone/>
            </a:pPr>
            <a:r>
              <a:rPr lang="en-US" b="1" dirty="0" smtClean="0"/>
              <a:t>Q:  What variables do we see in Literacy Level Students?</a:t>
            </a:r>
          </a:p>
          <a:p>
            <a:pPr>
              <a:buNone/>
            </a:pPr>
            <a:r>
              <a:rPr lang="en-US" dirty="0" smtClean="0"/>
              <a:t>A:  Some cannot speak or understand English, or understand only isolated words or phrases</a:t>
            </a:r>
          </a:p>
          <a:p>
            <a:pPr>
              <a:buNone/>
            </a:pPr>
            <a:r>
              <a:rPr lang="en-US" dirty="0" smtClean="0"/>
              <a:t>A:  May speak some English, but have limited reading and writing skills in English</a:t>
            </a:r>
          </a:p>
          <a:p>
            <a:pPr>
              <a:buNone/>
            </a:pPr>
            <a:r>
              <a:rPr lang="en-US" dirty="0" smtClean="0"/>
              <a:t>A:  May have no or minimal reading or writing skills in any language – may have little or no comprehension of how print corresponds to spoken language – may have difficulty using a writing instrument</a:t>
            </a:r>
          </a:p>
          <a:p>
            <a:pPr>
              <a:buNone/>
            </a:pPr>
            <a:r>
              <a:rPr lang="en-US" dirty="0" smtClean="0"/>
              <a:t>A:  May have education in first language, but no previous instruction in English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57200" y="1"/>
            <a:ext cx="8385175" cy="990600"/>
          </a:xfrm>
        </p:spPr>
        <p:txBody>
          <a:bodyPr>
            <a:normAutofit/>
          </a:bodyPr>
          <a:lstStyle/>
          <a:p>
            <a:pPr algn="ctr" eaLnBrk="1" hangingPunct="1">
              <a:defRPr/>
            </a:pPr>
            <a:r>
              <a:rPr lang="en-US" sz="4000" b="1" dirty="0" smtClean="0"/>
              <a:t>Levels of Literacy</a:t>
            </a:r>
          </a:p>
        </p:txBody>
      </p:sp>
      <p:sp>
        <p:nvSpPr>
          <p:cNvPr id="33861" name="Rectangle 69"/>
          <p:cNvSpPr>
            <a:spLocks noGrp="1" noRot="1" noChangeArrowheads="1"/>
          </p:cNvSpPr>
          <p:nvPr>
            <p:ph idx="1"/>
          </p:nvPr>
        </p:nvSpPr>
        <p:spPr>
          <a:xfrm>
            <a:off x="228600" y="914400"/>
            <a:ext cx="8915400" cy="5638800"/>
          </a:xfrm>
        </p:spPr>
        <p:txBody>
          <a:bodyPr/>
          <a:lstStyle/>
          <a:p>
            <a:pPr eaLnBrk="1" hangingPunct="1">
              <a:lnSpc>
                <a:spcPct val="80000"/>
              </a:lnSpc>
              <a:defRPr/>
            </a:pPr>
            <a:r>
              <a:rPr lang="en-US" sz="2400" dirty="0" smtClean="0"/>
              <a:t>Pre-Literate</a:t>
            </a:r>
          </a:p>
          <a:p>
            <a:pPr lvl="2" eaLnBrk="1" hangingPunct="1">
              <a:lnSpc>
                <a:spcPct val="80000"/>
              </a:lnSpc>
              <a:defRPr/>
            </a:pPr>
            <a:r>
              <a:rPr lang="en-US" sz="1800" dirty="0" smtClean="0"/>
              <a:t>Oral tradition, first language not written</a:t>
            </a:r>
          </a:p>
          <a:p>
            <a:pPr lvl="2" eaLnBrk="1" hangingPunct="1">
              <a:lnSpc>
                <a:spcPct val="80000"/>
              </a:lnSpc>
              <a:defRPr/>
            </a:pPr>
            <a:r>
              <a:rPr lang="en-US" sz="1800" dirty="0" smtClean="0"/>
              <a:t>Holding a pen or opening a book are new exercises </a:t>
            </a:r>
          </a:p>
          <a:p>
            <a:pPr lvl="2" eaLnBrk="1" hangingPunct="1">
              <a:lnSpc>
                <a:spcPct val="80000"/>
              </a:lnSpc>
              <a:defRPr/>
            </a:pPr>
            <a:r>
              <a:rPr lang="en-US" sz="1800" b="1" dirty="0" smtClean="0"/>
              <a:t>Teaching: focus on oral skills, then transition into reading and writing</a:t>
            </a:r>
          </a:p>
          <a:p>
            <a:pPr eaLnBrk="1" hangingPunct="1">
              <a:lnSpc>
                <a:spcPct val="80000"/>
              </a:lnSpc>
              <a:defRPr/>
            </a:pPr>
            <a:r>
              <a:rPr lang="en-US" sz="2400" dirty="0" smtClean="0"/>
              <a:t>Non-Literate</a:t>
            </a:r>
          </a:p>
          <a:p>
            <a:pPr lvl="2" eaLnBrk="1" hangingPunct="1">
              <a:lnSpc>
                <a:spcPct val="80000"/>
              </a:lnSpc>
              <a:defRPr/>
            </a:pPr>
            <a:r>
              <a:rPr lang="en-US" sz="1800" dirty="0" smtClean="0"/>
              <a:t>Written language in home country but the student has little or no exposure to literacy in their first or second language</a:t>
            </a:r>
          </a:p>
          <a:p>
            <a:pPr lvl="2" eaLnBrk="1" hangingPunct="1">
              <a:lnSpc>
                <a:spcPct val="80000"/>
              </a:lnSpc>
              <a:defRPr/>
            </a:pPr>
            <a:r>
              <a:rPr lang="en-US" sz="1800" b="1" dirty="0" smtClean="0"/>
              <a:t>Teaching: emphasize the connection between spoken and written language</a:t>
            </a:r>
          </a:p>
          <a:p>
            <a:pPr eaLnBrk="1" hangingPunct="1">
              <a:lnSpc>
                <a:spcPct val="80000"/>
              </a:lnSpc>
              <a:defRPr/>
            </a:pPr>
            <a:r>
              <a:rPr lang="en-US" sz="2400" dirty="0" smtClean="0"/>
              <a:t>Semi-Literate</a:t>
            </a:r>
          </a:p>
          <a:p>
            <a:pPr lvl="2" eaLnBrk="1" hangingPunct="1">
              <a:lnSpc>
                <a:spcPct val="80000"/>
              </a:lnSpc>
              <a:defRPr/>
            </a:pPr>
            <a:r>
              <a:rPr lang="en-US" sz="1800" dirty="0" smtClean="0"/>
              <a:t>Limited schooling in their own language</a:t>
            </a:r>
          </a:p>
          <a:p>
            <a:pPr lvl="2" eaLnBrk="1" hangingPunct="1">
              <a:lnSpc>
                <a:spcPct val="80000"/>
              </a:lnSpc>
              <a:defRPr/>
            </a:pPr>
            <a:r>
              <a:rPr lang="en-US" sz="1800" b="1" dirty="0" smtClean="0"/>
              <a:t>Teaching: help students become confident in their literacy skills</a:t>
            </a:r>
          </a:p>
          <a:p>
            <a:pPr eaLnBrk="1" hangingPunct="1">
              <a:lnSpc>
                <a:spcPct val="80000"/>
              </a:lnSpc>
              <a:defRPr/>
            </a:pPr>
            <a:r>
              <a:rPr lang="en-US" sz="2400" dirty="0" smtClean="0"/>
              <a:t>Non-Roman Alphabet Literate</a:t>
            </a:r>
          </a:p>
          <a:p>
            <a:pPr lvl="2" eaLnBrk="1" hangingPunct="1">
              <a:lnSpc>
                <a:spcPct val="80000"/>
              </a:lnSpc>
              <a:defRPr/>
            </a:pPr>
            <a:r>
              <a:rPr lang="en-US" sz="1800" dirty="0" smtClean="0"/>
              <a:t>Speak and are literate in a language that is written with a different script. </a:t>
            </a:r>
          </a:p>
          <a:p>
            <a:pPr lvl="2" eaLnBrk="1" hangingPunct="1">
              <a:lnSpc>
                <a:spcPct val="80000"/>
              </a:lnSpc>
              <a:defRPr/>
            </a:pPr>
            <a:r>
              <a:rPr lang="en-US" sz="1800" dirty="0" smtClean="0"/>
              <a:t>Can transfer skills from one language to another even if the script is completely different. </a:t>
            </a:r>
          </a:p>
          <a:p>
            <a:pPr eaLnBrk="1" hangingPunct="1">
              <a:lnSpc>
                <a:spcPct val="80000"/>
              </a:lnSpc>
              <a:defRPr/>
            </a:pPr>
            <a:r>
              <a:rPr lang="en-US" sz="2400" dirty="0" smtClean="0"/>
              <a:t>Roman Alphabet Language Literate</a:t>
            </a:r>
          </a:p>
          <a:p>
            <a:pPr lvl="2" eaLnBrk="1" hangingPunct="1">
              <a:lnSpc>
                <a:spcPct val="80000"/>
              </a:lnSpc>
              <a:defRPr/>
            </a:pPr>
            <a:r>
              <a:rPr lang="en-US" sz="1800" dirty="0" smtClean="0"/>
              <a:t>Are literate in a language written in a Roman alphabet script</a:t>
            </a:r>
          </a:p>
          <a:p>
            <a:pPr lvl="2" eaLnBrk="1" hangingPunct="1">
              <a:lnSpc>
                <a:spcPct val="80000"/>
              </a:lnSpc>
              <a:defRPr/>
            </a:pPr>
            <a:r>
              <a:rPr lang="en-US" sz="1800" dirty="0" smtClean="0"/>
              <a:t>Read from left to right and recognize letter shapes and font</a:t>
            </a:r>
          </a:p>
          <a:p>
            <a:pPr lvl="2" eaLnBrk="1" hangingPunct="1">
              <a:lnSpc>
                <a:spcPct val="80000"/>
              </a:lnSpc>
              <a:defRPr/>
            </a:pPr>
            <a:endParaRPr lang="en-US" sz="1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strVal val="#ppt_w*0.70"/>
                                          </p:val>
                                        </p:tav>
                                        <p:tav tm="100000">
                                          <p:val>
                                            <p:strVal val="#ppt_w"/>
                                          </p:val>
                                        </p:tav>
                                      </p:tavLst>
                                    </p:anim>
                                    <p:anim calcmode="lin" valueType="num">
                                      <p:cBhvr>
                                        <p:cTn id="8" dur="1000" fill="hold"/>
                                        <p:tgtEl>
                                          <p:spTgt spid="33794"/>
                                        </p:tgtEl>
                                        <p:attrNameLst>
                                          <p:attrName>ppt_h</p:attrName>
                                        </p:attrNameLst>
                                      </p:cBhvr>
                                      <p:tavLst>
                                        <p:tav tm="0">
                                          <p:val>
                                            <p:strVal val="#ppt_h"/>
                                          </p:val>
                                        </p:tav>
                                        <p:tav tm="100000">
                                          <p:val>
                                            <p:strVal val="#ppt_h"/>
                                          </p:val>
                                        </p:tav>
                                      </p:tavLst>
                                    </p:anim>
                                    <p:animEffect transition="in" filter="fade">
                                      <p:cBhvr>
                                        <p:cTn id="9" dur="1000"/>
                                        <p:tgtEl>
                                          <p:spTgt spid="3379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861">
                                            <p:txEl>
                                              <p:pRg st="0" end="0"/>
                                            </p:txEl>
                                          </p:spTgt>
                                        </p:tgtEl>
                                        <p:attrNameLst>
                                          <p:attrName>style.visibility</p:attrName>
                                        </p:attrNameLst>
                                      </p:cBhvr>
                                      <p:to>
                                        <p:strVal val="visible"/>
                                      </p:to>
                                    </p:set>
                                    <p:animEffect transition="in" filter="fade">
                                      <p:cBhvr>
                                        <p:cTn id="14" dur="2000"/>
                                        <p:tgtEl>
                                          <p:spTgt spid="3386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3861">
                                            <p:txEl>
                                              <p:pRg st="1" end="1"/>
                                            </p:txEl>
                                          </p:spTgt>
                                        </p:tgtEl>
                                        <p:attrNameLst>
                                          <p:attrName>style.visibility</p:attrName>
                                        </p:attrNameLst>
                                      </p:cBhvr>
                                      <p:to>
                                        <p:strVal val="visible"/>
                                      </p:to>
                                    </p:set>
                                    <p:animEffect transition="in" filter="fade">
                                      <p:cBhvr>
                                        <p:cTn id="17" dur="2000"/>
                                        <p:tgtEl>
                                          <p:spTgt spid="3386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861">
                                            <p:txEl>
                                              <p:pRg st="2" end="2"/>
                                            </p:txEl>
                                          </p:spTgt>
                                        </p:tgtEl>
                                        <p:attrNameLst>
                                          <p:attrName>style.visibility</p:attrName>
                                        </p:attrNameLst>
                                      </p:cBhvr>
                                      <p:to>
                                        <p:strVal val="visible"/>
                                      </p:to>
                                    </p:set>
                                    <p:animEffect transition="in" filter="fade">
                                      <p:cBhvr>
                                        <p:cTn id="20" dur="2000"/>
                                        <p:tgtEl>
                                          <p:spTgt spid="3386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861">
                                            <p:txEl>
                                              <p:pRg st="3" end="3"/>
                                            </p:txEl>
                                          </p:spTgt>
                                        </p:tgtEl>
                                        <p:attrNameLst>
                                          <p:attrName>style.visibility</p:attrName>
                                        </p:attrNameLst>
                                      </p:cBhvr>
                                      <p:to>
                                        <p:strVal val="visible"/>
                                      </p:to>
                                    </p:set>
                                    <p:animEffect transition="in" filter="fade">
                                      <p:cBhvr>
                                        <p:cTn id="23" dur="2000"/>
                                        <p:tgtEl>
                                          <p:spTgt spid="3386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861">
                                            <p:txEl>
                                              <p:pRg st="4" end="4"/>
                                            </p:txEl>
                                          </p:spTgt>
                                        </p:tgtEl>
                                        <p:attrNameLst>
                                          <p:attrName>style.visibility</p:attrName>
                                        </p:attrNameLst>
                                      </p:cBhvr>
                                      <p:to>
                                        <p:strVal val="visible"/>
                                      </p:to>
                                    </p:set>
                                    <p:animEffect transition="in" filter="fade">
                                      <p:cBhvr>
                                        <p:cTn id="28" dur="2000"/>
                                        <p:tgtEl>
                                          <p:spTgt spid="33861">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861">
                                            <p:txEl>
                                              <p:pRg st="5" end="5"/>
                                            </p:txEl>
                                          </p:spTgt>
                                        </p:tgtEl>
                                        <p:attrNameLst>
                                          <p:attrName>style.visibility</p:attrName>
                                        </p:attrNameLst>
                                      </p:cBhvr>
                                      <p:to>
                                        <p:strVal val="visible"/>
                                      </p:to>
                                    </p:set>
                                    <p:animEffect transition="in" filter="fade">
                                      <p:cBhvr>
                                        <p:cTn id="31" dur="2000"/>
                                        <p:tgtEl>
                                          <p:spTgt spid="33861">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861">
                                            <p:txEl>
                                              <p:pRg st="6" end="6"/>
                                            </p:txEl>
                                          </p:spTgt>
                                        </p:tgtEl>
                                        <p:attrNameLst>
                                          <p:attrName>style.visibility</p:attrName>
                                        </p:attrNameLst>
                                      </p:cBhvr>
                                      <p:to>
                                        <p:strVal val="visible"/>
                                      </p:to>
                                    </p:set>
                                    <p:animEffect transition="in" filter="fade">
                                      <p:cBhvr>
                                        <p:cTn id="34" dur="2000"/>
                                        <p:tgtEl>
                                          <p:spTgt spid="3386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861">
                                            <p:txEl>
                                              <p:pRg st="7" end="7"/>
                                            </p:txEl>
                                          </p:spTgt>
                                        </p:tgtEl>
                                        <p:attrNameLst>
                                          <p:attrName>style.visibility</p:attrName>
                                        </p:attrNameLst>
                                      </p:cBhvr>
                                      <p:to>
                                        <p:strVal val="visible"/>
                                      </p:to>
                                    </p:set>
                                    <p:animEffect transition="in" filter="fade">
                                      <p:cBhvr>
                                        <p:cTn id="39" dur="2000"/>
                                        <p:tgtEl>
                                          <p:spTgt spid="33861">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861">
                                            <p:txEl>
                                              <p:pRg st="8" end="8"/>
                                            </p:txEl>
                                          </p:spTgt>
                                        </p:tgtEl>
                                        <p:attrNameLst>
                                          <p:attrName>style.visibility</p:attrName>
                                        </p:attrNameLst>
                                      </p:cBhvr>
                                      <p:to>
                                        <p:strVal val="visible"/>
                                      </p:to>
                                    </p:set>
                                    <p:animEffect transition="in" filter="fade">
                                      <p:cBhvr>
                                        <p:cTn id="42" dur="2000"/>
                                        <p:tgtEl>
                                          <p:spTgt spid="33861">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861">
                                            <p:txEl>
                                              <p:pRg st="9" end="9"/>
                                            </p:txEl>
                                          </p:spTgt>
                                        </p:tgtEl>
                                        <p:attrNameLst>
                                          <p:attrName>style.visibility</p:attrName>
                                        </p:attrNameLst>
                                      </p:cBhvr>
                                      <p:to>
                                        <p:strVal val="visible"/>
                                      </p:to>
                                    </p:set>
                                    <p:animEffect transition="in" filter="fade">
                                      <p:cBhvr>
                                        <p:cTn id="45" dur="2000"/>
                                        <p:tgtEl>
                                          <p:spTgt spid="33861">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861">
                                            <p:txEl>
                                              <p:pRg st="10" end="10"/>
                                            </p:txEl>
                                          </p:spTgt>
                                        </p:tgtEl>
                                        <p:attrNameLst>
                                          <p:attrName>style.visibility</p:attrName>
                                        </p:attrNameLst>
                                      </p:cBhvr>
                                      <p:to>
                                        <p:strVal val="visible"/>
                                      </p:to>
                                    </p:set>
                                    <p:animEffect transition="in" filter="fade">
                                      <p:cBhvr>
                                        <p:cTn id="50" dur="2000"/>
                                        <p:tgtEl>
                                          <p:spTgt spid="33861">
                                            <p:txEl>
                                              <p:pRg st="10" end="1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861">
                                            <p:txEl>
                                              <p:pRg st="11" end="11"/>
                                            </p:txEl>
                                          </p:spTgt>
                                        </p:tgtEl>
                                        <p:attrNameLst>
                                          <p:attrName>style.visibility</p:attrName>
                                        </p:attrNameLst>
                                      </p:cBhvr>
                                      <p:to>
                                        <p:strVal val="visible"/>
                                      </p:to>
                                    </p:set>
                                    <p:animEffect transition="in" filter="fade">
                                      <p:cBhvr>
                                        <p:cTn id="53" dur="2000"/>
                                        <p:tgtEl>
                                          <p:spTgt spid="33861">
                                            <p:txEl>
                                              <p:pRg st="11" end="1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861">
                                            <p:txEl>
                                              <p:pRg st="12" end="12"/>
                                            </p:txEl>
                                          </p:spTgt>
                                        </p:tgtEl>
                                        <p:attrNameLst>
                                          <p:attrName>style.visibility</p:attrName>
                                        </p:attrNameLst>
                                      </p:cBhvr>
                                      <p:to>
                                        <p:strVal val="visible"/>
                                      </p:to>
                                    </p:set>
                                    <p:animEffect transition="in" filter="fade">
                                      <p:cBhvr>
                                        <p:cTn id="56" dur="2000"/>
                                        <p:tgtEl>
                                          <p:spTgt spid="33861">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861">
                                            <p:txEl>
                                              <p:pRg st="13" end="13"/>
                                            </p:txEl>
                                          </p:spTgt>
                                        </p:tgtEl>
                                        <p:attrNameLst>
                                          <p:attrName>style.visibility</p:attrName>
                                        </p:attrNameLst>
                                      </p:cBhvr>
                                      <p:to>
                                        <p:strVal val="visible"/>
                                      </p:to>
                                    </p:set>
                                    <p:animEffect transition="in" filter="fade">
                                      <p:cBhvr>
                                        <p:cTn id="61" dur="2000"/>
                                        <p:tgtEl>
                                          <p:spTgt spid="33861">
                                            <p:txEl>
                                              <p:pRg st="13" end="13"/>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861">
                                            <p:txEl>
                                              <p:pRg st="14" end="14"/>
                                            </p:txEl>
                                          </p:spTgt>
                                        </p:tgtEl>
                                        <p:attrNameLst>
                                          <p:attrName>style.visibility</p:attrName>
                                        </p:attrNameLst>
                                      </p:cBhvr>
                                      <p:to>
                                        <p:strVal val="visible"/>
                                      </p:to>
                                    </p:set>
                                    <p:animEffect transition="in" filter="fade">
                                      <p:cBhvr>
                                        <p:cTn id="64" dur="2000"/>
                                        <p:tgtEl>
                                          <p:spTgt spid="33861">
                                            <p:txEl>
                                              <p:pRg st="14" end="14"/>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861">
                                            <p:txEl>
                                              <p:pRg st="15" end="15"/>
                                            </p:txEl>
                                          </p:spTgt>
                                        </p:tgtEl>
                                        <p:attrNameLst>
                                          <p:attrName>style.visibility</p:attrName>
                                        </p:attrNameLst>
                                      </p:cBhvr>
                                      <p:to>
                                        <p:strVal val="visible"/>
                                      </p:to>
                                    </p:set>
                                    <p:animEffect transition="in" filter="fade">
                                      <p:cBhvr>
                                        <p:cTn id="67" dur="2000"/>
                                        <p:tgtEl>
                                          <p:spTgt spid="3386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861"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b="1" dirty="0" smtClean="0"/>
              <a:t>Different Strategies for Different Learners</a:t>
            </a:r>
            <a:endParaRPr lang="en-US" sz="3600" b="1" dirty="0"/>
          </a:p>
        </p:txBody>
      </p:sp>
      <p:graphicFrame>
        <p:nvGraphicFramePr>
          <p:cNvPr id="4" name="Content Placeholder 3"/>
          <p:cNvGraphicFramePr>
            <a:graphicFrameLocks noGrp="1"/>
          </p:cNvGraphicFramePr>
          <p:nvPr>
            <p:ph idx="1"/>
          </p:nvPr>
        </p:nvGraphicFramePr>
        <p:xfrm>
          <a:off x="457200" y="1295398"/>
          <a:ext cx="8229600" cy="4815842"/>
        </p:xfrm>
        <a:graphic>
          <a:graphicData uri="http://schemas.openxmlformats.org/drawingml/2006/table">
            <a:tbl>
              <a:tblPr firstRow="1" bandRow="1">
                <a:tableStyleId>{5C22544A-7EE6-4342-B048-85BDC9FD1C3A}</a:tableStyleId>
              </a:tblPr>
              <a:tblGrid>
                <a:gridCol w="4114800"/>
                <a:gridCol w="4114800"/>
              </a:tblGrid>
              <a:tr h="553171">
                <a:tc>
                  <a:txBody>
                    <a:bodyPr/>
                    <a:lstStyle/>
                    <a:p>
                      <a:r>
                        <a:rPr lang="en-US" sz="2800" dirty="0" smtClean="0"/>
                        <a:t>Literate Learners</a:t>
                      </a:r>
                      <a:endParaRPr lang="en-US" sz="2800" dirty="0"/>
                    </a:p>
                  </a:txBody>
                  <a:tcPr/>
                </a:tc>
                <a:tc>
                  <a:txBody>
                    <a:bodyPr/>
                    <a:lstStyle/>
                    <a:p>
                      <a:r>
                        <a:rPr lang="en-US" sz="2800" dirty="0" smtClean="0"/>
                        <a:t>Non-literate Learners</a:t>
                      </a:r>
                      <a:endParaRPr lang="en-US" sz="2800" dirty="0"/>
                    </a:p>
                  </a:txBody>
                  <a:tcPr/>
                </a:tc>
              </a:tr>
              <a:tr h="423013">
                <a:tc>
                  <a:txBody>
                    <a:bodyPr/>
                    <a:lstStyle/>
                    <a:p>
                      <a:r>
                        <a:rPr lang="en-US" sz="2000" b="1" dirty="0" smtClean="0"/>
                        <a:t>Learn from print</a:t>
                      </a:r>
                      <a:endParaRPr lang="en-US" sz="2000" b="1" dirty="0"/>
                    </a:p>
                  </a:txBody>
                  <a:tcPr/>
                </a:tc>
                <a:tc>
                  <a:txBody>
                    <a:bodyPr/>
                    <a:lstStyle/>
                    <a:p>
                      <a:r>
                        <a:rPr lang="en-US" sz="2000" b="1" dirty="0" smtClean="0"/>
                        <a:t>Learn by</a:t>
                      </a:r>
                      <a:r>
                        <a:rPr lang="en-US" sz="2000" b="1" baseline="0" dirty="0" smtClean="0"/>
                        <a:t> doing or watching</a:t>
                      </a:r>
                      <a:endParaRPr lang="en-US" sz="2000" b="1" dirty="0"/>
                    </a:p>
                  </a:txBody>
                  <a:tcPr/>
                </a:tc>
              </a:tr>
              <a:tr h="423013">
                <a:tc>
                  <a:txBody>
                    <a:bodyPr/>
                    <a:lstStyle/>
                    <a:p>
                      <a:r>
                        <a:rPr lang="en-US" sz="2000" b="1" dirty="0" smtClean="0"/>
                        <a:t>Tend to be visually-oriented</a:t>
                      </a:r>
                      <a:endParaRPr lang="en-US" sz="2000" b="1" dirty="0"/>
                    </a:p>
                  </a:txBody>
                  <a:tcPr/>
                </a:tc>
                <a:tc>
                  <a:txBody>
                    <a:bodyPr/>
                    <a:lstStyle/>
                    <a:p>
                      <a:r>
                        <a:rPr lang="en-US" sz="2000" b="1" dirty="0" smtClean="0"/>
                        <a:t>Tend to be aurally-oriented</a:t>
                      </a:r>
                      <a:endParaRPr lang="en-US" sz="2000" b="1" dirty="0"/>
                    </a:p>
                  </a:txBody>
                  <a:tcPr/>
                </a:tc>
              </a:tr>
              <a:tr h="423013">
                <a:tc>
                  <a:txBody>
                    <a:bodyPr/>
                    <a:lstStyle/>
                    <a:p>
                      <a:r>
                        <a:rPr lang="en-US" sz="2000" b="1" dirty="0" smtClean="0"/>
                        <a:t>Make lists to remember</a:t>
                      </a:r>
                      <a:endParaRPr lang="en-US" sz="2000" b="1" dirty="0"/>
                    </a:p>
                  </a:txBody>
                  <a:tcPr/>
                </a:tc>
                <a:tc>
                  <a:txBody>
                    <a:bodyPr/>
                    <a:lstStyle/>
                    <a:p>
                      <a:r>
                        <a:rPr lang="en-US" sz="2000" b="1" dirty="0" smtClean="0"/>
                        <a:t>Repeat to remember</a:t>
                      </a:r>
                      <a:endParaRPr lang="en-US" sz="2000" b="1" dirty="0"/>
                    </a:p>
                  </a:txBody>
                  <a:tcPr/>
                </a:tc>
              </a:tr>
              <a:tr h="748408">
                <a:tc>
                  <a:txBody>
                    <a:bodyPr/>
                    <a:lstStyle/>
                    <a:p>
                      <a:r>
                        <a:rPr lang="en-US" sz="2000" b="1" dirty="0" smtClean="0"/>
                        <a:t>Spend years learning to read</a:t>
                      </a:r>
                      <a:endParaRPr lang="en-US" sz="2000" b="1" dirty="0"/>
                    </a:p>
                  </a:txBody>
                  <a:tcPr/>
                </a:tc>
                <a:tc>
                  <a:txBody>
                    <a:bodyPr/>
                    <a:lstStyle/>
                    <a:p>
                      <a:r>
                        <a:rPr lang="en-US" sz="2000" b="1" dirty="0" smtClean="0"/>
                        <a:t>Have limited time for learning to read</a:t>
                      </a:r>
                      <a:endParaRPr lang="en-US" sz="2000" b="1" dirty="0"/>
                    </a:p>
                  </a:txBody>
                  <a:tcPr/>
                </a:tc>
              </a:tr>
              <a:tr h="748408">
                <a:tc>
                  <a:txBody>
                    <a:bodyPr/>
                    <a:lstStyle/>
                    <a:p>
                      <a:r>
                        <a:rPr lang="en-US" sz="2000" b="1" dirty="0" smtClean="0"/>
                        <a:t>Know they can learn</a:t>
                      </a:r>
                      <a:endParaRPr lang="en-US" sz="2000" b="1" dirty="0"/>
                    </a:p>
                  </a:txBody>
                  <a:tcPr/>
                </a:tc>
                <a:tc>
                  <a:txBody>
                    <a:bodyPr/>
                    <a:lstStyle/>
                    <a:p>
                      <a:r>
                        <a:rPr lang="en-US" sz="2000" b="1" dirty="0" smtClean="0"/>
                        <a:t>Lack confidence in their learning ability</a:t>
                      </a:r>
                      <a:endParaRPr lang="en-US" sz="2000" b="1" dirty="0"/>
                    </a:p>
                  </a:txBody>
                  <a:tcPr/>
                </a:tc>
              </a:tr>
              <a:tr h="748408">
                <a:tc>
                  <a:txBody>
                    <a:bodyPr/>
                    <a:lstStyle/>
                    <a:p>
                      <a:r>
                        <a:rPr lang="en-US" sz="2000" b="1" dirty="0" smtClean="0"/>
                        <a:t>Learn best when content is relevant</a:t>
                      </a:r>
                      <a:r>
                        <a:rPr lang="en-US" sz="2000" b="1" baseline="0" dirty="0" smtClean="0"/>
                        <a:t> to their lives</a:t>
                      </a:r>
                      <a:endParaRPr lang="en-US" sz="2000" b="1" dirty="0"/>
                    </a:p>
                  </a:txBody>
                  <a:tcPr/>
                </a:tc>
                <a:tc>
                  <a:txBody>
                    <a:bodyPr/>
                    <a:lstStyle/>
                    <a:p>
                      <a:r>
                        <a:rPr lang="en-US" sz="2000" b="1" dirty="0" smtClean="0"/>
                        <a:t>Learn best when content is relevant to their lives</a:t>
                      </a:r>
                      <a:endParaRPr lang="en-US" sz="2000" b="1" dirty="0"/>
                    </a:p>
                  </a:txBody>
                  <a:tcPr/>
                </a:tc>
              </a:tr>
              <a:tr h="748408">
                <a:tc>
                  <a:txBody>
                    <a:bodyPr/>
                    <a:lstStyle/>
                    <a:p>
                      <a:r>
                        <a:rPr lang="en-US" sz="2000" b="1" dirty="0" smtClean="0"/>
                        <a:t>Can distinguish between important and less important print</a:t>
                      </a:r>
                      <a:endParaRPr lang="en-US" sz="2000" b="1" dirty="0"/>
                    </a:p>
                  </a:txBody>
                  <a:tcPr/>
                </a:tc>
                <a:tc>
                  <a:txBody>
                    <a:bodyPr/>
                    <a:lstStyle/>
                    <a:p>
                      <a:r>
                        <a:rPr lang="en-US" sz="2000" b="1" dirty="0" smtClean="0"/>
                        <a:t>May accept all content as being of equal value</a:t>
                      </a:r>
                      <a:endParaRPr lang="en-US" sz="2000" b="1"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Strategies: A Beginning</a:t>
            </a:r>
            <a:endParaRPr lang="en-US" sz="4000" b="1"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514350" indent="-514350">
              <a:buFont typeface="+mj-lt"/>
              <a:buAutoNum type="arabicPeriod"/>
            </a:pPr>
            <a:r>
              <a:rPr lang="en-US" dirty="0" smtClean="0"/>
              <a:t>Needs Assessment – Can students. . .</a:t>
            </a:r>
          </a:p>
          <a:p>
            <a:pPr marL="914400" lvl="1" indent="-514350"/>
            <a:r>
              <a:rPr lang="en-US" dirty="0" smtClean="0"/>
              <a:t>Hold a pen?</a:t>
            </a:r>
          </a:p>
          <a:p>
            <a:pPr marL="914400" lvl="1" indent="-514350"/>
            <a:r>
              <a:rPr lang="en-US" dirty="0" smtClean="0"/>
              <a:t>Write names in English?</a:t>
            </a:r>
          </a:p>
          <a:p>
            <a:pPr marL="914400" lvl="1" indent="-514350"/>
            <a:r>
              <a:rPr lang="en-US" dirty="0" smtClean="0"/>
              <a:t>Make letter sounds?</a:t>
            </a:r>
          </a:p>
          <a:p>
            <a:pPr marL="914400" lvl="1" indent="-514350"/>
            <a:r>
              <a:rPr lang="en-US" dirty="0" smtClean="0"/>
              <a:t>Identify basic sight words?</a:t>
            </a:r>
          </a:p>
          <a:p>
            <a:pPr marL="914400" lvl="1" indent="-514350"/>
            <a:r>
              <a:rPr lang="en-US" dirty="0" smtClean="0"/>
              <a:t>Copy simple sentences?</a:t>
            </a:r>
          </a:p>
          <a:p>
            <a:pPr marL="914400" lvl="1" indent="-514350"/>
            <a:r>
              <a:rPr lang="en-US" dirty="0" smtClean="0"/>
              <a:t>Read simple sentences?</a:t>
            </a:r>
          </a:p>
          <a:p>
            <a:pPr marL="514350" indent="-514350">
              <a:buFont typeface="+mj-lt"/>
              <a:buAutoNum type="arabicPeriod"/>
            </a:pPr>
            <a:r>
              <a:rPr lang="en-US" dirty="0" smtClean="0"/>
              <a:t>Begin with listening and speaking</a:t>
            </a:r>
          </a:p>
          <a:p>
            <a:pPr marL="514350" indent="-514350">
              <a:buFont typeface="+mj-lt"/>
              <a:buAutoNum type="arabicPeriod"/>
            </a:pPr>
            <a:r>
              <a:rPr lang="en-US" dirty="0" smtClean="0"/>
              <a:t>Start with real words (meaningful to students)</a:t>
            </a:r>
          </a:p>
          <a:p>
            <a:pPr marL="514350" indent="-514350">
              <a:buFont typeface="+mj-lt"/>
              <a:buAutoNum type="arabicPeriod"/>
            </a:pPr>
            <a:r>
              <a:rPr lang="en-US" dirty="0" smtClean="0"/>
              <a:t>Teach word-attack skills (phonics)</a:t>
            </a:r>
          </a:p>
          <a:p>
            <a:pPr marL="514350" indent="-514350">
              <a:buNone/>
            </a:pPr>
            <a:endParaRPr lang="en-US" sz="2000" dirty="0" smtClean="0"/>
          </a:p>
          <a:p>
            <a:pPr marL="514350" indent="-514350">
              <a:buNone/>
            </a:pPr>
            <a:r>
              <a:rPr lang="en-US" sz="2000" dirty="0" smtClean="0"/>
              <a:t>*“A Taxonomy of Strategies for Adult Non-literate Learners”, </a:t>
            </a:r>
            <a:r>
              <a:rPr lang="en-US" sz="2000" dirty="0" err="1" smtClean="0"/>
              <a:t>Alysan</a:t>
            </a:r>
            <a:r>
              <a:rPr lang="en-US" sz="2000" dirty="0" smtClean="0"/>
              <a:t> Croydon</a:t>
            </a:r>
            <a:endParaRPr lang="en-US" sz="2200" dirty="0" smtClean="0"/>
          </a:p>
          <a:p>
            <a:pPr marL="914400" lvl="1" indent="-514350"/>
            <a:endParaRPr lang="en-US" dirty="0" smtClean="0"/>
          </a:p>
          <a:p>
            <a:pPr marL="914400" lvl="1" indent="-514350"/>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Review of CASAS Tools</a:t>
            </a:r>
            <a:endParaRPr lang="en-US" sz="4000" b="1" dirty="0"/>
          </a:p>
        </p:txBody>
      </p:sp>
      <p:sp>
        <p:nvSpPr>
          <p:cNvPr id="3" name="Content Placeholder 2"/>
          <p:cNvSpPr>
            <a:spLocks noGrp="1"/>
          </p:cNvSpPr>
          <p:nvPr>
            <p:ph idx="1"/>
          </p:nvPr>
        </p:nvSpPr>
        <p:spPr/>
        <p:txBody>
          <a:bodyPr/>
          <a:lstStyle/>
          <a:p>
            <a:r>
              <a:rPr lang="en-US" dirty="0" smtClean="0"/>
              <a:t>Class Profile by Competency</a:t>
            </a:r>
          </a:p>
          <a:p>
            <a:r>
              <a:rPr lang="en-US" dirty="0" smtClean="0"/>
              <a:t>Test Review</a:t>
            </a:r>
          </a:p>
          <a:p>
            <a:r>
              <a:rPr lang="en-US" dirty="0" err="1" smtClean="0"/>
              <a:t>QuickSearch</a:t>
            </a:r>
            <a:endParaRPr lang="en-US" dirty="0" smtClean="0"/>
          </a:p>
          <a:p>
            <a:r>
              <a:rPr lang="en-US" dirty="0" smtClean="0"/>
              <a:t>Linking Document (Links competencies in tests to lessons online)</a:t>
            </a:r>
          </a:p>
          <a:p>
            <a:r>
              <a:rPr lang="en-US" dirty="0" smtClean="0"/>
              <a:t>Sample Test Items – Level A (for use when transitioning from Forms 27/28 to 81/82)</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152400" y="1600200"/>
            <a:ext cx="10668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b="1" dirty="0" smtClean="0"/>
              <a:t>Review of CASAS Tools</a:t>
            </a:r>
            <a:endParaRPr lang="en-US" sz="4000" b="1" dirty="0"/>
          </a:p>
        </p:txBody>
      </p:sp>
      <p:sp>
        <p:nvSpPr>
          <p:cNvPr id="3" name="Content Placeholder 2"/>
          <p:cNvSpPr>
            <a:spLocks noGrp="1"/>
          </p:cNvSpPr>
          <p:nvPr>
            <p:ph idx="1"/>
          </p:nvPr>
        </p:nvSpPr>
        <p:spPr/>
        <p:txBody>
          <a:bodyPr/>
          <a:lstStyle/>
          <a:p>
            <a:r>
              <a:rPr lang="en-US" dirty="0" smtClean="0"/>
              <a:t>Class Profile by Competency</a:t>
            </a:r>
          </a:p>
          <a:p>
            <a:r>
              <a:rPr lang="en-US" dirty="0" smtClean="0"/>
              <a:t>Test Review</a:t>
            </a:r>
          </a:p>
          <a:p>
            <a:r>
              <a:rPr lang="en-US" dirty="0" err="1" smtClean="0"/>
              <a:t>QuickSearch</a:t>
            </a:r>
            <a:endParaRPr lang="en-US" dirty="0" smtClean="0"/>
          </a:p>
          <a:p>
            <a:r>
              <a:rPr lang="en-US" dirty="0" smtClean="0"/>
              <a:t>Linking Document (Links competencies in tests to lessons online)</a:t>
            </a:r>
          </a:p>
          <a:p>
            <a:r>
              <a:rPr lang="en-US" dirty="0" smtClean="0"/>
              <a:t>Sample Test Items – Level A (for use when transitioning from Forms 27/28 to 81/82)</a:t>
            </a:r>
          </a:p>
          <a:p>
            <a:endParaRPr lang="en-US" dirty="0"/>
          </a:p>
        </p:txBody>
      </p:sp>
      <p:pic>
        <p:nvPicPr>
          <p:cNvPr id="5" name="Picture 4" descr="Form 27 - class profile.JPG"/>
          <p:cNvPicPr>
            <a:picLocks noChangeAspect="1"/>
          </p:cNvPicPr>
          <p:nvPr/>
        </p:nvPicPr>
        <p:blipFill>
          <a:blip r:embed="rId2" cstate="print"/>
          <a:stretch>
            <a:fillRect/>
          </a:stretch>
        </p:blipFill>
        <p:spPr>
          <a:xfrm>
            <a:off x="1676400" y="0"/>
            <a:ext cx="5699264"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ou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2008</TotalTime>
  <Words>2131</Words>
  <Application>Microsoft Office PowerPoint</Application>
  <PresentationFormat>On-screen Show (4:3)</PresentationFormat>
  <Paragraphs>284</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Tw Cen MT</vt:lpstr>
      <vt:lpstr>Wingdings</vt:lpstr>
      <vt:lpstr>Office Theme</vt:lpstr>
      <vt:lpstr>Tools to Aid Instruction – Beginning Literacy ESL</vt:lpstr>
      <vt:lpstr>Objectives</vt:lpstr>
      <vt:lpstr>Diverse Adult Learner Profiles</vt:lpstr>
      <vt:lpstr>PowerPoint Presentation</vt:lpstr>
      <vt:lpstr>Levels of Literacy</vt:lpstr>
      <vt:lpstr>Different Strategies for Different Learners</vt:lpstr>
      <vt:lpstr>Strategies: A Beginning</vt:lpstr>
      <vt:lpstr>Review of CASAS Tools</vt:lpstr>
      <vt:lpstr>Review of CASAS Tools</vt:lpstr>
      <vt:lpstr>Review of CASAS Tools</vt:lpstr>
      <vt:lpstr>Review of CASAS Tools</vt:lpstr>
      <vt:lpstr>Review of CASAS Tools</vt:lpstr>
      <vt:lpstr>Review of CASAS Tools</vt:lpstr>
      <vt:lpstr>Alphabet/Phonics – Free Printables</vt:lpstr>
      <vt:lpstr>Vocabulary-Building Activities</vt:lpstr>
      <vt:lpstr>Teaching Resources</vt:lpstr>
      <vt:lpstr>Developing Communication Skills</vt:lpstr>
      <vt:lpstr>PowerPoint Presentation</vt:lpstr>
      <vt:lpstr>Yes/No Questions –  The easiest to answer</vt:lpstr>
      <vt:lpstr>PowerPoint Presentation</vt:lpstr>
      <vt:lpstr>PowerPoint Presentation</vt:lpstr>
      <vt:lpstr>PowerPoint Presentation</vt:lpstr>
      <vt:lpstr>Either/or – Choice Questions</vt:lpstr>
      <vt:lpstr>Wh-Questions –  For getting factual information</vt:lpstr>
      <vt:lpstr>Personal Questions</vt:lpstr>
      <vt:lpstr>Open-ended, interpretative questions –  The most difficult to answer</vt:lpstr>
      <vt:lpstr>Meaningful interaction and natural communication in the target language are necessary for successful language acquisition.</vt:lpstr>
      <vt:lpstr>Suggested Instructional Themes http://www.marshalladulteducation.org/scope-a-sequence </vt:lpstr>
      <vt:lpstr>Skills that should be addressed at the  Beginning ESL Literacy Level</vt:lpstr>
      <vt:lpstr>Picture Literacy</vt:lpstr>
      <vt:lpstr>Picture Literacy</vt:lpstr>
      <vt:lpstr>Resources Linked to Forms 27 and 28</vt:lpstr>
      <vt:lpstr>Resources linked to Forms 27 and 28</vt:lpstr>
      <vt:lpstr> Targeted Online Activities for Student Use </vt:lpstr>
      <vt:lpstr>Presentation Resources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to Aid Instruction – Beginning Literacy ESL</dc:title>
  <dc:creator> </dc:creator>
  <cp:lastModifiedBy>Martha Olsen</cp:lastModifiedBy>
  <cp:revision>152</cp:revision>
  <dcterms:created xsi:type="dcterms:W3CDTF">2010-12-31T20:24:46Z</dcterms:created>
  <dcterms:modified xsi:type="dcterms:W3CDTF">2014-06-06T21:07:19Z</dcterms:modified>
</cp:coreProperties>
</file>