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82" r:id="rId4"/>
    <p:sldId id="260" r:id="rId5"/>
    <p:sldId id="273" r:id="rId6"/>
    <p:sldId id="272" r:id="rId7"/>
    <p:sldId id="274" r:id="rId8"/>
    <p:sldId id="275" r:id="rId9"/>
    <p:sldId id="276" r:id="rId10"/>
    <p:sldId id="277" r:id="rId11"/>
    <p:sldId id="278" r:id="rId12"/>
    <p:sldId id="267" r:id="rId13"/>
    <p:sldId id="279" r:id="rId14"/>
    <p:sldId id="266" r:id="rId15"/>
    <p:sldId id="259" r:id="rId16"/>
    <p:sldId id="261" r:id="rId17"/>
    <p:sldId id="268" r:id="rId18"/>
    <p:sldId id="283" r:id="rId19"/>
    <p:sldId id="281" r:id="rId20"/>
    <p:sldId id="262" r:id="rId21"/>
    <p:sldId id="265" r:id="rId22"/>
    <p:sldId id="269" r:id="rId23"/>
    <p:sldId id="270" r:id="rId24"/>
    <p:sldId id="271" r:id="rId25"/>
    <p:sldId id="263" r:id="rId26"/>
    <p:sldId id="264"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260" autoAdjust="0"/>
    <p:restoredTop sz="94660"/>
  </p:normalViewPr>
  <p:slideViewPr>
    <p:cSldViewPr>
      <p:cViewPr varScale="1">
        <p:scale>
          <a:sx n="73" d="100"/>
          <a:sy n="73" d="100"/>
        </p:scale>
        <p:origin x="-93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CF61F2-9E5D-448E-B816-C0C16B90B679}" type="datetimeFigureOut">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ACBAE-75CA-4F35-8621-24B0446280A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CF61F2-9E5D-448E-B816-C0C16B90B679}" type="datetimeFigureOut">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ACBAE-75CA-4F35-8621-24B0446280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CF61F2-9E5D-448E-B816-C0C16B90B679}" type="datetimeFigureOut">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ACBAE-75CA-4F35-8621-24B0446280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CF61F2-9E5D-448E-B816-C0C16B90B679}" type="datetimeFigureOut">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ACBAE-75CA-4F35-8621-24B0446280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CF61F2-9E5D-448E-B816-C0C16B90B679}" type="datetimeFigureOut">
              <a:rPr lang="en-US" smtClean="0"/>
              <a:pPr/>
              <a:t>2/1/2011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CACBAE-75CA-4F35-8621-24B0446280A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CF61F2-9E5D-448E-B816-C0C16B90B679}" type="datetimeFigureOut">
              <a:rPr lang="en-US" smtClean="0"/>
              <a:pPr/>
              <a:t>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ACBAE-75CA-4F35-8621-24B0446280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CF61F2-9E5D-448E-B816-C0C16B90B679}" type="datetimeFigureOut">
              <a:rPr lang="en-US" smtClean="0"/>
              <a:pPr/>
              <a:t>2/1/2011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CACBAE-75CA-4F35-8621-24B0446280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CF61F2-9E5D-448E-B816-C0C16B90B679}" type="datetimeFigureOut">
              <a:rPr lang="en-US" smtClean="0"/>
              <a:pPr/>
              <a:t>2/1/2011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CACBAE-75CA-4F35-8621-24B0446280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CF61F2-9E5D-448E-B816-C0C16B90B679}" type="datetimeFigureOut">
              <a:rPr lang="en-US" smtClean="0"/>
              <a:pPr/>
              <a:t>2/1/2011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CACBAE-75CA-4F35-8621-24B0446280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F61F2-9E5D-448E-B816-C0C16B90B679}" type="datetimeFigureOut">
              <a:rPr lang="en-US" smtClean="0"/>
              <a:pPr/>
              <a:t>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ACBAE-75CA-4F35-8621-24B0446280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F61F2-9E5D-448E-B816-C0C16B90B679}" type="datetimeFigureOut">
              <a:rPr lang="en-US" smtClean="0"/>
              <a:pPr/>
              <a:t>2/1/2011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CACBAE-75CA-4F35-8621-24B0446280A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F61F2-9E5D-448E-B816-C0C16B90B679}" type="datetimeFigureOut">
              <a:rPr lang="en-US" smtClean="0"/>
              <a:pPr/>
              <a:t>2/1/2011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CACBAE-75CA-4F35-8621-24B0446280A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mnabeassessment.com/" TargetMode="External"/><Relationship Id="rId2" Type="http://schemas.openxmlformats.org/officeDocument/2006/relationships/hyperlink" Target="mailto:martha.olsen@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headsupenglish.com/" TargetMode="External"/><Relationship Id="rId2" Type="http://schemas.openxmlformats.org/officeDocument/2006/relationships/hyperlink" Target="http://www.breakingnewsenglish.com/" TargetMode="External"/><Relationship Id="rId1" Type="http://schemas.openxmlformats.org/officeDocument/2006/relationships/slideLayout" Target="../slideLayouts/slideLayout2.xml"/><Relationship Id="rId6" Type="http://schemas.openxmlformats.org/officeDocument/2006/relationships/hyperlink" Target="http://www.rong-chang.com/qa2/" TargetMode="External"/><Relationship Id="rId5" Type="http://schemas.openxmlformats.org/officeDocument/2006/relationships/hyperlink" Target="http://www.marshalladulteducation.org/reading-skills-for-todays-adult" TargetMode="External"/><Relationship Id="rId4" Type="http://schemas.openxmlformats.org/officeDocument/2006/relationships/hyperlink" Target="http://www.literacynet.org/cnns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willweaverbooks.com/"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http://www.cdlponline.org/" TargetMode="External"/><Relationship Id="rId3" Type="http://schemas.openxmlformats.org/officeDocument/2006/relationships/hyperlink" Target="https://abeweb.mpls.k12.mn.us/Search.aspx?who=English-Level-6" TargetMode="External"/><Relationship Id="rId7" Type="http://schemas.openxmlformats.org/officeDocument/2006/relationships/hyperlink" Target="http://www.rmpbs.org/resources/files/education/learningline" TargetMode="External"/><Relationship Id="rId2" Type="http://schemas.openxmlformats.org/officeDocument/2006/relationships/hyperlink" Target="https://abeweb.mpls.k12.mn.us/Search.aspx?who=English-Level-5" TargetMode="External"/><Relationship Id="rId1" Type="http://schemas.openxmlformats.org/officeDocument/2006/relationships/slideLayout" Target="../slideLayouts/slideLayout2.xml"/><Relationship Id="rId6" Type="http://schemas.openxmlformats.org/officeDocument/2006/relationships/hyperlink" Target="http://johnmh.com/ILA/ila185.html" TargetMode="External"/><Relationship Id="rId5" Type="http://schemas.openxmlformats.org/officeDocument/2006/relationships/hyperlink" Target="http://johnmh.com/narratives/narratives34.htm" TargetMode="External"/><Relationship Id="rId10" Type="http://schemas.openxmlformats.org/officeDocument/2006/relationships/hyperlink" Target="http://www.english-on-the-web.yolasite.com/" TargetMode="External"/><Relationship Id="rId4" Type="http://schemas.openxmlformats.org/officeDocument/2006/relationships/hyperlink" Target="http://www.marshalladulteducation.org/reading-skills-for-todays-adult" TargetMode="External"/><Relationship Id="rId9" Type="http://schemas.openxmlformats.org/officeDocument/2006/relationships/hyperlink" Target="http://www.gcflearnfree.org/"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ltn.themlc.org/sites/bc54ff14-a7d2-4a25-b839-1a392b6d24e4/uploads/CelesteMazur.pdf" TargetMode="External"/><Relationship Id="rId3" Type="http://schemas.openxmlformats.org/officeDocument/2006/relationships/hyperlink" Target="http://ltn.themlc.org/sites/bc54ff14-a7d2-4a25-b839-1a392b6d24e4/uploads/Rita_Direct_Vocabulary_Teaching.pdf" TargetMode="External"/><Relationship Id="rId7" Type="http://schemas.openxmlformats.org/officeDocument/2006/relationships/hyperlink" Target="http://www.google.com/url?sa=t&amp;source=web&amp;cd=1&amp;sqi=2&amp;ved=0CBYQFjAA&amp;url=http://ltn.themlc.org/sites/bc54ff14-a7d2-4a25-b839-1a392b6d24e4/uploads/CelesteMazur.pdf&amp;ei=ouMsTY2SDIOglAeVzYGHDA&amp;usg=AFQjCNEWLTgo0-sKTcQ3okCcnuOh9f-QoA&amp;sig2=otZACtb1sbb" TargetMode="External"/><Relationship Id="rId2" Type="http://schemas.openxmlformats.org/officeDocument/2006/relationships/hyperlink" Target="http://www.google.com/url?sa=t&amp;source=web&amp;cd=1&amp;ved=0CBMQFjAA&amp;url=http://ltn.themlc.org/sites/bc54ff14-a7d2-4a25-b839-1a392b6d24e4/uploads/Rita_Direct_Vocabulary_Teaching.pdf&amp;ei=4wYtTffqMsL98AbglKCcCg&amp;usg=AFQjCNG-D0xl5wSfNQ2gcYd0gtGQR-LhUg&amp;sig" TargetMode="External"/><Relationship Id="rId1" Type="http://schemas.openxmlformats.org/officeDocument/2006/relationships/slideLayout" Target="../slideLayouts/slideLayout2.xml"/><Relationship Id="rId6" Type="http://schemas.openxmlformats.org/officeDocument/2006/relationships/hyperlink" Target="http://ltn.themlc.org/sites/bc54ff14-a7d2-4a25-b839-1a392b6d24e4/uploads/Liv_Musel-Stalochdoc2.pdf" TargetMode="External"/><Relationship Id="rId5" Type="http://schemas.openxmlformats.org/officeDocument/2006/relationships/hyperlink" Target="http://www.google.com/url?sa=t&amp;source=web&amp;cd=1&amp;sqi=2&amp;ved=0CBcQFjAA&amp;url=http://ltn.themlc.org/sites/bc54ff14-a7d2-4a25-b839-1a392b6d24e4/uploads/Liv_Musel-Stalochdoc2.pdf&amp;ei=5AItTf3XOsH_lgeg7fG7Cg&amp;usg=AFQjCNGJVaEQdAJDrHdXbKH5hJNriYRJyg&amp;sig2=gE" TargetMode="External"/><Relationship Id="rId10" Type="http://schemas.openxmlformats.org/officeDocument/2006/relationships/hyperlink" Target="http://www.marshalladulteducation.org/pdf/briefs2/How_Should_Adult_ESL_Reading_Instruction_Differ_from%20_ABE_Reading_Instruction.pdf" TargetMode="External"/><Relationship Id="rId4" Type="http://schemas.openxmlformats.org/officeDocument/2006/relationships/hyperlink" Target="http://www.hamline.edu/education/adult/atlas/practitioner_research/Schafer_Patricia-FY0.pdf" TargetMode="External"/><Relationship Id="rId9" Type="http://schemas.openxmlformats.org/officeDocument/2006/relationships/hyperlink" Target="http://iteslj.org/Techniques/Kelly-Authentic.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casas.org/"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asas.org/" TargetMode="External"/><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mnabeassessment.com/competency_links.html"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asas.org/" TargetMode="External"/><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533400"/>
            <a:ext cx="6477000" cy="2133600"/>
          </a:xfrm>
        </p:spPr>
        <p:txBody>
          <a:bodyPr>
            <a:normAutofit/>
          </a:bodyPr>
          <a:lstStyle/>
          <a:p>
            <a:pPr algn="ctr" fontAlgn="auto">
              <a:spcAft>
                <a:spcPts val="0"/>
              </a:spcAft>
              <a:defRPr/>
            </a:pPr>
            <a:r>
              <a:rPr lang="en-US" b="1" dirty="0" smtClean="0">
                <a:solidFill>
                  <a:schemeClr val="tx1"/>
                </a:solidFill>
              </a:rPr>
              <a:t>Tools to Aid Instruction –</a:t>
            </a:r>
            <a:br>
              <a:rPr lang="en-US" b="1" dirty="0" smtClean="0">
                <a:solidFill>
                  <a:schemeClr val="tx1"/>
                </a:solidFill>
              </a:rPr>
            </a:br>
            <a:r>
              <a:rPr lang="en-US" b="1" dirty="0" smtClean="0">
                <a:solidFill>
                  <a:schemeClr val="tx1"/>
                </a:solidFill>
              </a:rPr>
              <a:t>Advanced ESL</a:t>
            </a:r>
            <a:endParaRPr lang="en-US" b="1" dirty="0"/>
          </a:p>
        </p:txBody>
      </p:sp>
      <p:sp>
        <p:nvSpPr>
          <p:cNvPr id="9219" name="Subtitle 2"/>
          <p:cNvSpPr>
            <a:spLocks noGrp="1"/>
          </p:cNvSpPr>
          <p:nvPr>
            <p:ph type="subTitle" idx="1"/>
          </p:nvPr>
        </p:nvSpPr>
        <p:spPr>
          <a:xfrm>
            <a:off x="1371600" y="3048000"/>
            <a:ext cx="6705600" cy="2514600"/>
          </a:xfrm>
        </p:spPr>
        <p:txBody>
          <a:bodyPr/>
          <a:lstStyle/>
          <a:p>
            <a:pPr algn="ctr"/>
            <a:r>
              <a:rPr lang="en-US" sz="2800" dirty="0" smtClean="0">
                <a:solidFill>
                  <a:schemeClr val="tx1">
                    <a:lumMod val="95000"/>
                    <a:lumOff val="5000"/>
                  </a:schemeClr>
                </a:solidFill>
              </a:rPr>
              <a:t>Marty Olsen</a:t>
            </a:r>
          </a:p>
          <a:p>
            <a:pPr algn="ctr"/>
            <a:r>
              <a:rPr lang="en-US" sz="2800" dirty="0" smtClean="0">
                <a:solidFill>
                  <a:schemeClr val="tx1">
                    <a:lumMod val="95000"/>
                    <a:lumOff val="5000"/>
                  </a:schemeClr>
                </a:solidFill>
              </a:rPr>
              <a:t>February 5, 2011</a:t>
            </a:r>
          </a:p>
          <a:p>
            <a:pPr algn="ctr"/>
            <a:r>
              <a:rPr lang="en-US" sz="2800" dirty="0" smtClean="0">
                <a:hlinkClick r:id="rId2"/>
              </a:rPr>
              <a:t>martha.olsen@gmail.com</a:t>
            </a:r>
            <a:endParaRPr lang="en-US" sz="2800" dirty="0" smtClean="0"/>
          </a:p>
          <a:p>
            <a:pPr algn="ctr"/>
            <a:r>
              <a:rPr lang="en-US" sz="2800" dirty="0" smtClean="0">
                <a:hlinkClick r:id="rId3"/>
              </a:rPr>
              <a:t>www.mnabeassessment.com</a:t>
            </a:r>
            <a:endParaRPr lang="en-US" sz="28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152400" y="5334000"/>
            <a:ext cx="1219200" cy="685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Title 1"/>
          <p:cNvSpPr>
            <a:spLocks noGrp="1"/>
          </p:cNvSpPr>
          <p:nvPr>
            <p:ph type="title"/>
          </p:nvPr>
        </p:nvSpPr>
        <p:spPr>
          <a:xfrm>
            <a:off x="612775" y="228600"/>
            <a:ext cx="8153400" cy="990600"/>
          </a:xfrm>
        </p:spPr>
        <p:txBody>
          <a:bodyPr/>
          <a:lstStyle/>
          <a:p>
            <a:r>
              <a:rPr lang="en-US" b="1" dirty="0" smtClean="0">
                <a:solidFill>
                  <a:schemeClr val="tx1"/>
                </a:solidFill>
              </a:rPr>
              <a:t>Quick review of CASAS tools </a:t>
            </a:r>
            <a:endParaRPr lang="en-US" dirty="0" smtClean="0">
              <a:solidFill>
                <a:schemeClr val="tx1"/>
              </a:solidFill>
            </a:endParaRPr>
          </a:p>
        </p:txBody>
      </p:sp>
      <p:sp>
        <p:nvSpPr>
          <p:cNvPr id="11267" name="Content Placeholder 2"/>
          <p:cNvSpPr>
            <a:spLocks noGrp="1"/>
          </p:cNvSpPr>
          <p:nvPr>
            <p:ph idx="1"/>
          </p:nvPr>
        </p:nvSpPr>
        <p:spPr>
          <a:xfrm>
            <a:off x="612775" y="1371600"/>
            <a:ext cx="8153400" cy="4724400"/>
          </a:xfrm>
        </p:spPr>
        <p:txBody>
          <a:bodyPr/>
          <a:lstStyle/>
          <a:p>
            <a:r>
              <a:rPr lang="en-US" sz="3600" dirty="0" smtClean="0"/>
              <a:t>Class Profile by Competency</a:t>
            </a:r>
          </a:p>
          <a:p>
            <a:r>
              <a:rPr lang="en-US" sz="3600" dirty="0" smtClean="0"/>
              <a:t>CASAS </a:t>
            </a:r>
            <a:r>
              <a:rPr lang="en-US" sz="3600" dirty="0" err="1" smtClean="0"/>
              <a:t>QuickSearch</a:t>
            </a:r>
            <a:endParaRPr lang="en-US" sz="3600" dirty="0" smtClean="0"/>
          </a:p>
          <a:p>
            <a:r>
              <a:rPr lang="en-US" sz="3600" dirty="0" smtClean="0"/>
              <a:t>CASAS Content Standards</a:t>
            </a:r>
          </a:p>
          <a:p>
            <a:r>
              <a:rPr lang="en-US" sz="3600" dirty="0" smtClean="0"/>
              <a:t>Look at the test items</a:t>
            </a:r>
          </a:p>
          <a:p>
            <a:r>
              <a:rPr lang="en-US" sz="3600" dirty="0" smtClean="0"/>
              <a:t>Competency Linking Document</a:t>
            </a:r>
          </a:p>
          <a:p>
            <a:r>
              <a:rPr lang="en-US" sz="3600" dirty="0" smtClean="0"/>
              <a:t>Sample Test Items – Level C/Level D</a:t>
            </a:r>
          </a:p>
          <a:p>
            <a:r>
              <a:rPr lang="en-US" sz="3600" dirty="0" smtClean="0"/>
              <a:t>Form 187 (Level D) – a suggestion!</a:t>
            </a:r>
          </a:p>
          <a:p>
            <a:endParaRPr 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Autofit/>
          </a:bodyPr>
          <a:lstStyle/>
          <a:p>
            <a:r>
              <a:rPr lang="en-US" sz="2800" b="1" dirty="0" smtClean="0"/>
              <a:t>How Should Adult ESL Reading Instruction Differ from ABE Reading Instruction?</a:t>
            </a:r>
            <a:r>
              <a:rPr lang="en-US" sz="3200" dirty="0" smtClean="0"/>
              <a:t/>
            </a:r>
            <a:br>
              <a:rPr lang="en-US" sz="3200" dirty="0" smtClean="0"/>
            </a:br>
            <a:r>
              <a:rPr lang="en-US" sz="1800" dirty="0" smtClean="0"/>
              <a:t>Miriam Burt, Joy </a:t>
            </a:r>
            <a:r>
              <a:rPr lang="en-US" sz="1800" dirty="0" err="1" smtClean="0"/>
              <a:t>Kreeft</a:t>
            </a:r>
            <a:r>
              <a:rPr lang="en-US" sz="1800" dirty="0" smtClean="0"/>
              <a:t> Peyton, and Carol Van </a:t>
            </a:r>
            <a:r>
              <a:rPr lang="en-US" sz="1800" dirty="0" err="1" smtClean="0"/>
              <a:t>Duzer</a:t>
            </a:r>
            <a:r>
              <a:rPr lang="en-US" sz="1800" dirty="0" smtClean="0"/>
              <a:t/>
            </a:r>
            <a:br>
              <a:rPr lang="en-US" sz="1800" dirty="0" smtClean="0"/>
            </a:br>
            <a:r>
              <a:rPr lang="en-US" sz="1800" dirty="0" smtClean="0"/>
              <a:t>Center for Adult English Language Acquisition</a:t>
            </a:r>
            <a:endParaRPr lang="en-US" sz="1800" dirty="0"/>
          </a:p>
        </p:txBody>
      </p:sp>
      <p:sp>
        <p:nvSpPr>
          <p:cNvPr id="3" name="Content Placeholder 2"/>
          <p:cNvSpPr>
            <a:spLocks noGrp="1"/>
          </p:cNvSpPr>
          <p:nvPr>
            <p:ph idx="1"/>
          </p:nvPr>
        </p:nvSpPr>
        <p:spPr>
          <a:xfrm>
            <a:off x="304800" y="1600200"/>
            <a:ext cx="8610600" cy="5029200"/>
          </a:xfrm>
          <a:ln>
            <a:noFill/>
          </a:ln>
        </p:spPr>
        <p:txBody>
          <a:bodyPr>
            <a:noAutofit/>
          </a:bodyPr>
          <a:lstStyle/>
          <a:p>
            <a:pPr>
              <a:buNone/>
            </a:pPr>
            <a:r>
              <a:rPr lang="en-US" sz="1900" b="1" dirty="0" smtClean="0"/>
              <a:t>Vocabulary – ESL Learners have:</a:t>
            </a:r>
          </a:p>
          <a:p>
            <a:pPr lvl="1"/>
            <a:r>
              <a:rPr lang="en-US" sz="1900" dirty="0" smtClean="0"/>
              <a:t>Difficulty learning in semantic sets (colors, foods, furniture, days of the week)</a:t>
            </a:r>
          </a:p>
          <a:p>
            <a:pPr lvl="1"/>
            <a:r>
              <a:rPr lang="en-US" sz="1900" dirty="0" smtClean="0"/>
              <a:t>Difficulty getting meaning from context</a:t>
            </a:r>
          </a:p>
          <a:p>
            <a:pPr>
              <a:buNone/>
            </a:pPr>
            <a:r>
              <a:rPr lang="en-US" sz="1900" b="1" dirty="0" smtClean="0"/>
              <a:t>Instruction should:</a:t>
            </a:r>
          </a:p>
          <a:p>
            <a:pPr>
              <a:buNone/>
            </a:pPr>
            <a:r>
              <a:rPr lang="en-US" sz="1900" dirty="0" smtClean="0"/>
              <a:t>• </a:t>
            </a:r>
            <a:r>
              <a:rPr lang="en-US" sz="1900" b="1" u="sng" dirty="0" smtClean="0"/>
              <a:t>Limit the number of vocabulary items that must be pre-taught</a:t>
            </a:r>
            <a:r>
              <a:rPr lang="en-US" sz="1900" dirty="0" smtClean="0"/>
              <a:t>, select reading passages that are only slightly above what learners can read independently.</a:t>
            </a:r>
          </a:p>
          <a:p>
            <a:pPr>
              <a:buNone/>
            </a:pPr>
            <a:r>
              <a:rPr lang="en-US" sz="1900" dirty="0" smtClean="0"/>
              <a:t>• Provide learners with </a:t>
            </a:r>
            <a:r>
              <a:rPr lang="en-US" sz="1900" b="1" u="sng" dirty="0" smtClean="0"/>
              <a:t>multiple exposures</a:t>
            </a:r>
            <a:r>
              <a:rPr lang="en-US" sz="1900" b="1" dirty="0" smtClean="0"/>
              <a:t> </a:t>
            </a:r>
            <a:r>
              <a:rPr lang="en-US" sz="1900" dirty="0" smtClean="0"/>
              <a:t>to specific words in multiple contexts.</a:t>
            </a:r>
          </a:p>
          <a:p>
            <a:pPr>
              <a:buNone/>
            </a:pPr>
            <a:r>
              <a:rPr lang="en-US" sz="1900" dirty="0" smtClean="0"/>
              <a:t>• Encourage learners to use both monolingual and bilingual </a:t>
            </a:r>
            <a:r>
              <a:rPr lang="en-US" sz="1900" b="1" u="sng" dirty="0" smtClean="0"/>
              <a:t>dictionaries</a:t>
            </a:r>
            <a:r>
              <a:rPr lang="en-US" sz="1900" dirty="0" smtClean="0"/>
              <a:t>.</a:t>
            </a:r>
          </a:p>
          <a:p>
            <a:pPr>
              <a:buNone/>
            </a:pPr>
            <a:r>
              <a:rPr lang="en-US" sz="1900" dirty="0" smtClean="0"/>
              <a:t>• Encourage learners to use </a:t>
            </a:r>
            <a:r>
              <a:rPr lang="en-US" sz="1900" b="1" u="sng" dirty="0" smtClean="0"/>
              <a:t>word cards</a:t>
            </a:r>
            <a:r>
              <a:rPr lang="en-US" sz="1900" b="1" dirty="0" smtClean="0"/>
              <a:t> </a:t>
            </a:r>
            <a:r>
              <a:rPr lang="en-US" sz="1900" dirty="0" smtClean="0"/>
              <a:t>– notes cards with the English words on one side and the translation on the back –  and to study them frequently.</a:t>
            </a:r>
          </a:p>
          <a:p>
            <a:pPr>
              <a:buNone/>
            </a:pPr>
            <a:r>
              <a:rPr lang="en-US" sz="1900" dirty="0" smtClean="0"/>
              <a:t>• Encourage vocabulary learning through </a:t>
            </a:r>
            <a:r>
              <a:rPr lang="en-US" sz="1900" b="1" u="sng" dirty="0" smtClean="0"/>
              <a:t>regular tests</a:t>
            </a:r>
            <a:r>
              <a:rPr lang="en-US" sz="1900" b="1" dirty="0" smtClean="0"/>
              <a:t> </a:t>
            </a:r>
            <a:r>
              <a:rPr lang="en-US" sz="1900" dirty="0" smtClean="0"/>
              <a:t>where students can prove receptive knowledge of words through matching words to definitions or multiple choice exercises.</a:t>
            </a:r>
          </a:p>
          <a:p>
            <a:pPr>
              <a:buNone/>
            </a:pPr>
            <a:r>
              <a:rPr lang="en-US" sz="1900" dirty="0" smtClean="0"/>
              <a:t>• After reading, have students </a:t>
            </a:r>
            <a:r>
              <a:rPr lang="en-US" sz="1900" b="1" u="sng" dirty="0" smtClean="0"/>
              <a:t>write sentences</a:t>
            </a:r>
            <a:r>
              <a:rPr lang="en-US" sz="1900" b="1" dirty="0" smtClean="0"/>
              <a:t> </a:t>
            </a:r>
            <a:r>
              <a:rPr lang="en-US" sz="1900" dirty="0" smtClean="0"/>
              <a:t>in which they use specific words and grammatical forms.</a:t>
            </a:r>
          </a:p>
          <a:p>
            <a:pPr>
              <a:buNone/>
            </a:pPr>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49362"/>
          </a:xfrm>
        </p:spPr>
        <p:txBody>
          <a:bodyPr>
            <a:noAutofit/>
          </a:bodyPr>
          <a:lstStyle/>
          <a:p>
            <a:r>
              <a:rPr lang="en-US" sz="3200" b="1" dirty="0" smtClean="0"/>
              <a:t>Direct Vocabulary Teaching:</a:t>
            </a:r>
            <a:br>
              <a:rPr lang="en-US" sz="3200" b="1" dirty="0" smtClean="0"/>
            </a:br>
            <a:r>
              <a:rPr lang="en-US" sz="3200" b="1" dirty="0" smtClean="0"/>
              <a:t>Does it Work With Advanced ESL Students?</a:t>
            </a:r>
            <a:br>
              <a:rPr lang="en-US" sz="3200" b="1" dirty="0" smtClean="0"/>
            </a:br>
            <a:r>
              <a:rPr lang="en-US" sz="2800" dirty="0" smtClean="0"/>
              <a:t>Rita Ray – Eagan</a:t>
            </a:r>
            <a:endParaRPr lang="en-US" sz="2800" dirty="0"/>
          </a:p>
        </p:txBody>
      </p:sp>
      <p:sp>
        <p:nvSpPr>
          <p:cNvPr id="3" name="Content Placeholder 2"/>
          <p:cNvSpPr>
            <a:spLocks noGrp="1"/>
          </p:cNvSpPr>
          <p:nvPr>
            <p:ph idx="1"/>
          </p:nvPr>
        </p:nvSpPr>
        <p:spPr>
          <a:xfrm>
            <a:off x="228600" y="1600200"/>
            <a:ext cx="8763000" cy="4525963"/>
          </a:xfrm>
        </p:spPr>
        <p:txBody>
          <a:bodyPr>
            <a:normAutofit/>
          </a:bodyPr>
          <a:lstStyle/>
          <a:p>
            <a:pPr>
              <a:buNone/>
            </a:pPr>
            <a:r>
              <a:rPr lang="en-US" sz="2800" b="1" i="1" dirty="0" smtClean="0"/>
              <a:t>“What happens to vocabulary scores of advanced ESL learners when I provide direct vocabulary instruction?”</a:t>
            </a:r>
          </a:p>
          <a:p>
            <a:pPr>
              <a:buNone/>
            </a:pPr>
            <a:endParaRPr lang="en-US" sz="2800" dirty="0" smtClean="0"/>
          </a:p>
          <a:p>
            <a:pPr>
              <a:buNone/>
            </a:pPr>
            <a:r>
              <a:rPr lang="en-US" sz="2800" dirty="0" smtClean="0"/>
              <a:t>Process:</a:t>
            </a:r>
          </a:p>
          <a:p>
            <a:r>
              <a:rPr lang="en-US" sz="2800" dirty="0" smtClean="0"/>
              <a:t>1-1/2 hours a week for six weeks</a:t>
            </a:r>
          </a:p>
          <a:p>
            <a:r>
              <a:rPr lang="en-US" sz="2800" dirty="0" smtClean="0"/>
              <a:t>Provided instruction in base words and affixes</a:t>
            </a:r>
          </a:p>
          <a:p>
            <a:endParaRPr lang="en-US" sz="2800" dirty="0"/>
          </a:p>
          <a:p>
            <a:pPr>
              <a:buNone/>
            </a:pPr>
            <a:r>
              <a:rPr lang="en-US" sz="2800" dirty="0" smtClean="0"/>
              <a:t>Results:  Scores on CASAS tests increased by an average of 8 points. Vocabulary test scores increased. </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600200"/>
          </a:xfrm>
        </p:spPr>
        <p:txBody>
          <a:bodyPr>
            <a:noAutofit/>
          </a:bodyPr>
          <a:lstStyle/>
          <a:p>
            <a:r>
              <a:rPr lang="en-US" sz="2800" b="1" dirty="0" smtClean="0"/>
              <a:t>How Should Adult ESL Reading Instruction Differ from ABE Reading Instruction?</a:t>
            </a:r>
            <a:r>
              <a:rPr lang="en-US" sz="3200" dirty="0" smtClean="0"/>
              <a:t/>
            </a:r>
            <a:br>
              <a:rPr lang="en-US" sz="3200" dirty="0" smtClean="0"/>
            </a:br>
            <a:r>
              <a:rPr lang="en-US" sz="1800" dirty="0" smtClean="0"/>
              <a:t>Miriam Burt, Joy </a:t>
            </a:r>
            <a:r>
              <a:rPr lang="en-US" sz="1800" dirty="0" err="1" smtClean="0"/>
              <a:t>Kreeft</a:t>
            </a:r>
            <a:r>
              <a:rPr lang="en-US" sz="1800" dirty="0" smtClean="0"/>
              <a:t> Peyton, and Carol Van </a:t>
            </a:r>
            <a:r>
              <a:rPr lang="en-US" sz="1800" dirty="0" err="1" smtClean="0"/>
              <a:t>Duzer</a:t>
            </a:r>
            <a:r>
              <a:rPr lang="en-US" sz="1800" dirty="0" smtClean="0"/>
              <a:t/>
            </a:r>
            <a:br>
              <a:rPr lang="en-US" sz="1800" dirty="0" smtClean="0"/>
            </a:br>
            <a:r>
              <a:rPr lang="en-US" sz="1800" dirty="0" smtClean="0"/>
              <a:t>Center for Adult English Language Acquisition</a:t>
            </a:r>
            <a:endParaRPr lang="en-US" sz="1800" dirty="0"/>
          </a:p>
        </p:txBody>
      </p:sp>
      <p:sp>
        <p:nvSpPr>
          <p:cNvPr id="3" name="Content Placeholder 2"/>
          <p:cNvSpPr>
            <a:spLocks noGrp="1"/>
          </p:cNvSpPr>
          <p:nvPr>
            <p:ph idx="1"/>
          </p:nvPr>
        </p:nvSpPr>
        <p:spPr>
          <a:xfrm>
            <a:off x="304800" y="1676400"/>
            <a:ext cx="8534400" cy="4953000"/>
          </a:xfrm>
        </p:spPr>
        <p:txBody>
          <a:bodyPr>
            <a:normAutofit lnSpcReduction="10000"/>
          </a:bodyPr>
          <a:lstStyle/>
          <a:p>
            <a:pPr>
              <a:buNone/>
            </a:pPr>
            <a:r>
              <a:rPr lang="en-US" sz="2000" b="1" dirty="0" smtClean="0"/>
              <a:t>Reading Comprehension – for ESL Learners</a:t>
            </a:r>
          </a:p>
          <a:p>
            <a:pPr lvl="1"/>
            <a:r>
              <a:rPr lang="en-US" sz="2000" dirty="0" smtClean="0"/>
              <a:t>Cultural issues may impede understanding</a:t>
            </a:r>
          </a:p>
          <a:p>
            <a:pPr lvl="1"/>
            <a:r>
              <a:rPr lang="en-US" sz="2000" dirty="0" smtClean="0"/>
              <a:t>Ability to summarize what was read difficult if understanding is limited</a:t>
            </a:r>
          </a:p>
          <a:p>
            <a:pPr>
              <a:buNone/>
            </a:pPr>
            <a:r>
              <a:rPr lang="en-US" sz="2000" b="1" dirty="0" smtClean="0"/>
              <a:t>Instructor should:</a:t>
            </a:r>
          </a:p>
          <a:p>
            <a:pPr>
              <a:buNone/>
            </a:pPr>
            <a:r>
              <a:rPr lang="en-US" sz="2000" dirty="0" smtClean="0"/>
              <a:t>• Find out what students </a:t>
            </a:r>
            <a:r>
              <a:rPr lang="en-US" sz="2000" b="1" u="sng" dirty="0" smtClean="0"/>
              <a:t>know, need to know, and want to know</a:t>
            </a:r>
            <a:r>
              <a:rPr lang="en-US" sz="2000" dirty="0" smtClean="0"/>
              <a:t> and then build on ideas and concepts from learners’ cultures and experiences whenever possible. Select readings on topics they may be most familiar with.</a:t>
            </a:r>
          </a:p>
          <a:p>
            <a:pPr>
              <a:buNone/>
            </a:pPr>
            <a:r>
              <a:rPr lang="en-US" sz="2000" dirty="0" smtClean="0"/>
              <a:t>• </a:t>
            </a:r>
            <a:r>
              <a:rPr lang="en-US" sz="2000" b="1" u="sng" dirty="0" smtClean="0"/>
              <a:t>Pre-teach vocabulary</a:t>
            </a:r>
            <a:r>
              <a:rPr lang="en-US" sz="2000" dirty="0" smtClean="0"/>
              <a:t> and preview unfamiliar ideas, actions, vocabulary, and settings as well as titles, pictures, graphics, text structure, and discourse markers (e.g., words such as “first” or “next”).</a:t>
            </a:r>
          </a:p>
          <a:p>
            <a:pPr>
              <a:buNone/>
            </a:pPr>
            <a:r>
              <a:rPr lang="en-US" sz="2000" dirty="0" smtClean="0"/>
              <a:t>• Use visual aids and physical objects to help learners </a:t>
            </a:r>
            <a:r>
              <a:rPr lang="en-US" sz="2000" b="1" u="sng" dirty="0" smtClean="0"/>
              <a:t>build background knowledge.</a:t>
            </a:r>
          </a:p>
          <a:p>
            <a:pPr>
              <a:buNone/>
            </a:pPr>
            <a:r>
              <a:rPr lang="en-US" sz="2000" dirty="0" smtClean="0"/>
              <a:t>• </a:t>
            </a:r>
            <a:r>
              <a:rPr lang="en-US" sz="2000" b="1" u="sng" dirty="0" smtClean="0"/>
              <a:t>Assess learner comprehension</a:t>
            </a:r>
            <a:r>
              <a:rPr lang="en-US" sz="2000" dirty="0" smtClean="0"/>
              <a:t> through short answers, cloze exercises, and summary writing only after pre-teaching vocabulary, previewing cultural contexts, and discussing the text.</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Autofit/>
          </a:bodyPr>
          <a:lstStyle/>
          <a:p>
            <a:r>
              <a:rPr lang="en-US" sz="3200" b="1" i="1" dirty="0" smtClean="0"/>
              <a:t>“Sustained Silent Reading and Comprehension”</a:t>
            </a:r>
            <a:br>
              <a:rPr lang="en-US" sz="3200" b="1" i="1" dirty="0" smtClean="0"/>
            </a:br>
            <a:r>
              <a:rPr lang="en-US" sz="2800" dirty="0" err="1" smtClean="0"/>
              <a:t>Liv</a:t>
            </a:r>
            <a:r>
              <a:rPr lang="en-US" sz="2800" dirty="0" smtClean="0"/>
              <a:t> </a:t>
            </a:r>
            <a:r>
              <a:rPr lang="en-US" sz="2800" dirty="0" err="1" smtClean="0"/>
              <a:t>Musel-Staloch</a:t>
            </a:r>
            <a:r>
              <a:rPr lang="en-US" sz="2800" dirty="0" smtClean="0"/>
              <a:t> – Mankato ABE</a:t>
            </a:r>
            <a:endParaRPr lang="en-US" sz="2800" dirty="0"/>
          </a:p>
        </p:txBody>
      </p:sp>
      <p:sp>
        <p:nvSpPr>
          <p:cNvPr id="3" name="Content Placeholder 2"/>
          <p:cNvSpPr>
            <a:spLocks noGrp="1"/>
          </p:cNvSpPr>
          <p:nvPr>
            <p:ph idx="1"/>
          </p:nvPr>
        </p:nvSpPr>
        <p:spPr>
          <a:xfrm>
            <a:off x="457200" y="1219200"/>
            <a:ext cx="8458200" cy="5410200"/>
          </a:xfrm>
        </p:spPr>
        <p:txBody>
          <a:bodyPr>
            <a:normAutofit fontScale="92500"/>
          </a:bodyPr>
          <a:lstStyle/>
          <a:p>
            <a:pPr>
              <a:buNone/>
            </a:pPr>
            <a:r>
              <a:rPr lang="en-US" sz="2400" b="1" i="1" dirty="0" smtClean="0"/>
              <a:t>“What happens to reading comprehension and the ability to independently incorporate successful methods when I teach comprehension skills and provide daily sustained silent reading using materials in contexts that are learner-driven?”</a:t>
            </a:r>
          </a:p>
          <a:p>
            <a:pPr>
              <a:buNone/>
            </a:pPr>
            <a:endParaRPr lang="en-US" sz="800" i="1" dirty="0" smtClean="0"/>
          </a:p>
          <a:p>
            <a:pPr>
              <a:buNone/>
            </a:pPr>
            <a:r>
              <a:rPr lang="en-US" sz="2400" b="1" u="sng" dirty="0" smtClean="0"/>
              <a:t>Process</a:t>
            </a:r>
            <a:r>
              <a:rPr lang="en-US" sz="2400" b="1" dirty="0" smtClean="0"/>
              <a:t>: </a:t>
            </a:r>
            <a:r>
              <a:rPr lang="en-US" sz="2400" dirty="0" smtClean="0"/>
              <a:t>(Advanced class, January to May, 4 days a week)</a:t>
            </a:r>
          </a:p>
          <a:p>
            <a:r>
              <a:rPr lang="en-US" sz="2400" b="1" dirty="0" smtClean="0"/>
              <a:t>Instruction in reading comprehension strategies </a:t>
            </a:r>
            <a:r>
              <a:rPr lang="en-US" sz="2400" dirty="0" smtClean="0"/>
              <a:t>– making inferences and predictions, posing content questions (who, what, where, when, why, how), identifying main idea, subject matter, supporting details, clarifying, drawing conclusions, vocabulary) – 45 minutes</a:t>
            </a:r>
          </a:p>
          <a:p>
            <a:r>
              <a:rPr lang="en-US" sz="2400" b="1" dirty="0" smtClean="0"/>
              <a:t>Sustained silent reading </a:t>
            </a:r>
            <a:r>
              <a:rPr lang="en-US" sz="2400" dirty="0" smtClean="0"/>
              <a:t>(students’ choice) – 30 to 45 minutes</a:t>
            </a:r>
          </a:p>
          <a:p>
            <a:r>
              <a:rPr lang="en-US" sz="2400" b="1" dirty="0" smtClean="0"/>
              <a:t>Journal writing </a:t>
            </a:r>
            <a:r>
              <a:rPr lang="en-US" sz="2400" dirty="0" smtClean="0"/>
              <a:t>– reflecting on reading – 20 minutes</a:t>
            </a:r>
          </a:p>
          <a:p>
            <a:pPr>
              <a:buNone/>
            </a:pPr>
            <a:r>
              <a:rPr lang="en-US" sz="2400" b="1" u="sng" dirty="0" smtClean="0"/>
              <a:t>Findings</a:t>
            </a:r>
            <a:r>
              <a:rPr lang="en-US" sz="2400" dirty="0" smtClean="0"/>
              <a:t>:</a:t>
            </a:r>
          </a:p>
          <a:p>
            <a:r>
              <a:rPr lang="en-US" sz="2400" dirty="0" smtClean="0"/>
              <a:t>Completed group (</a:t>
            </a:r>
            <a:r>
              <a:rPr lang="en-US" sz="2400" dirty="0" err="1" smtClean="0"/>
              <a:t>avg</a:t>
            </a:r>
            <a:r>
              <a:rPr lang="en-US" sz="2400" dirty="0" smtClean="0"/>
              <a:t> 91.8 hrs) – </a:t>
            </a:r>
            <a:r>
              <a:rPr lang="en-US" sz="2400" dirty="0" err="1" smtClean="0"/>
              <a:t>avg</a:t>
            </a:r>
            <a:r>
              <a:rPr lang="en-US" sz="2400" dirty="0" smtClean="0"/>
              <a:t> 19.6 point gain in CASAS scores</a:t>
            </a:r>
          </a:p>
          <a:p>
            <a:r>
              <a:rPr lang="en-US" sz="2400" dirty="0" smtClean="0"/>
              <a:t>Early Exit group (</a:t>
            </a:r>
            <a:r>
              <a:rPr lang="en-US" sz="2400" dirty="0" err="1" smtClean="0"/>
              <a:t>avg</a:t>
            </a:r>
            <a:r>
              <a:rPr lang="en-US" sz="2400" dirty="0" smtClean="0"/>
              <a:t> 74 hrs) – </a:t>
            </a:r>
            <a:r>
              <a:rPr lang="en-US" sz="2400" dirty="0" err="1" smtClean="0"/>
              <a:t>avg</a:t>
            </a:r>
            <a:r>
              <a:rPr lang="en-US" sz="2400" dirty="0" smtClean="0"/>
              <a:t> 6.8 point gain in CASAS scores</a:t>
            </a:r>
          </a:p>
          <a:p>
            <a:pPr>
              <a:buNone/>
            </a:pPr>
            <a:endParaRPr lang="en-US" sz="24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57200"/>
          </a:xfrm>
        </p:spPr>
        <p:txBody>
          <a:bodyPr>
            <a:normAutofit fontScale="90000"/>
          </a:bodyPr>
          <a:lstStyle/>
          <a:p>
            <a:r>
              <a:rPr lang="en-US" dirty="0" smtClean="0"/>
              <a:t>Graphic Organizers</a:t>
            </a:r>
            <a:endParaRPr lang="en-US" dirty="0"/>
          </a:p>
        </p:txBody>
      </p:sp>
      <p:pic>
        <p:nvPicPr>
          <p:cNvPr id="4" name="Content Placeholder 3" descr="Text Structure Table.JPG"/>
          <p:cNvPicPr>
            <a:picLocks noGrp="1" noChangeAspect="1"/>
          </p:cNvPicPr>
          <p:nvPr>
            <p:ph idx="1"/>
          </p:nvPr>
        </p:nvPicPr>
        <p:blipFill>
          <a:blip r:embed="rId2" cstate="print"/>
          <a:stretch>
            <a:fillRect/>
          </a:stretch>
        </p:blipFill>
        <p:spPr>
          <a:xfrm>
            <a:off x="2362200" y="685800"/>
            <a:ext cx="4267200" cy="5976314"/>
          </a:xfr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612775" y="228600"/>
            <a:ext cx="8153400" cy="762000"/>
          </a:xfrm>
        </p:spPr>
        <p:txBody>
          <a:bodyPr>
            <a:normAutofit/>
          </a:bodyPr>
          <a:lstStyle/>
          <a:p>
            <a:r>
              <a:rPr lang="en-US" sz="4000" b="1" dirty="0" smtClean="0">
                <a:solidFill>
                  <a:schemeClr val="tx1"/>
                </a:solidFill>
              </a:rPr>
              <a:t>Sites for Reading Resources</a:t>
            </a:r>
          </a:p>
        </p:txBody>
      </p:sp>
      <p:sp>
        <p:nvSpPr>
          <p:cNvPr id="32771" name="Content Placeholder 2"/>
          <p:cNvSpPr>
            <a:spLocks noGrp="1"/>
          </p:cNvSpPr>
          <p:nvPr>
            <p:ph idx="1"/>
          </p:nvPr>
        </p:nvSpPr>
        <p:spPr>
          <a:xfrm>
            <a:off x="304800" y="990600"/>
            <a:ext cx="8461375" cy="5562600"/>
          </a:xfrm>
        </p:spPr>
        <p:txBody>
          <a:bodyPr>
            <a:normAutofit/>
          </a:bodyPr>
          <a:lstStyle/>
          <a:p>
            <a:pPr>
              <a:buNone/>
            </a:pPr>
            <a:r>
              <a:rPr lang="en-US" b="1" dirty="0" smtClean="0"/>
              <a:t>Breaking News English</a:t>
            </a:r>
          </a:p>
          <a:p>
            <a:pPr lvl="1">
              <a:buNone/>
            </a:pPr>
            <a:r>
              <a:rPr lang="en-US" sz="2400" dirty="0" smtClean="0">
                <a:hlinkClick r:id="rId2"/>
              </a:rPr>
              <a:t>http://www.breakingnewsenglish.com/</a:t>
            </a:r>
            <a:r>
              <a:rPr lang="en-US" dirty="0" smtClean="0"/>
              <a:t> </a:t>
            </a:r>
          </a:p>
          <a:p>
            <a:pPr>
              <a:buNone/>
            </a:pPr>
            <a:r>
              <a:rPr lang="en-US" b="1" dirty="0" smtClean="0"/>
              <a:t>Heads Up English</a:t>
            </a:r>
            <a:r>
              <a:rPr lang="en-US" dirty="0" smtClean="0"/>
              <a:t> </a:t>
            </a:r>
          </a:p>
          <a:p>
            <a:pPr lvl="1">
              <a:buNone/>
            </a:pPr>
            <a:r>
              <a:rPr lang="en-US" sz="2400" dirty="0" smtClean="0">
                <a:hlinkClick r:id="rId3"/>
              </a:rPr>
              <a:t>http://www.headsupenglish.com/</a:t>
            </a:r>
            <a:r>
              <a:rPr lang="en-US" sz="2400" dirty="0" smtClean="0"/>
              <a:t> </a:t>
            </a:r>
          </a:p>
          <a:p>
            <a:pPr>
              <a:buNone/>
            </a:pPr>
            <a:r>
              <a:rPr lang="en-US" b="1" dirty="0" smtClean="0"/>
              <a:t>Learning Resources (A project of </a:t>
            </a:r>
            <a:r>
              <a:rPr lang="en-US" b="1" dirty="0" err="1" smtClean="0"/>
              <a:t>Literacyworks</a:t>
            </a:r>
            <a:r>
              <a:rPr lang="en-US" b="1" dirty="0" smtClean="0"/>
              <a:t>)</a:t>
            </a:r>
          </a:p>
          <a:p>
            <a:pPr lvl="1">
              <a:buNone/>
            </a:pPr>
            <a:r>
              <a:rPr lang="en-US" sz="2400" dirty="0" smtClean="0">
                <a:hlinkClick r:id="rId4"/>
              </a:rPr>
              <a:t>http://www.literacynet.org/cnnsf/</a:t>
            </a:r>
            <a:r>
              <a:rPr lang="en-US" sz="2400" dirty="0" smtClean="0"/>
              <a:t> </a:t>
            </a:r>
          </a:p>
          <a:p>
            <a:pPr>
              <a:buNone/>
            </a:pPr>
            <a:r>
              <a:rPr lang="en-US" b="1" dirty="0" smtClean="0"/>
              <a:t>Reading Skills for Today’s Adults</a:t>
            </a:r>
          </a:p>
          <a:p>
            <a:pPr lvl="1">
              <a:buNone/>
            </a:pPr>
            <a:r>
              <a:rPr lang="en-US" sz="2400" u="sng" dirty="0" smtClean="0">
                <a:hlinkClick r:id="rId5"/>
              </a:rPr>
              <a:t>http://www.marshalladulteducation.org/reading-skills-for-todays-adult</a:t>
            </a:r>
            <a:endParaRPr lang="en-US" sz="2400" dirty="0" smtClean="0"/>
          </a:p>
          <a:p>
            <a:pPr>
              <a:buNone/>
            </a:pPr>
            <a:r>
              <a:rPr lang="en-US" b="1" dirty="0" smtClean="0"/>
              <a:t>100 </a:t>
            </a:r>
            <a:r>
              <a:rPr lang="en-US" b="1" i="1" dirty="0" smtClean="0"/>
              <a:t>free</a:t>
            </a:r>
            <a:r>
              <a:rPr lang="en-US" b="1" dirty="0" smtClean="0"/>
              <a:t> Short English Stories for ESL Learners</a:t>
            </a:r>
          </a:p>
          <a:p>
            <a:pPr lvl="1">
              <a:buNone/>
            </a:pPr>
            <a:r>
              <a:rPr lang="en-US" sz="2400" dirty="0" smtClean="0">
                <a:hlinkClick r:id="rId6"/>
              </a:rPr>
              <a:t>http://www.rong-chang.com/qa2/</a:t>
            </a:r>
            <a:r>
              <a:rPr lang="en-US" sz="2400" dirty="0" smtClean="0"/>
              <a:t> </a:t>
            </a:r>
          </a:p>
          <a:p>
            <a:pPr>
              <a:buFont typeface="Wingdings" pitchFamily="2" charset="2"/>
              <a:buNone/>
            </a:pP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944562"/>
          </a:xfrm>
        </p:spPr>
        <p:txBody>
          <a:bodyPr>
            <a:normAutofit fontScale="90000"/>
          </a:bodyPr>
          <a:lstStyle/>
          <a:p>
            <a:r>
              <a:rPr lang="en-US" sz="3100" b="1" dirty="0" smtClean="0"/>
              <a:t>Reading Comprehension: Do they understand the </a:t>
            </a:r>
            <a:r>
              <a:rPr lang="en-US" sz="3100" b="1" i="1" dirty="0" smtClean="0"/>
              <a:t>questions? </a:t>
            </a:r>
            <a:br>
              <a:rPr lang="en-US" sz="3100" b="1" i="1" dirty="0" smtClean="0"/>
            </a:br>
            <a:r>
              <a:rPr lang="en-US" sz="2700" dirty="0" smtClean="0"/>
              <a:t>By Patricia Schafer, ESL Instructor </a:t>
            </a:r>
            <a:endParaRPr lang="en-US" sz="3100" dirty="0"/>
          </a:p>
        </p:txBody>
      </p:sp>
      <p:sp>
        <p:nvSpPr>
          <p:cNvPr id="3" name="Content Placeholder 2"/>
          <p:cNvSpPr>
            <a:spLocks noGrp="1"/>
          </p:cNvSpPr>
          <p:nvPr>
            <p:ph idx="1"/>
          </p:nvPr>
        </p:nvSpPr>
        <p:spPr>
          <a:xfrm>
            <a:off x="457200" y="1371600"/>
            <a:ext cx="8229600" cy="5486400"/>
          </a:xfrm>
        </p:spPr>
        <p:txBody>
          <a:bodyPr>
            <a:normAutofit fontScale="77500" lnSpcReduction="20000"/>
          </a:bodyPr>
          <a:lstStyle/>
          <a:p>
            <a:pPr>
              <a:buNone/>
            </a:pPr>
            <a:r>
              <a:rPr lang="en-US" sz="3100" b="1" i="1" dirty="0" smtClean="0"/>
              <a:t>“What happens to ELL’s reading comprehension when I teach different question types and strategies for answering them?”</a:t>
            </a:r>
          </a:p>
          <a:p>
            <a:pPr>
              <a:buNone/>
            </a:pPr>
            <a:endParaRPr lang="en-US" sz="3100" b="1" i="1" dirty="0" smtClean="0"/>
          </a:p>
          <a:p>
            <a:pPr>
              <a:buNone/>
            </a:pPr>
            <a:r>
              <a:rPr lang="en-US" sz="3100" b="1" u="sng" dirty="0" smtClean="0"/>
              <a:t>Reading Comprehension problems</a:t>
            </a:r>
            <a:r>
              <a:rPr lang="en-US" sz="3100" dirty="0" smtClean="0"/>
              <a:t>:</a:t>
            </a:r>
          </a:p>
          <a:p>
            <a:pPr>
              <a:buNone/>
            </a:pPr>
            <a:endParaRPr lang="en-US" sz="1000" dirty="0" smtClean="0"/>
          </a:p>
          <a:p>
            <a:pPr>
              <a:buFont typeface="Wingdings" pitchFamily="2" charset="2"/>
              <a:buChar char="§"/>
            </a:pPr>
            <a:r>
              <a:rPr lang="en-US" sz="3100" dirty="0" smtClean="0"/>
              <a:t>Learners’ </a:t>
            </a:r>
            <a:r>
              <a:rPr lang="en-US" sz="3100" b="1" u="sng" dirty="0" smtClean="0"/>
              <a:t>lack of vocabulary</a:t>
            </a:r>
            <a:r>
              <a:rPr lang="en-US" sz="3100" dirty="0" smtClean="0"/>
              <a:t> knowledge led to </a:t>
            </a:r>
            <a:r>
              <a:rPr lang="en-US" sz="3100" b="1" u="sng" dirty="0" smtClean="0"/>
              <a:t>not recognizing paraphrases</a:t>
            </a:r>
            <a:r>
              <a:rPr lang="en-US" sz="3100" dirty="0" smtClean="0"/>
              <a:t> of the reading in the answers, even when the question was literal and factual. </a:t>
            </a:r>
          </a:p>
          <a:p>
            <a:pPr>
              <a:buFont typeface="Wingdings" pitchFamily="2" charset="2"/>
              <a:buChar char="§"/>
            </a:pPr>
            <a:r>
              <a:rPr lang="en-US" sz="3100" dirty="0" smtClean="0"/>
              <a:t>They </a:t>
            </a:r>
            <a:r>
              <a:rPr lang="en-US" sz="3100" b="1" u="sng" dirty="0" smtClean="0"/>
              <a:t>didn’t recognize definitions of terms in the text</a:t>
            </a:r>
            <a:r>
              <a:rPr lang="en-US" sz="3100" dirty="0" smtClean="0"/>
              <a:t>, and thus missed questions about vocabulary in context. </a:t>
            </a:r>
          </a:p>
          <a:p>
            <a:pPr>
              <a:buFont typeface="Wingdings" pitchFamily="2" charset="2"/>
              <a:buChar char="§"/>
            </a:pPr>
            <a:r>
              <a:rPr lang="en-US" sz="3100" dirty="0" smtClean="0"/>
              <a:t>They </a:t>
            </a:r>
            <a:r>
              <a:rPr lang="en-US" sz="3100" b="1" u="sng" dirty="0" smtClean="0"/>
              <a:t>didn’t recognize reasons</a:t>
            </a:r>
            <a:r>
              <a:rPr lang="en-US" sz="3100" dirty="0" smtClean="0"/>
              <a:t> that were not directly stated with a “</a:t>
            </a:r>
            <a:r>
              <a:rPr lang="en-US" sz="3100" i="1" dirty="0" smtClean="0"/>
              <a:t>because”. </a:t>
            </a:r>
          </a:p>
          <a:p>
            <a:pPr>
              <a:buFont typeface="Wingdings" pitchFamily="2" charset="2"/>
              <a:buChar char="§"/>
            </a:pPr>
            <a:r>
              <a:rPr lang="en-US" sz="3100" dirty="0" smtClean="0"/>
              <a:t>They </a:t>
            </a:r>
            <a:r>
              <a:rPr lang="en-US" sz="3100" b="1" u="sng" dirty="0" smtClean="0"/>
              <a:t>didn’t understand the point of some questions</a:t>
            </a:r>
            <a:r>
              <a:rPr lang="en-US" sz="3100" dirty="0" smtClean="0"/>
              <a:t>, especially longer, more linguistically complicated ones. </a:t>
            </a:r>
          </a:p>
          <a:p>
            <a:pPr>
              <a:buNone/>
            </a:pPr>
            <a:endParaRPr lang="en-US" sz="2400" dirty="0" smtClean="0"/>
          </a:p>
          <a:p>
            <a:pPr>
              <a:buNone/>
            </a:pPr>
            <a:r>
              <a:rPr lang="en-US" sz="2400" b="1" i="1" dirty="0" smtClean="0"/>
              <a:t> </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rmAutofit fontScale="70000" lnSpcReduction="20000"/>
          </a:bodyPr>
          <a:lstStyle/>
          <a:p>
            <a:pPr>
              <a:buNone/>
            </a:pPr>
            <a:r>
              <a:rPr lang="en-US" b="1" u="sng" dirty="0" smtClean="0"/>
              <a:t>Strategies and Materials</a:t>
            </a:r>
            <a:r>
              <a:rPr lang="en-US" dirty="0" smtClean="0"/>
              <a:t>:</a:t>
            </a:r>
            <a:endParaRPr lang="en-US" sz="1100" dirty="0" smtClean="0"/>
          </a:p>
          <a:p>
            <a:pPr>
              <a:buFont typeface="Wingdings" pitchFamily="2" charset="2"/>
              <a:buChar char="§"/>
            </a:pPr>
            <a:r>
              <a:rPr lang="en-US" b="1" dirty="0" smtClean="0"/>
              <a:t>Taught the English grammar used in questions </a:t>
            </a:r>
            <a:r>
              <a:rPr lang="en-US" dirty="0" smtClean="0"/>
              <a:t>– used a chapter on questions from </a:t>
            </a:r>
            <a:r>
              <a:rPr lang="en-US" i="1" dirty="0" smtClean="0"/>
              <a:t>Fundamentals of English Grammar 2</a:t>
            </a:r>
            <a:r>
              <a:rPr lang="en-US" i="1" baseline="30000" dirty="0" smtClean="0"/>
              <a:t>nd </a:t>
            </a:r>
            <a:r>
              <a:rPr lang="en-US" i="1" dirty="0" smtClean="0"/>
              <a:t>edition (1992) by Betty </a:t>
            </a:r>
            <a:r>
              <a:rPr lang="en-US" i="1" dirty="0" err="1" smtClean="0"/>
              <a:t>Azar</a:t>
            </a:r>
            <a:r>
              <a:rPr lang="en-US" i="1" dirty="0" smtClean="0"/>
              <a:t>. </a:t>
            </a:r>
          </a:p>
          <a:p>
            <a:pPr>
              <a:buFont typeface="Wingdings" pitchFamily="2" charset="2"/>
              <a:buChar char="§"/>
            </a:pPr>
            <a:r>
              <a:rPr lang="en-US" b="1" dirty="0" smtClean="0"/>
              <a:t>Taught about English sentence structure and which part of the sentence answers the question </a:t>
            </a:r>
            <a:r>
              <a:rPr lang="en-US" dirty="0" smtClean="0"/>
              <a:t>(for example, the subject answers who or what; prepositional phrases usually answer when, where, or how, etc.) </a:t>
            </a:r>
          </a:p>
          <a:p>
            <a:pPr>
              <a:buFont typeface="Wingdings" pitchFamily="2" charset="2"/>
              <a:buChar char="§"/>
            </a:pPr>
            <a:r>
              <a:rPr lang="en-US" b="1" dirty="0" smtClean="0"/>
              <a:t>Explained questions from the reading text </a:t>
            </a:r>
            <a:r>
              <a:rPr lang="en-US" i="1" dirty="0" smtClean="0"/>
              <a:t>before students did the homework, </a:t>
            </a:r>
            <a:r>
              <a:rPr lang="en-US" dirty="0" smtClean="0"/>
              <a:t>helping them understand the key words and what kind of answer was appropriate. </a:t>
            </a:r>
          </a:p>
          <a:p>
            <a:pPr>
              <a:buFont typeface="Wingdings" pitchFamily="2" charset="2"/>
              <a:buChar char="§"/>
            </a:pPr>
            <a:r>
              <a:rPr lang="en-US" dirty="0" smtClean="0"/>
              <a:t> Second half of semester – </a:t>
            </a:r>
            <a:r>
              <a:rPr lang="en-US" b="1" dirty="0" smtClean="0"/>
              <a:t>re-wrote the reading text’s comprehension questions as multiple-choice quizzes </a:t>
            </a:r>
            <a:r>
              <a:rPr lang="en-US" dirty="0" smtClean="0"/>
              <a:t>– included some additional questions on main ideas and vocabulary and gave the quizzes at the end of each lesson – spent time going over these quizzes, talking about strategies for finding the right answers and eliminating the wrong ones.</a:t>
            </a:r>
          </a:p>
          <a:p>
            <a:pPr>
              <a:buNone/>
            </a:pPr>
            <a:endParaRPr lang="en-US" sz="1100" dirty="0" smtClean="0"/>
          </a:p>
          <a:p>
            <a:pPr>
              <a:buNone/>
            </a:pPr>
            <a:r>
              <a:rPr lang="en-US" b="1" u="sng" dirty="0" smtClean="0"/>
              <a:t>Results</a:t>
            </a:r>
            <a:r>
              <a:rPr lang="en-US" dirty="0" smtClean="0"/>
              <a:t>:</a:t>
            </a:r>
            <a:endParaRPr lang="en-US" sz="1100" dirty="0" smtClean="0"/>
          </a:p>
          <a:p>
            <a:r>
              <a:rPr lang="en-US" b="1" dirty="0" smtClean="0"/>
              <a:t>Average 2 point gain </a:t>
            </a:r>
            <a:r>
              <a:rPr lang="en-US" dirty="0" smtClean="0"/>
              <a:t>on </a:t>
            </a:r>
            <a:r>
              <a:rPr lang="en-US" b="1" dirty="0" smtClean="0"/>
              <a:t>CASAS</a:t>
            </a:r>
            <a:r>
              <a:rPr lang="en-US" dirty="0" smtClean="0"/>
              <a:t> by the end of the semester</a:t>
            </a:r>
          </a:p>
          <a:p>
            <a:r>
              <a:rPr lang="en-US" b="1" dirty="0" smtClean="0"/>
              <a:t>30% average gain </a:t>
            </a:r>
            <a:r>
              <a:rPr lang="en-US" dirty="0" smtClean="0"/>
              <a:t>in </a:t>
            </a:r>
            <a:r>
              <a:rPr lang="en-US" b="1" dirty="0" smtClean="0"/>
              <a:t>teacher-made comprehension quiz</a:t>
            </a:r>
          </a:p>
          <a:p>
            <a:pPr>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752600"/>
          </a:xfrm>
        </p:spPr>
        <p:txBody>
          <a:bodyPr>
            <a:noAutofit/>
          </a:bodyPr>
          <a:lstStyle/>
          <a:p>
            <a:r>
              <a:rPr lang="en-US" sz="2800" b="1" dirty="0" smtClean="0"/>
              <a:t>How Should Adult ESL Reading Instruction Differ from ABE Reading Instruction?</a:t>
            </a:r>
            <a:r>
              <a:rPr lang="en-US" sz="3200" dirty="0" smtClean="0"/>
              <a:t/>
            </a:r>
            <a:br>
              <a:rPr lang="en-US" sz="3200" dirty="0" smtClean="0"/>
            </a:br>
            <a:r>
              <a:rPr lang="en-US" sz="1800" dirty="0" smtClean="0"/>
              <a:t>Miriam Burt, Joy </a:t>
            </a:r>
            <a:r>
              <a:rPr lang="en-US" sz="1800" dirty="0" err="1" smtClean="0"/>
              <a:t>Kreeft</a:t>
            </a:r>
            <a:r>
              <a:rPr lang="en-US" sz="1800" dirty="0" smtClean="0"/>
              <a:t> Peyton, and Carol Van </a:t>
            </a:r>
            <a:r>
              <a:rPr lang="en-US" sz="1800" dirty="0" err="1" smtClean="0"/>
              <a:t>Duzer</a:t>
            </a:r>
            <a:r>
              <a:rPr lang="en-US" sz="1800" dirty="0" smtClean="0"/>
              <a:t/>
            </a:r>
            <a:br>
              <a:rPr lang="en-US" sz="1800" dirty="0" smtClean="0"/>
            </a:br>
            <a:r>
              <a:rPr lang="en-US" sz="1800" dirty="0" smtClean="0"/>
              <a:t>Center for Adult English Language Acquisition</a:t>
            </a:r>
            <a:endParaRPr lang="en-US" sz="1800" dirty="0"/>
          </a:p>
        </p:txBody>
      </p:sp>
      <p:sp>
        <p:nvSpPr>
          <p:cNvPr id="3" name="Content Placeholder 2"/>
          <p:cNvSpPr>
            <a:spLocks noGrp="1"/>
          </p:cNvSpPr>
          <p:nvPr>
            <p:ph idx="1"/>
          </p:nvPr>
        </p:nvSpPr>
        <p:spPr>
          <a:xfrm>
            <a:off x="457200" y="1828800"/>
            <a:ext cx="8229600" cy="4800600"/>
          </a:xfrm>
        </p:spPr>
        <p:txBody>
          <a:bodyPr>
            <a:normAutofit fontScale="92500" lnSpcReduction="10000"/>
          </a:bodyPr>
          <a:lstStyle/>
          <a:p>
            <a:pPr>
              <a:buNone/>
            </a:pPr>
            <a:r>
              <a:rPr lang="en-US" b="1" dirty="0" smtClean="0"/>
              <a:t>Fluency</a:t>
            </a:r>
            <a:r>
              <a:rPr lang="en-US" dirty="0" smtClean="0"/>
              <a:t> </a:t>
            </a:r>
          </a:p>
          <a:p>
            <a:pPr lvl="1"/>
            <a:r>
              <a:rPr lang="en-US" dirty="0" smtClean="0"/>
              <a:t>Limit choral reading</a:t>
            </a:r>
          </a:p>
          <a:p>
            <a:pPr lvl="1"/>
            <a:r>
              <a:rPr lang="en-US" dirty="0" smtClean="0"/>
              <a:t>Encourage listening to reading, prior to reading alone</a:t>
            </a:r>
          </a:p>
          <a:p>
            <a:pPr>
              <a:buNone/>
            </a:pPr>
            <a:r>
              <a:rPr lang="en-US" b="1" dirty="0" smtClean="0"/>
              <a:t>Instructional suggestions:</a:t>
            </a:r>
          </a:p>
          <a:p>
            <a:r>
              <a:rPr lang="en-US" dirty="0" smtClean="0"/>
              <a:t>When choral readings are used, select short segments that emphasize English stress and intonation.</a:t>
            </a:r>
          </a:p>
          <a:p>
            <a:r>
              <a:rPr lang="en-US" dirty="0" smtClean="0"/>
              <a:t>When involving learners in oral and choral reading of texts, be certain that they first hear a native-speaker-like model of the reading.</a:t>
            </a:r>
          </a:p>
          <a:p>
            <a:pPr>
              <a:buNone/>
            </a:pP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Objectives</a:t>
            </a:r>
            <a:endParaRPr lang="en-US" b="1" dirty="0"/>
          </a:p>
        </p:txBody>
      </p:sp>
      <p:sp>
        <p:nvSpPr>
          <p:cNvPr id="3" name="Content Placeholder 2"/>
          <p:cNvSpPr>
            <a:spLocks noGrp="1"/>
          </p:cNvSpPr>
          <p:nvPr>
            <p:ph idx="1"/>
          </p:nvPr>
        </p:nvSpPr>
        <p:spPr/>
        <p:txBody>
          <a:bodyPr/>
          <a:lstStyle/>
          <a:p>
            <a:r>
              <a:rPr lang="en-US" dirty="0" smtClean="0"/>
              <a:t>Review tools CASAS provides to aid in instruction</a:t>
            </a:r>
          </a:p>
          <a:p>
            <a:r>
              <a:rPr lang="en-US" dirty="0" smtClean="0"/>
              <a:t>Discuss research-based suggestions for teaching reading to advanced ESL learners</a:t>
            </a:r>
          </a:p>
          <a:p>
            <a:r>
              <a:rPr lang="en-US" dirty="0" smtClean="0"/>
              <a:t>Review online resources for teachers</a:t>
            </a:r>
          </a:p>
          <a:p>
            <a:r>
              <a:rPr lang="en-US" dirty="0" smtClean="0"/>
              <a:t>View online activities targeted to assist students in preparing for the CASAS test</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219200"/>
          </a:xfrm>
        </p:spPr>
        <p:txBody>
          <a:bodyPr>
            <a:normAutofit fontScale="90000"/>
          </a:bodyPr>
          <a:lstStyle/>
          <a:p>
            <a:r>
              <a:rPr lang="en-US" sz="3100" b="1" dirty="0" smtClean="0"/>
              <a:t>Using “</a:t>
            </a:r>
            <a:r>
              <a:rPr lang="en-US" sz="3100" b="1" i="1" dirty="0" smtClean="0"/>
              <a:t>Reading Skills for Today’s Adults” </a:t>
            </a:r>
            <a:r>
              <a:rPr lang="en-US" sz="3100" b="1" dirty="0" smtClean="0"/>
              <a:t>to Help Build Fluency</a:t>
            </a:r>
            <a:r>
              <a:rPr lang="en-US" sz="3100" b="1" i="1" dirty="0" smtClean="0"/>
              <a:t> </a:t>
            </a:r>
            <a:r>
              <a:rPr lang="en-US" sz="3100" b="1" dirty="0" smtClean="0"/>
              <a:t>and Comprehension with ESL Students</a:t>
            </a:r>
            <a:br>
              <a:rPr lang="en-US" sz="3100" b="1" dirty="0" smtClean="0"/>
            </a:br>
            <a:r>
              <a:rPr lang="en-US" sz="2700" dirty="0" smtClean="0"/>
              <a:t>by Celeste Mazur – Lincoln Adult Center, Minneapolis</a:t>
            </a:r>
            <a:endParaRPr lang="en-US" sz="2700" dirty="0"/>
          </a:p>
        </p:txBody>
      </p:sp>
      <p:sp>
        <p:nvSpPr>
          <p:cNvPr id="3" name="Content Placeholder 2"/>
          <p:cNvSpPr>
            <a:spLocks noGrp="1"/>
          </p:cNvSpPr>
          <p:nvPr>
            <p:ph idx="1"/>
          </p:nvPr>
        </p:nvSpPr>
        <p:spPr>
          <a:xfrm>
            <a:off x="457200" y="1524000"/>
            <a:ext cx="8229600" cy="5334000"/>
          </a:xfrm>
        </p:spPr>
        <p:txBody>
          <a:bodyPr>
            <a:normAutofit lnSpcReduction="10000"/>
          </a:bodyPr>
          <a:lstStyle/>
          <a:p>
            <a:pPr>
              <a:buNone/>
            </a:pPr>
            <a:r>
              <a:rPr lang="en-US" sz="2400" b="1" i="1" dirty="0" smtClean="0"/>
              <a:t>“What happens to reading comprehension in intermediate level adult ESL students as measured by TABE and fluency measured in words correct per minute when students receive supplemental reading practice that includes fluency instruction?”</a:t>
            </a:r>
          </a:p>
          <a:p>
            <a:pPr>
              <a:buNone/>
            </a:pPr>
            <a:endParaRPr lang="en-US" sz="800" dirty="0" smtClean="0"/>
          </a:p>
          <a:p>
            <a:pPr>
              <a:buNone/>
            </a:pPr>
            <a:r>
              <a:rPr lang="en-US" sz="2400" dirty="0" smtClean="0"/>
              <a:t>Process – </a:t>
            </a:r>
          </a:p>
          <a:p>
            <a:pPr marL="914400" lvl="1" indent="-457200">
              <a:buFont typeface="+mj-lt"/>
              <a:buAutoNum type="arabicPeriod"/>
            </a:pPr>
            <a:r>
              <a:rPr lang="en-US" sz="2200" dirty="0" smtClean="0"/>
              <a:t>Pre-Reading questions </a:t>
            </a:r>
          </a:p>
          <a:p>
            <a:pPr marL="914400" lvl="1" indent="-457200">
              <a:buFont typeface="+mj-lt"/>
              <a:buAutoNum type="arabicPeriod"/>
            </a:pPr>
            <a:r>
              <a:rPr lang="en-US" sz="2200" dirty="0" smtClean="0"/>
              <a:t>Silent Reading</a:t>
            </a:r>
          </a:p>
          <a:p>
            <a:pPr marL="914400" lvl="1" indent="-457200">
              <a:buFont typeface="+mj-lt"/>
              <a:buAutoNum type="arabicPeriod"/>
            </a:pPr>
            <a:r>
              <a:rPr lang="en-US" sz="2200" dirty="0" smtClean="0"/>
              <a:t>Initial timing while reading aloud</a:t>
            </a:r>
          </a:p>
          <a:p>
            <a:pPr marL="914400" lvl="1" indent="-457200">
              <a:buFont typeface="+mj-lt"/>
              <a:buAutoNum type="arabicPeriod"/>
            </a:pPr>
            <a:r>
              <a:rPr lang="en-US" sz="2200" dirty="0" smtClean="0"/>
              <a:t>Read text three times while listening to it being read</a:t>
            </a:r>
          </a:p>
          <a:p>
            <a:pPr marL="914400" lvl="1" indent="-457200">
              <a:buFont typeface="+mj-lt"/>
              <a:buAutoNum type="arabicPeriod"/>
            </a:pPr>
            <a:r>
              <a:rPr lang="en-US" sz="2200" dirty="0" smtClean="0"/>
              <a:t>Practice reading text aloud</a:t>
            </a:r>
          </a:p>
          <a:p>
            <a:pPr marL="914400" lvl="1" indent="-457200">
              <a:buFont typeface="+mj-lt"/>
              <a:buAutoNum type="arabicPeriod"/>
            </a:pPr>
            <a:r>
              <a:rPr lang="en-US" sz="2200" dirty="0" smtClean="0"/>
              <a:t>Answer comprehension questions</a:t>
            </a:r>
          </a:p>
          <a:p>
            <a:pPr marL="914400" lvl="1" indent="-457200">
              <a:buFont typeface="+mj-lt"/>
              <a:buAutoNum type="arabicPeriod"/>
            </a:pPr>
            <a:r>
              <a:rPr lang="en-US" sz="2200" dirty="0" smtClean="0"/>
              <a:t>Final timing</a:t>
            </a:r>
          </a:p>
          <a:p>
            <a:pPr marL="914400" lvl="1" indent="-457200">
              <a:buFont typeface="+mj-lt"/>
              <a:buAutoNum type="arabicPeriod"/>
            </a:pPr>
            <a:r>
              <a:rPr lang="en-US" sz="2200" dirty="0" smtClean="0"/>
              <a:t>Graph initial and final WCPM</a:t>
            </a:r>
          </a:p>
          <a:p>
            <a:pPr>
              <a:buNone/>
            </a:pPr>
            <a:endParaRPr lang="en-US" sz="2400" dirty="0" smtClean="0"/>
          </a:p>
          <a:p>
            <a:pPr>
              <a:buNone/>
            </a:pPr>
            <a:endParaRPr lang="en-US" sz="2400" dirty="0" smtClean="0"/>
          </a:p>
          <a:p>
            <a:pPr>
              <a:buNone/>
            </a:pPr>
            <a:endParaRPr lang="en-US" sz="2400" dirty="0" smtClean="0"/>
          </a:p>
          <a:p>
            <a:pPr>
              <a:buNone/>
            </a:pPr>
            <a:endParaRPr lang="en-US" sz="2400" i="1"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Findings – after 10 hours of instruction</a:t>
            </a:r>
            <a:endParaRPr lang="en-US" sz="3600" b="1" dirty="0"/>
          </a:p>
        </p:txBody>
      </p:sp>
      <p:sp>
        <p:nvSpPr>
          <p:cNvPr id="3" name="Content Placeholder 2"/>
          <p:cNvSpPr>
            <a:spLocks noGrp="1"/>
          </p:cNvSpPr>
          <p:nvPr>
            <p:ph idx="1"/>
          </p:nvPr>
        </p:nvSpPr>
        <p:spPr>
          <a:xfrm>
            <a:off x="457200" y="1295400"/>
            <a:ext cx="8229600" cy="4800600"/>
          </a:xfrm>
        </p:spPr>
        <p:txBody>
          <a:bodyPr>
            <a:normAutofit fontScale="70000" lnSpcReduction="20000"/>
          </a:bodyPr>
          <a:lstStyle/>
          <a:p>
            <a:pPr>
              <a:buNone/>
            </a:pPr>
            <a:r>
              <a:rPr lang="en-US" b="1" i="1" dirty="0" smtClean="0"/>
              <a:t>&lt;1.5% gain </a:t>
            </a:r>
            <a:r>
              <a:rPr lang="en-US" i="1" dirty="0" smtClean="0"/>
              <a:t>on CASAS test</a:t>
            </a:r>
          </a:p>
          <a:p>
            <a:pPr>
              <a:buNone/>
            </a:pPr>
            <a:r>
              <a:rPr lang="en-US" b="1" i="1" dirty="0" smtClean="0"/>
              <a:t>9% gain </a:t>
            </a:r>
            <a:r>
              <a:rPr lang="en-US" i="1" dirty="0" smtClean="0"/>
              <a:t>on TABE test</a:t>
            </a:r>
          </a:p>
          <a:p>
            <a:pPr>
              <a:buNone/>
            </a:pPr>
            <a:endParaRPr lang="en-US" i="1" dirty="0" smtClean="0"/>
          </a:p>
          <a:p>
            <a:pPr>
              <a:buNone/>
            </a:pPr>
            <a:r>
              <a:rPr lang="en-US" b="1" i="1" dirty="0" smtClean="0"/>
              <a:t>Finding 1</a:t>
            </a:r>
            <a:r>
              <a:rPr lang="en-US" i="1" dirty="0" smtClean="0"/>
              <a:t>: Reading practice with focused fluency instruction may lead to increased academic reading skills comprehension</a:t>
            </a:r>
          </a:p>
          <a:p>
            <a:pPr>
              <a:buNone/>
            </a:pPr>
            <a:r>
              <a:rPr lang="en-US" b="1" i="1" dirty="0" smtClean="0"/>
              <a:t>Finding 2</a:t>
            </a:r>
            <a:r>
              <a:rPr lang="en-US" i="1" dirty="0" smtClean="0"/>
              <a:t>: Standardized reading scores from tests that assess “life skills” and tests that assess more “academic skills” can vary greatly in adult ESL learners.</a:t>
            </a:r>
          </a:p>
          <a:p>
            <a:pPr>
              <a:buNone/>
            </a:pPr>
            <a:r>
              <a:rPr lang="en-US" b="1" i="1" dirty="0" smtClean="0"/>
              <a:t>Finding 3</a:t>
            </a:r>
            <a:r>
              <a:rPr lang="en-US" i="1" dirty="0" smtClean="0"/>
              <a:t>: Focused fluency instruction on repeated reading and listening while reading can improve reading fluency of adult ESL learners.</a:t>
            </a:r>
          </a:p>
          <a:p>
            <a:pPr>
              <a:buNone/>
            </a:pPr>
            <a:endParaRPr lang="en-US" i="1" dirty="0" smtClean="0"/>
          </a:p>
          <a:p>
            <a:pPr>
              <a:buNone/>
            </a:pPr>
            <a:r>
              <a:rPr lang="en-US" b="1" i="1" dirty="0" smtClean="0"/>
              <a:t>What worked? </a:t>
            </a:r>
            <a:r>
              <a:rPr lang="en-US" dirty="0" smtClean="0"/>
              <a:t>Experimental group said charting, listening-while-reading, reading aloud, and individual pronunciation assistance were helpful.</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905000"/>
          </a:xfrm>
        </p:spPr>
        <p:txBody>
          <a:bodyPr>
            <a:noAutofit/>
          </a:bodyPr>
          <a:lstStyle/>
          <a:p>
            <a:r>
              <a:rPr lang="en-US" sz="3600" b="1" dirty="0" smtClean="0"/>
              <a:t>Effective Ways to Use Authentic Materials with ESL/EFL Students</a:t>
            </a:r>
            <a:br>
              <a:rPr lang="en-US" sz="3600" b="1" dirty="0" smtClean="0"/>
            </a:br>
            <a:r>
              <a:rPr lang="en-US" sz="2400" dirty="0" smtClean="0"/>
              <a:t>Charles Kelly, Lawrence Kelly, Mark </a:t>
            </a:r>
            <a:r>
              <a:rPr lang="en-US" sz="2400" dirty="0" err="1" smtClean="0"/>
              <a:t>Offner</a:t>
            </a:r>
            <a:r>
              <a:rPr lang="en-US" sz="2400" dirty="0" smtClean="0"/>
              <a:t> and Bruce </a:t>
            </a:r>
            <a:r>
              <a:rPr lang="en-US" sz="2400" dirty="0" err="1" smtClean="0"/>
              <a:t>Vorland</a:t>
            </a:r>
            <a:r>
              <a:rPr lang="en-US" sz="2400" dirty="0" smtClean="0"/>
              <a:t/>
            </a:r>
            <a:br>
              <a:rPr lang="en-US" sz="2400" dirty="0" smtClean="0"/>
            </a:br>
            <a:r>
              <a:rPr lang="en-US" sz="2400" dirty="0" smtClean="0"/>
              <a:t>Aichi Institute of Technology, Toyota, Japan</a:t>
            </a:r>
            <a:endParaRPr lang="en-US" sz="2400" b="1" dirty="0"/>
          </a:p>
        </p:txBody>
      </p:sp>
      <p:sp>
        <p:nvSpPr>
          <p:cNvPr id="3" name="Content Placeholder 2"/>
          <p:cNvSpPr>
            <a:spLocks noGrp="1"/>
          </p:cNvSpPr>
          <p:nvPr>
            <p:ph idx="1"/>
          </p:nvPr>
        </p:nvSpPr>
        <p:spPr>
          <a:xfrm>
            <a:off x="457200" y="2209800"/>
            <a:ext cx="8229600" cy="4343400"/>
          </a:xfrm>
        </p:spPr>
        <p:txBody>
          <a:bodyPr>
            <a:normAutofit fontScale="92500" lnSpcReduction="20000"/>
          </a:bodyPr>
          <a:lstStyle/>
          <a:p>
            <a:pPr>
              <a:buNone/>
            </a:pPr>
            <a:r>
              <a:rPr lang="en-US" b="1" dirty="0" smtClean="0"/>
              <a:t>The suggested process:</a:t>
            </a:r>
          </a:p>
          <a:p>
            <a:r>
              <a:rPr lang="en-US" dirty="0" smtClean="0"/>
              <a:t>Students work in pairs</a:t>
            </a:r>
          </a:p>
          <a:p>
            <a:r>
              <a:rPr lang="en-US" dirty="0" smtClean="0"/>
              <a:t>Hand out the “</a:t>
            </a:r>
            <a:r>
              <a:rPr lang="en-US" dirty="0" err="1" smtClean="0"/>
              <a:t>realia</a:t>
            </a:r>
            <a:r>
              <a:rPr lang="en-US" dirty="0" smtClean="0"/>
              <a:t>” to be examined</a:t>
            </a:r>
          </a:p>
          <a:p>
            <a:r>
              <a:rPr lang="en-US" dirty="0" smtClean="0"/>
              <a:t>Hand out a list of questions to be answered</a:t>
            </a:r>
          </a:p>
          <a:p>
            <a:pPr>
              <a:buNone/>
            </a:pPr>
            <a:r>
              <a:rPr lang="en-US" b="1" dirty="0" smtClean="0"/>
              <a:t>What types of “</a:t>
            </a:r>
            <a:r>
              <a:rPr lang="en-US" b="1" dirty="0" err="1" smtClean="0"/>
              <a:t>realia</a:t>
            </a:r>
            <a:r>
              <a:rPr lang="en-US" b="1" dirty="0" smtClean="0"/>
              <a:t>” are useful?</a:t>
            </a:r>
          </a:p>
          <a:p>
            <a:r>
              <a:rPr lang="en-US" dirty="0" smtClean="0"/>
              <a:t>menus, maps, newspaper inserts, store advertisements, travel brochures, catalogs, phone books, real estate pamphlets, various pamphlets of sightseeing and tourist information, recipes, instructions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4000" b="1" dirty="0" smtClean="0"/>
              <a:t>Constructing the Questions</a:t>
            </a:r>
            <a:endParaRPr lang="en-US" sz="4000" b="1" dirty="0"/>
          </a:p>
        </p:txBody>
      </p:sp>
      <p:sp>
        <p:nvSpPr>
          <p:cNvPr id="3" name="Content Placeholder 2"/>
          <p:cNvSpPr>
            <a:spLocks noGrp="1"/>
          </p:cNvSpPr>
          <p:nvPr>
            <p:ph idx="1"/>
          </p:nvPr>
        </p:nvSpPr>
        <p:spPr>
          <a:xfrm>
            <a:off x="457200" y="1219200"/>
            <a:ext cx="8229600" cy="5334000"/>
          </a:xfrm>
        </p:spPr>
        <p:txBody>
          <a:bodyPr>
            <a:normAutofit lnSpcReduction="10000"/>
          </a:bodyPr>
          <a:lstStyle/>
          <a:p>
            <a:pPr>
              <a:buNone/>
            </a:pPr>
            <a:r>
              <a:rPr lang="en-US" b="1" dirty="0" smtClean="0"/>
              <a:t>Tour Questions</a:t>
            </a:r>
          </a:p>
          <a:p>
            <a:pPr lvl="1">
              <a:buNone/>
            </a:pPr>
            <a:r>
              <a:rPr lang="en-US" dirty="0" smtClean="0"/>
              <a:t>Easy multiple choice or fill-in-the-blank questions to assist students in “touring” the material</a:t>
            </a:r>
          </a:p>
          <a:p>
            <a:pPr>
              <a:buNone/>
            </a:pPr>
            <a:r>
              <a:rPr lang="en-US" b="1" dirty="0" smtClean="0"/>
              <a:t>Personal Choice Questions</a:t>
            </a:r>
          </a:p>
          <a:p>
            <a:pPr lvl="1">
              <a:buNone/>
            </a:pPr>
            <a:r>
              <a:rPr lang="en-US" dirty="0" smtClean="0"/>
              <a:t>Require students to choose items from the materials based on personal preferences – encourage discussion to defend choices</a:t>
            </a:r>
          </a:p>
          <a:p>
            <a:pPr>
              <a:buNone/>
            </a:pPr>
            <a:r>
              <a:rPr lang="en-US" b="1" dirty="0" smtClean="0"/>
              <a:t>Challenging Questions</a:t>
            </a:r>
          </a:p>
          <a:p>
            <a:pPr lvl="1">
              <a:buNone/>
            </a:pPr>
            <a:r>
              <a:rPr lang="en-US" dirty="0" smtClean="0"/>
              <a:t>May involve “reading the fine print”, be especially detailed, or involve deductive reasoning – critical thinking questions</a:t>
            </a:r>
          </a:p>
          <a:p>
            <a:pPr>
              <a:buNone/>
            </a:pPr>
            <a:endParaRPr lang="en-US" dirty="0" smtClean="0"/>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Engage the Students with an Author</a:t>
            </a:r>
            <a:endParaRPr lang="en-US" b="1" dirty="0"/>
          </a:p>
        </p:txBody>
      </p:sp>
      <p:sp>
        <p:nvSpPr>
          <p:cNvPr id="3" name="Content Placeholder 2"/>
          <p:cNvSpPr>
            <a:spLocks noGrp="1"/>
          </p:cNvSpPr>
          <p:nvPr>
            <p:ph idx="1"/>
          </p:nvPr>
        </p:nvSpPr>
        <p:spPr>
          <a:xfrm>
            <a:off x="457200" y="1371600"/>
            <a:ext cx="8229600" cy="4754563"/>
          </a:xfrm>
        </p:spPr>
        <p:txBody>
          <a:bodyPr>
            <a:normAutofit lnSpcReduction="10000"/>
          </a:bodyPr>
          <a:lstStyle/>
          <a:p>
            <a:r>
              <a:rPr lang="en-US" dirty="0" smtClean="0"/>
              <a:t>Make contact with author, prior to reading a selection – make arrangements for author to respond to students via email.</a:t>
            </a:r>
          </a:p>
          <a:p>
            <a:pPr>
              <a:buNone/>
            </a:pPr>
            <a:endParaRPr lang="en-US" dirty="0" smtClean="0"/>
          </a:p>
          <a:p>
            <a:r>
              <a:rPr lang="en-US" dirty="0" smtClean="0"/>
              <a:t>“A Gravestone Made of Wheat”</a:t>
            </a:r>
          </a:p>
          <a:p>
            <a:pPr lvl="1">
              <a:buNone/>
            </a:pPr>
            <a:r>
              <a:rPr lang="en-US" dirty="0" smtClean="0"/>
              <a:t>By Will Weaver</a:t>
            </a:r>
          </a:p>
          <a:p>
            <a:pPr lvl="1">
              <a:buNone/>
            </a:pPr>
            <a:r>
              <a:rPr lang="en-US" dirty="0" smtClean="0">
                <a:hlinkClick r:id="rId2"/>
              </a:rPr>
              <a:t>www.willweaverbooks.com</a:t>
            </a:r>
            <a:r>
              <a:rPr lang="en-US" dirty="0" smtClean="0"/>
              <a:t> </a:t>
            </a:r>
          </a:p>
          <a:p>
            <a:pPr lvl="1">
              <a:buNone/>
            </a:pPr>
            <a:endParaRPr lang="en-US" dirty="0" smtClean="0"/>
          </a:p>
          <a:p>
            <a:r>
              <a:rPr lang="en-US" dirty="0" smtClean="0"/>
              <a:t>“Sweet Land” (movie of the above story)</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153400" cy="457200"/>
          </a:xfrm>
        </p:spPr>
        <p:txBody>
          <a:bodyPr>
            <a:noAutofit/>
          </a:bodyPr>
          <a:lstStyle/>
          <a:p>
            <a:pPr fontAlgn="auto">
              <a:spcAft>
                <a:spcPts val="0"/>
              </a:spcAft>
              <a:defRPr/>
            </a:pPr>
            <a:r>
              <a:rPr lang="en-US" sz="3200" b="1" dirty="0" smtClean="0">
                <a:solidFill>
                  <a:schemeClr val="tx1"/>
                </a:solidFill>
              </a:rPr>
              <a:t/>
            </a:r>
            <a:br>
              <a:rPr lang="en-US" sz="3200" b="1" dirty="0" smtClean="0">
                <a:solidFill>
                  <a:schemeClr val="tx1"/>
                </a:solidFill>
              </a:rPr>
            </a:br>
            <a:r>
              <a:rPr lang="en-US" sz="3200" b="1" dirty="0" smtClean="0">
                <a:solidFill>
                  <a:schemeClr val="tx1"/>
                </a:solidFill>
              </a:rPr>
              <a:t>Targeted Online Activities for Student Use</a:t>
            </a:r>
            <a:r>
              <a:rPr lang="en-US" sz="3200" dirty="0" smtClean="0"/>
              <a:t/>
            </a:r>
            <a:br>
              <a:rPr lang="en-US" sz="3200" dirty="0" smtClean="0"/>
            </a:br>
            <a:endParaRPr lang="en-US" sz="3200" dirty="0"/>
          </a:p>
        </p:txBody>
      </p:sp>
      <p:sp>
        <p:nvSpPr>
          <p:cNvPr id="35843" name="Content Placeholder 2"/>
          <p:cNvSpPr>
            <a:spLocks noGrp="1"/>
          </p:cNvSpPr>
          <p:nvPr>
            <p:ph idx="1"/>
          </p:nvPr>
        </p:nvSpPr>
        <p:spPr>
          <a:xfrm>
            <a:off x="228600" y="685800"/>
            <a:ext cx="8686800" cy="6172200"/>
          </a:xfrm>
        </p:spPr>
        <p:txBody>
          <a:bodyPr>
            <a:noAutofit/>
          </a:bodyPr>
          <a:lstStyle/>
          <a:p>
            <a:pPr lvl="1">
              <a:lnSpc>
                <a:spcPct val="120000"/>
              </a:lnSpc>
              <a:buNone/>
            </a:pPr>
            <a:r>
              <a:rPr lang="en-US" sz="2000" b="1" dirty="0" err="1" smtClean="0"/>
              <a:t>ABEWeb</a:t>
            </a:r>
            <a:r>
              <a:rPr lang="en-US" sz="2000" b="1" dirty="0" smtClean="0"/>
              <a:t> – Minneapolis </a:t>
            </a:r>
            <a:r>
              <a:rPr lang="en-US" sz="2000" b="1" smtClean="0"/>
              <a:t>ABE </a:t>
            </a:r>
            <a:r>
              <a:rPr lang="en-US" sz="2000" b="1" smtClean="0"/>
              <a:t>Level 5 </a:t>
            </a:r>
            <a:r>
              <a:rPr lang="en-US" sz="2000" smtClean="0">
                <a:hlinkClick r:id="rId2"/>
              </a:rPr>
              <a:t>https</a:t>
            </a:r>
            <a:r>
              <a:rPr lang="en-US" sz="2000" dirty="0" smtClean="0">
                <a:hlinkClick r:id="rId2"/>
              </a:rPr>
              <a:t>://abeweb.mpls.k12.mn.us/Search.aspx?who=English-Level-5</a:t>
            </a:r>
            <a:r>
              <a:rPr lang="en-US" sz="2000" dirty="0" smtClean="0"/>
              <a:t>  </a:t>
            </a:r>
          </a:p>
          <a:p>
            <a:pPr lvl="1">
              <a:lnSpc>
                <a:spcPct val="120000"/>
              </a:lnSpc>
              <a:buNone/>
            </a:pPr>
            <a:r>
              <a:rPr lang="en-US" sz="2000" b="1" dirty="0" err="1" smtClean="0"/>
              <a:t>ABEWeb</a:t>
            </a:r>
            <a:r>
              <a:rPr lang="en-US" sz="2000" b="1" dirty="0" smtClean="0"/>
              <a:t> – Minneapolis ABE Level 6 </a:t>
            </a:r>
            <a:r>
              <a:rPr lang="en-US" sz="2000" u="sng" dirty="0" smtClean="0">
                <a:hlinkClick r:id="rId3"/>
              </a:rPr>
              <a:t>https://abeweb.mpls.k12.mn.us/Search.aspx?who=English-Level-6</a:t>
            </a:r>
            <a:r>
              <a:rPr lang="en-US" sz="2000" u="sng" dirty="0" smtClean="0"/>
              <a:t> </a:t>
            </a:r>
            <a:endParaRPr lang="en-US" sz="2000" dirty="0" smtClean="0"/>
          </a:p>
          <a:p>
            <a:pPr lvl="1">
              <a:lnSpc>
                <a:spcPct val="120000"/>
              </a:lnSpc>
              <a:buNone/>
            </a:pPr>
            <a:r>
              <a:rPr lang="en-US" sz="2000" b="1" dirty="0" smtClean="0"/>
              <a:t>Marshall Adult Education      </a:t>
            </a:r>
            <a:r>
              <a:rPr lang="en-US" sz="2000" u="sng" dirty="0" smtClean="0">
                <a:hlinkClick r:id="rId4"/>
              </a:rPr>
              <a:t>http://www.marshalladulteducation.org/reading-skills-for-todays-adult</a:t>
            </a:r>
            <a:endParaRPr lang="en-US" sz="2000" dirty="0" smtClean="0"/>
          </a:p>
          <a:p>
            <a:pPr lvl="1">
              <a:lnSpc>
                <a:spcPct val="120000"/>
              </a:lnSpc>
              <a:buNone/>
            </a:pPr>
            <a:r>
              <a:rPr lang="en-US" sz="2000" b="1" dirty="0" err="1"/>
              <a:t>j</a:t>
            </a:r>
            <a:r>
              <a:rPr lang="en-US" sz="2000" b="1" dirty="0" err="1" smtClean="0"/>
              <a:t>ohnmh</a:t>
            </a:r>
            <a:r>
              <a:rPr lang="en-US" sz="2000" b="1" dirty="0" smtClean="0"/>
              <a:t>. com – Narrative practice </a:t>
            </a:r>
            <a:r>
              <a:rPr lang="en-US" sz="2000" dirty="0" smtClean="0">
                <a:hlinkClick r:id="rId5"/>
              </a:rPr>
              <a:t>http://johnmh.com/narratives/narratives34.htm</a:t>
            </a:r>
            <a:r>
              <a:rPr lang="en-US" sz="2000" dirty="0" smtClean="0"/>
              <a:t> </a:t>
            </a:r>
          </a:p>
          <a:p>
            <a:pPr lvl="1">
              <a:lnSpc>
                <a:spcPct val="120000"/>
              </a:lnSpc>
              <a:buNone/>
            </a:pPr>
            <a:r>
              <a:rPr lang="en-US" sz="2000" b="1" dirty="0" smtClean="0"/>
              <a:t>johnmh.com – Form 185/186 Practice      </a:t>
            </a:r>
            <a:r>
              <a:rPr lang="en-US" sz="2000" u="sng" dirty="0" smtClean="0">
                <a:hlinkClick r:id="rId6"/>
              </a:rPr>
              <a:t>http://johnmh.com/ILA/ila185.html</a:t>
            </a:r>
            <a:r>
              <a:rPr lang="en-US" sz="2000" u="sng" dirty="0" smtClean="0"/>
              <a:t> </a:t>
            </a:r>
            <a:endParaRPr lang="en-US" sz="2000" dirty="0" smtClean="0"/>
          </a:p>
          <a:p>
            <a:pPr lvl="1">
              <a:lnSpc>
                <a:spcPct val="120000"/>
              </a:lnSpc>
              <a:buNone/>
            </a:pPr>
            <a:r>
              <a:rPr lang="en-US" sz="2000" b="1" dirty="0" smtClean="0"/>
              <a:t>Learning Line      </a:t>
            </a:r>
            <a:r>
              <a:rPr lang="en-US" sz="2000" u="sng" dirty="0" smtClean="0">
                <a:hlinkClick r:id="rId7"/>
              </a:rPr>
              <a:t>www.rmpbs.org/resources/files/education/learningline</a:t>
            </a:r>
            <a:endParaRPr lang="en-US" sz="2000" u="sng" dirty="0" smtClean="0"/>
          </a:p>
          <a:p>
            <a:pPr lvl="1">
              <a:lnSpc>
                <a:spcPct val="120000"/>
              </a:lnSpc>
              <a:spcBef>
                <a:spcPct val="40000"/>
              </a:spcBef>
              <a:buNone/>
            </a:pPr>
            <a:r>
              <a:rPr lang="en-US" sz="2000" b="1" dirty="0" smtClean="0"/>
              <a:t>California Distance Learning Project      </a:t>
            </a:r>
            <a:r>
              <a:rPr lang="en-US" sz="2000" dirty="0" smtClean="0">
                <a:hlinkClick r:id="rId8"/>
              </a:rPr>
              <a:t>http://www.cdlponline.org</a:t>
            </a:r>
            <a:endParaRPr lang="en-US" sz="2000" dirty="0" smtClean="0"/>
          </a:p>
          <a:p>
            <a:pPr lvl="1">
              <a:lnSpc>
                <a:spcPct val="120000"/>
              </a:lnSpc>
              <a:buNone/>
            </a:pPr>
            <a:r>
              <a:rPr lang="en-US" sz="2000" b="1" dirty="0" err="1" smtClean="0"/>
              <a:t>GCFLearnFree</a:t>
            </a:r>
            <a:r>
              <a:rPr lang="en-US" sz="2000" dirty="0" smtClean="0"/>
              <a:t>      </a:t>
            </a:r>
            <a:r>
              <a:rPr lang="en-US" sz="2000" u="sng" dirty="0" smtClean="0">
                <a:hlinkClick r:id="rId9"/>
              </a:rPr>
              <a:t>www.gcflearnfree.org</a:t>
            </a:r>
            <a:r>
              <a:rPr lang="en-US" sz="2000" dirty="0" smtClean="0"/>
              <a:t> </a:t>
            </a:r>
          </a:p>
          <a:p>
            <a:pPr lvl="1">
              <a:lnSpc>
                <a:spcPct val="120000"/>
              </a:lnSpc>
              <a:buNone/>
            </a:pPr>
            <a:r>
              <a:rPr lang="en-US" sz="2000" b="1" dirty="0" smtClean="0"/>
              <a:t>English-On-The-Web      </a:t>
            </a:r>
            <a:r>
              <a:rPr lang="en-US" sz="2000" u="sng" dirty="0" smtClean="0">
                <a:hlinkClick r:id="rId10"/>
              </a:rPr>
              <a:t>www.english-on-the-web.yolasite.com</a:t>
            </a:r>
            <a:endParaRPr lang="en-US" sz="2000"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563562"/>
          </a:xfrm>
        </p:spPr>
        <p:txBody>
          <a:bodyPr>
            <a:normAutofit fontScale="90000"/>
          </a:bodyPr>
          <a:lstStyle/>
          <a:p>
            <a:r>
              <a:rPr lang="en-US" sz="4000" b="1" dirty="0" smtClean="0"/>
              <a:t>Presentation Resources</a:t>
            </a:r>
            <a:endParaRPr lang="en-US" sz="4000" b="1" dirty="0"/>
          </a:p>
        </p:txBody>
      </p:sp>
      <p:sp>
        <p:nvSpPr>
          <p:cNvPr id="3" name="Content Placeholder 2"/>
          <p:cNvSpPr>
            <a:spLocks noGrp="1"/>
          </p:cNvSpPr>
          <p:nvPr>
            <p:ph idx="1"/>
          </p:nvPr>
        </p:nvSpPr>
        <p:spPr>
          <a:xfrm>
            <a:off x="457200" y="762000"/>
            <a:ext cx="8229600" cy="5715000"/>
          </a:xfrm>
        </p:spPr>
        <p:txBody>
          <a:bodyPr>
            <a:normAutofit/>
          </a:bodyPr>
          <a:lstStyle/>
          <a:p>
            <a:pPr>
              <a:buNone/>
            </a:pPr>
            <a:r>
              <a:rPr lang="en-US" sz="1800" b="1" i="1" dirty="0" smtClean="0"/>
              <a:t>“Direct Vocabulary Teaching: Does it Work With Advanced ESL Students?”; </a:t>
            </a:r>
            <a:r>
              <a:rPr lang="en-US" sz="1800" dirty="0" smtClean="0"/>
              <a:t>Rita Ray</a:t>
            </a:r>
            <a:endParaRPr lang="en-US" sz="1800" dirty="0" smtClean="0">
              <a:hlinkClick r:id="rId2"/>
            </a:endParaRPr>
          </a:p>
          <a:p>
            <a:pPr lvl="1">
              <a:buNone/>
            </a:pPr>
            <a:r>
              <a:rPr lang="en-US" sz="1400" dirty="0" smtClean="0">
                <a:hlinkClick r:id="rId3"/>
              </a:rPr>
              <a:t>http://ltn.themlc.org/sites/bc54ff14-a7d2-4a25-b839-1a392b6d24e4/uploads/Rita_Direct_Vocabulary_Teaching.pdf</a:t>
            </a:r>
            <a:r>
              <a:rPr lang="en-US" sz="1400" dirty="0" smtClean="0"/>
              <a:t> </a:t>
            </a:r>
          </a:p>
          <a:p>
            <a:pPr>
              <a:buNone/>
            </a:pPr>
            <a:r>
              <a:rPr lang="en-US" sz="1800" dirty="0" smtClean="0"/>
              <a:t> “</a:t>
            </a:r>
            <a:r>
              <a:rPr lang="en-US" sz="1800" b="1" i="1" dirty="0" smtClean="0"/>
              <a:t>Reading Comprehension: Do they understand the questions?”; </a:t>
            </a:r>
            <a:r>
              <a:rPr lang="en-US" sz="1800" dirty="0" smtClean="0"/>
              <a:t>Patricia Schafer </a:t>
            </a:r>
            <a:endParaRPr lang="en-US" sz="1800" dirty="0" smtClean="0">
              <a:hlinkClick r:id="rId4"/>
            </a:endParaRPr>
          </a:p>
          <a:p>
            <a:pPr lvl="1">
              <a:buNone/>
            </a:pPr>
            <a:r>
              <a:rPr lang="en-US" sz="1400" dirty="0" smtClean="0">
                <a:hlinkClick r:id="rId4"/>
              </a:rPr>
              <a:t>http://www.hamline.edu/education/adult/atlas/practitioner_research/Schafer_Patricia-FY0.pdf</a:t>
            </a:r>
            <a:r>
              <a:rPr lang="en-US" sz="1400" dirty="0" smtClean="0"/>
              <a:t> </a:t>
            </a:r>
          </a:p>
          <a:p>
            <a:pPr>
              <a:buNone/>
            </a:pPr>
            <a:r>
              <a:rPr lang="en-US" sz="1800" b="1" i="1" dirty="0" smtClean="0"/>
              <a:t>“Sustained Silent Reading and Comprehension”</a:t>
            </a:r>
            <a:r>
              <a:rPr lang="en-US" sz="1800" b="1" dirty="0" smtClean="0"/>
              <a:t>;</a:t>
            </a:r>
            <a:r>
              <a:rPr lang="en-US" sz="1800" dirty="0" smtClean="0"/>
              <a:t> </a:t>
            </a:r>
            <a:r>
              <a:rPr lang="en-US" sz="1800" dirty="0" err="1" smtClean="0"/>
              <a:t>Liv</a:t>
            </a:r>
            <a:r>
              <a:rPr lang="en-US" sz="1800" dirty="0" smtClean="0"/>
              <a:t> </a:t>
            </a:r>
            <a:r>
              <a:rPr lang="en-US" sz="1800" dirty="0" err="1" smtClean="0"/>
              <a:t>Musel</a:t>
            </a:r>
            <a:r>
              <a:rPr lang="en-US" sz="1800" dirty="0" smtClean="0"/>
              <a:t>-</a:t>
            </a:r>
            <a:r>
              <a:rPr lang="en-US" sz="1800" dirty="0" err="1" smtClean="0"/>
              <a:t>Staloch</a:t>
            </a:r>
            <a:endParaRPr lang="en-US" sz="1800" dirty="0" smtClean="0">
              <a:hlinkClick r:id="rId5"/>
            </a:endParaRPr>
          </a:p>
          <a:p>
            <a:pPr lvl="1">
              <a:buNone/>
            </a:pPr>
            <a:r>
              <a:rPr lang="en-US" sz="1400" dirty="0" smtClean="0">
                <a:hlinkClick r:id="rId6"/>
              </a:rPr>
              <a:t>http://ltn.themlc.org/sites/bc54ff14-a7d2-4a25-b839-1a392b6d24e4/uploads/Liv_Musel-Stalochdoc2.pdf</a:t>
            </a:r>
            <a:r>
              <a:rPr lang="en-US" sz="1400" dirty="0" smtClean="0"/>
              <a:t> </a:t>
            </a:r>
          </a:p>
          <a:p>
            <a:pPr>
              <a:buNone/>
            </a:pPr>
            <a:r>
              <a:rPr lang="en-US" sz="1800" b="1" i="1" dirty="0" smtClean="0"/>
              <a:t>“Using ‘Reading Skills for Today’s Adults’ to Help Build Fluency and Comprehension with ESL Students”; </a:t>
            </a:r>
            <a:r>
              <a:rPr lang="en-US" sz="1800" dirty="0" smtClean="0"/>
              <a:t>Celeste Mazur</a:t>
            </a:r>
            <a:endParaRPr lang="en-US" sz="1800" dirty="0" smtClean="0">
              <a:hlinkClick r:id="rId7"/>
            </a:endParaRPr>
          </a:p>
          <a:p>
            <a:pPr lvl="1">
              <a:buNone/>
            </a:pPr>
            <a:r>
              <a:rPr lang="en-US" sz="1400" dirty="0" smtClean="0">
                <a:hlinkClick r:id="rId8"/>
              </a:rPr>
              <a:t>http://ltn.themlc.org/sites/bc54ff14-a7d2-4a25-b839-1a392b6d24e4/uploads/CelesteMazur.pdf</a:t>
            </a:r>
            <a:r>
              <a:rPr lang="en-US" sz="1400" dirty="0" smtClean="0"/>
              <a:t> </a:t>
            </a:r>
          </a:p>
          <a:p>
            <a:pPr>
              <a:buNone/>
            </a:pPr>
            <a:r>
              <a:rPr lang="en-US" sz="1800" b="1" i="1" dirty="0" smtClean="0"/>
              <a:t>“Effective Ways to Use Authentic Materials with ESL/EFL Students”;</a:t>
            </a:r>
            <a:r>
              <a:rPr lang="en-US" sz="1800" dirty="0" smtClean="0"/>
              <a:t> Charles Kelly, Lawrence Kelly, Mark </a:t>
            </a:r>
            <a:r>
              <a:rPr lang="en-US" sz="1800" dirty="0" err="1" smtClean="0"/>
              <a:t>Offner</a:t>
            </a:r>
            <a:r>
              <a:rPr lang="en-US" sz="1800" dirty="0" smtClean="0"/>
              <a:t> and Bruce </a:t>
            </a:r>
            <a:r>
              <a:rPr lang="en-US" sz="1800" dirty="0" err="1" smtClean="0"/>
              <a:t>Vorland</a:t>
            </a:r>
            <a:endParaRPr lang="en-US" sz="1800" b="1" i="1" dirty="0" smtClean="0"/>
          </a:p>
          <a:p>
            <a:pPr lvl="1">
              <a:buNone/>
            </a:pPr>
            <a:r>
              <a:rPr lang="en-US" sz="1400" u="sng" dirty="0" smtClean="0">
                <a:hlinkClick r:id="rId9"/>
              </a:rPr>
              <a:t>http://iteslj.org/Techniques/Kelly-Authentic.html</a:t>
            </a:r>
            <a:endParaRPr lang="en-US" sz="1400" u="sng" dirty="0" smtClean="0"/>
          </a:p>
          <a:p>
            <a:pPr>
              <a:buNone/>
            </a:pPr>
            <a:r>
              <a:rPr lang="en-US" sz="1800" b="1" i="1" dirty="0" smtClean="0"/>
              <a:t>“How Should Adult ESL Reading Instruction Differ from ABE Reading Instruction?” </a:t>
            </a:r>
            <a:r>
              <a:rPr lang="en-US" sz="1800" dirty="0" smtClean="0"/>
              <a:t>Miriam Burt, Joy </a:t>
            </a:r>
            <a:r>
              <a:rPr lang="en-US" sz="1800" dirty="0" err="1" smtClean="0"/>
              <a:t>Kreeft</a:t>
            </a:r>
            <a:r>
              <a:rPr lang="en-US" sz="1800" dirty="0" smtClean="0"/>
              <a:t> Peyton, and Carol Van </a:t>
            </a:r>
            <a:r>
              <a:rPr lang="en-US" sz="1800" dirty="0" err="1" smtClean="0"/>
              <a:t>Duzer</a:t>
            </a:r>
            <a:endParaRPr lang="en-US" sz="1800" dirty="0"/>
          </a:p>
          <a:p>
            <a:pPr lvl="1">
              <a:buNone/>
            </a:pPr>
            <a:r>
              <a:rPr lang="en-US" sz="1400" dirty="0" smtClean="0">
                <a:hlinkClick r:id="rId10"/>
              </a:rPr>
              <a:t>http://www.marshalladulteducation.org/pdf/briefs2/How_Should_Adult_ESL_Reading_Instruction_Differ_from%20_ABE_Reading_Instruction.pdf</a:t>
            </a:r>
            <a:r>
              <a:rPr lang="en-US" sz="1400" dirty="0" smtClean="0"/>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12775" y="228600"/>
            <a:ext cx="8153400" cy="990600"/>
          </a:xfrm>
        </p:spPr>
        <p:txBody>
          <a:bodyPr/>
          <a:lstStyle/>
          <a:p>
            <a:r>
              <a:rPr lang="en-US" b="1" dirty="0" smtClean="0">
                <a:solidFill>
                  <a:schemeClr val="tx1"/>
                </a:solidFill>
              </a:rPr>
              <a:t>Quick review of CASAS tools </a:t>
            </a:r>
            <a:endParaRPr lang="en-US" dirty="0" smtClean="0">
              <a:solidFill>
                <a:schemeClr val="tx1"/>
              </a:solidFill>
            </a:endParaRPr>
          </a:p>
        </p:txBody>
      </p:sp>
      <p:sp>
        <p:nvSpPr>
          <p:cNvPr id="11267" name="Content Placeholder 2"/>
          <p:cNvSpPr>
            <a:spLocks noGrp="1"/>
          </p:cNvSpPr>
          <p:nvPr>
            <p:ph idx="1"/>
          </p:nvPr>
        </p:nvSpPr>
        <p:spPr>
          <a:xfrm>
            <a:off x="612775" y="1371600"/>
            <a:ext cx="8153400" cy="4724400"/>
          </a:xfrm>
        </p:spPr>
        <p:txBody>
          <a:bodyPr/>
          <a:lstStyle/>
          <a:p>
            <a:r>
              <a:rPr lang="en-US" sz="3600" dirty="0" smtClean="0"/>
              <a:t>Class Profile by Competency</a:t>
            </a:r>
          </a:p>
          <a:p>
            <a:r>
              <a:rPr lang="en-US" sz="3600" dirty="0" smtClean="0"/>
              <a:t>CASAS </a:t>
            </a:r>
            <a:r>
              <a:rPr lang="en-US" sz="3600" dirty="0" err="1" smtClean="0"/>
              <a:t>QuickSearch</a:t>
            </a:r>
            <a:endParaRPr lang="en-US" sz="3600" dirty="0" smtClean="0"/>
          </a:p>
          <a:p>
            <a:r>
              <a:rPr lang="en-US" sz="3600" dirty="0" smtClean="0"/>
              <a:t>CASAS Content Standards</a:t>
            </a:r>
          </a:p>
          <a:p>
            <a:r>
              <a:rPr lang="en-US" sz="3600" dirty="0" smtClean="0"/>
              <a:t>Look at the test items</a:t>
            </a:r>
          </a:p>
          <a:p>
            <a:r>
              <a:rPr lang="en-US" sz="3600" dirty="0" smtClean="0"/>
              <a:t>Competency Linking Document</a:t>
            </a:r>
          </a:p>
          <a:p>
            <a:r>
              <a:rPr lang="en-US" sz="3600" dirty="0" smtClean="0"/>
              <a:t>Sample Test Items – Level </a:t>
            </a:r>
            <a:r>
              <a:rPr lang="en-US" sz="3600" dirty="0"/>
              <a:t>C</a:t>
            </a:r>
            <a:endParaRPr lang="en-US" sz="3600" dirty="0" smtClean="0"/>
          </a:p>
          <a:p>
            <a:r>
              <a:rPr lang="en-US" sz="3600" dirty="0" smtClean="0"/>
              <a:t>Form 187 (Level D) </a:t>
            </a:r>
          </a:p>
          <a:p>
            <a:endParaRPr lang="en-US" sz="3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ight Arrow 6"/>
          <p:cNvSpPr/>
          <p:nvPr/>
        </p:nvSpPr>
        <p:spPr>
          <a:xfrm>
            <a:off x="228600" y="1447800"/>
            <a:ext cx="11430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Title 1"/>
          <p:cNvSpPr>
            <a:spLocks noGrp="1"/>
          </p:cNvSpPr>
          <p:nvPr>
            <p:ph type="title"/>
          </p:nvPr>
        </p:nvSpPr>
        <p:spPr>
          <a:xfrm>
            <a:off x="612775" y="228600"/>
            <a:ext cx="8153400" cy="990600"/>
          </a:xfrm>
        </p:spPr>
        <p:txBody>
          <a:bodyPr/>
          <a:lstStyle/>
          <a:p>
            <a:r>
              <a:rPr lang="en-US" b="1" dirty="0" smtClean="0">
                <a:solidFill>
                  <a:schemeClr val="tx1"/>
                </a:solidFill>
              </a:rPr>
              <a:t>Quick review of CASAS tools </a:t>
            </a:r>
            <a:endParaRPr lang="en-US" dirty="0" smtClean="0">
              <a:solidFill>
                <a:schemeClr val="tx1"/>
              </a:solidFill>
            </a:endParaRPr>
          </a:p>
        </p:txBody>
      </p:sp>
      <p:sp>
        <p:nvSpPr>
          <p:cNvPr id="11267" name="Content Placeholder 2"/>
          <p:cNvSpPr>
            <a:spLocks noGrp="1"/>
          </p:cNvSpPr>
          <p:nvPr>
            <p:ph idx="1"/>
          </p:nvPr>
        </p:nvSpPr>
        <p:spPr>
          <a:xfrm>
            <a:off x="612775" y="1371600"/>
            <a:ext cx="8153400" cy="4724400"/>
          </a:xfrm>
        </p:spPr>
        <p:txBody>
          <a:bodyPr/>
          <a:lstStyle/>
          <a:p>
            <a:r>
              <a:rPr lang="en-US" sz="3600" dirty="0" smtClean="0"/>
              <a:t>Class Profile by Competency</a:t>
            </a:r>
          </a:p>
          <a:p>
            <a:r>
              <a:rPr lang="en-US" sz="3600" dirty="0" smtClean="0"/>
              <a:t>CASAS </a:t>
            </a:r>
            <a:r>
              <a:rPr lang="en-US" sz="3600" dirty="0" err="1" smtClean="0"/>
              <a:t>QuickSearch</a:t>
            </a:r>
            <a:endParaRPr lang="en-US" sz="3600" dirty="0" smtClean="0"/>
          </a:p>
          <a:p>
            <a:r>
              <a:rPr lang="en-US" sz="3600" dirty="0" smtClean="0"/>
              <a:t>CASAS Content Standards</a:t>
            </a:r>
          </a:p>
          <a:p>
            <a:r>
              <a:rPr lang="en-US" sz="3600" dirty="0" smtClean="0"/>
              <a:t>Look at the test items</a:t>
            </a:r>
          </a:p>
          <a:p>
            <a:r>
              <a:rPr lang="en-US" sz="3600" dirty="0" smtClean="0"/>
              <a:t>Competency Linking Document</a:t>
            </a:r>
          </a:p>
          <a:p>
            <a:r>
              <a:rPr lang="en-US" sz="3600" dirty="0" smtClean="0"/>
              <a:t>Sample Test Items – Level </a:t>
            </a:r>
            <a:r>
              <a:rPr lang="en-US" sz="3600" dirty="0"/>
              <a:t>C</a:t>
            </a:r>
            <a:endParaRPr lang="en-US" sz="3600" dirty="0" smtClean="0"/>
          </a:p>
          <a:p>
            <a:r>
              <a:rPr lang="en-US" sz="3600" dirty="0" smtClean="0"/>
              <a:t>Form 187 (Level D)</a:t>
            </a:r>
          </a:p>
          <a:p>
            <a:endParaRPr lang="en-US" sz="3600" dirty="0" smtClean="0"/>
          </a:p>
        </p:txBody>
      </p:sp>
      <p:pic>
        <p:nvPicPr>
          <p:cNvPr id="4" name="Picture 3" descr="Form185 - class profile.JPG"/>
          <p:cNvPicPr>
            <a:picLocks noChangeAspect="1"/>
          </p:cNvPicPr>
          <p:nvPr/>
        </p:nvPicPr>
        <p:blipFill>
          <a:blip r:embed="rId2" cstate="print"/>
          <a:stretch>
            <a:fillRect/>
          </a:stretch>
        </p:blipFill>
        <p:spPr>
          <a:xfrm>
            <a:off x="685800" y="0"/>
            <a:ext cx="7696200" cy="6705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32"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out)">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xit" presetSubtype="16" fill="hold" nodeType="clickEffect">
                                  <p:stCondLst>
                                    <p:cond delay="0"/>
                                  </p:stCondLst>
                                  <p:childTnLst>
                                    <p:animEffect transition="out" filter="box(in)">
                                      <p:cBhvr>
                                        <p:cTn id="17" dur="500"/>
                                        <p:tgtEl>
                                          <p:spTgt spid="4"/>
                                        </p:tgtEl>
                                      </p:cBhvr>
                                    </p:animEffect>
                                    <p:set>
                                      <p:cBhvr>
                                        <p:cTn id="18"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Arrow 5"/>
          <p:cNvSpPr/>
          <p:nvPr/>
        </p:nvSpPr>
        <p:spPr>
          <a:xfrm>
            <a:off x="152400" y="2057400"/>
            <a:ext cx="1219200"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Title 1"/>
          <p:cNvSpPr>
            <a:spLocks noGrp="1"/>
          </p:cNvSpPr>
          <p:nvPr>
            <p:ph type="title"/>
          </p:nvPr>
        </p:nvSpPr>
        <p:spPr>
          <a:xfrm>
            <a:off x="612775" y="228600"/>
            <a:ext cx="8153400" cy="990600"/>
          </a:xfrm>
        </p:spPr>
        <p:txBody>
          <a:bodyPr/>
          <a:lstStyle/>
          <a:p>
            <a:r>
              <a:rPr lang="en-US" b="1" dirty="0" smtClean="0">
                <a:solidFill>
                  <a:schemeClr val="tx1"/>
                </a:solidFill>
              </a:rPr>
              <a:t>Quick review of CASAS tools </a:t>
            </a:r>
            <a:endParaRPr lang="en-US" dirty="0" smtClean="0">
              <a:solidFill>
                <a:schemeClr val="tx1"/>
              </a:solidFill>
            </a:endParaRPr>
          </a:p>
        </p:txBody>
      </p:sp>
      <p:sp>
        <p:nvSpPr>
          <p:cNvPr id="11267" name="Content Placeholder 2"/>
          <p:cNvSpPr>
            <a:spLocks noGrp="1"/>
          </p:cNvSpPr>
          <p:nvPr>
            <p:ph idx="1"/>
          </p:nvPr>
        </p:nvSpPr>
        <p:spPr>
          <a:xfrm>
            <a:off x="612775" y="1371600"/>
            <a:ext cx="8153400" cy="4724400"/>
          </a:xfrm>
        </p:spPr>
        <p:txBody>
          <a:bodyPr/>
          <a:lstStyle/>
          <a:p>
            <a:r>
              <a:rPr lang="en-US" sz="3600" dirty="0" smtClean="0"/>
              <a:t>Class Profile by Competency</a:t>
            </a:r>
          </a:p>
          <a:p>
            <a:r>
              <a:rPr lang="en-US" sz="3600" dirty="0" smtClean="0"/>
              <a:t>CASAS </a:t>
            </a:r>
            <a:r>
              <a:rPr lang="en-US" sz="3600" dirty="0" err="1" smtClean="0"/>
              <a:t>QuickSearch</a:t>
            </a:r>
            <a:endParaRPr lang="en-US" sz="3600" dirty="0" smtClean="0"/>
          </a:p>
          <a:p>
            <a:r>
              <a:rPr lang="en-US" sz="3600" dirty="0" smtClean="0"/>
              <a:t>CASAS Content Standards</a:t>
            </a:r>
          </a:p>
          <a:p>
            <a:r>
              <a:rPr lang="en-US" sz="3600" dirty="0" smtClean="0"/>
              <a:t>Look at the test items</a:t>
            </a:r>
          </a:p>
          <a:p>
            <a:r>
              <a:rPr lang="en-US" sz="3600" dirty="0" smtClean="0"/>
              <a:t>Competency Linking Document</a:t>
            </a:r>
          </a:p>
          <a:p>
            <a:r>
              <a:rPr lang="en-US" sz="3600" dirty="0" smtClean="0"/>
              <a:t>Sample Test Items – Level </a:t>
            </a:r>
            <a:r>
              <a:rPr lang="en-US" sz="3600" dirty="0"/>
              <a:t>C</a:t>
            </a:r>
            <a:endParaRPr lang="en-US" sz="3600" dirty="0" smtClean="0"/>
          </a:p>
          <a:p>
            <a:r>
              <a:rPr lang="en-US" sz="3600" dirty="0" smtClean="0"/>
              <a:t>Form 187 (Level D)</a:t>
            </a:r>
          </a:p>
          <a:p>
            <a:endParaRPr lang="en-US" sz="3600" dirty="0" smtClean="0"/>
          </a:p>
        </p:txBody>
      </p:sp>
      <p:pic>
        <p:nvPicPr>
          <p:cNvPr id="4" name="Picture 3" descr="quicksearch.JPG"/>
          <p:cNvPicPr>
            <a:picLocks noChangeAspect="1"/>
          </p:cNvPicPr>
          <p:nvPr/>
        </p:nvPicPr>
        <p:blipFill>
          <a:blip r:embed="rId2" cstate="print"/>
          <a:stretch>
            <a:fillRect/>
          </a:stretch>
        </p:blipFill>
        <p:spPr>
          <a:xfrm>
            <a:off x="-16416" y="152400"/>
            <a:ext cx="9160416" cy="6477000"/>
          </a:xfrm>
          <a:prstGeom prst="rect">
            <a:avLst/>
          </a:prstGeom>
        </p:spPr>
      </p:pic>
      <p:sp>
        <p:nvSpPr>
          <p:cNvPr id="5" name="TextBox 4"/>
          <p:cNvSpPr txBox="1"/>
          <p:nvPr/>
        </p:nvSpPr>
        <p:spPr>
          <a:xfrm>
            <a:off x="304800" y="5638800"/>
            <a:ext cx="8686800" cy="523220"/>
          </a:xfrm>
          <a:prstGeom prst="rect">
            <a:avLst/>
          </a:prstGeom>
          <a:solidFill>
            <a:schemeClr val="tx2">
              <a:lumMod val="20000"/>
              <a:lumOff val="80000"/>
            </a:schemeClr>
          </a:solidFill>
          <a:ln w="25400">
            <a:solidFill>
              <a:schemeClr val="tx1"/>
            </a:solidFill>
          </a:ln>
        </p:spPr>
        <p:txBody>
          <a:bodyPr wrap="square" rtlCol="0">
            <a:spAutoFit/>
          </a:bodyPr>
          <a:lstStyle/>
          <a:p>
            <a:r>
              <a:rPr lang="en-US" sz="2800" dirty="0" smtClean="0">
                <a:hlinkClick r:id="rId3"/>
              </a:rPr>
              <a:t>www.casas.org</a:t>
            </a:r>
            <a:r>
              <a:rPr lang="en-US" sz="2800" dirty="0" smtClean="0"/>
              <a:t> &gt;&gt; Products and Services &gt;&gt; </a:t>
            </a:r>
            <a:r>
              <a:rPr lang="en-US" sz="2800" dirty="0" err="1" smtClean="0"/>
              <a:t>QuickSearch</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32"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out)">
                                      <p:cBhvr>
                                        <p:cTn id="13" dur="500"/>
                                        <p:tgtEl>
                                          <p:spTgt spid="4"/>
                                        </p:tgtEl>
                                      </p:cBhvr>
                                    </p:animEffect>
                                  </p:childTnLst>
                                </p:cTn>
                              </p:par>
                              <p:par>
                                <p:cTn id="14" presetID="4" presetClass="entr" presetSubtype="32"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ox(out)">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xit" presetSubtype="16" fill="hold" nodeType="clickEffect">
                                  <p:stCondLst>
                                    <p:cond delay="0"/>
                                  </p:stCondLst>
                                  <p:childTnLst>
                                    <p:animEffect transition="out" filter="box(in)">
                                      <p:cBhvr>
                                        <p:cTn id="20" dur="500"/>
                                        <p:tgtEl>
                                          <p:spTgt spid="4"/>
                                        </p:tgtEl>
                                      </p:cBhvr>
                                    </p:animEffect>
                                    <p:set>
                                      <p:cBhvr>
                                        <p:cTn id="21" dur="1" fill="hold">
                                          <p:stCondLst>
                                            <p:cond delay="499"/>
                                          </p:stCondLst>
                                        </p:cTn>
                                        <p:tgtEl>
                                          <p:spTgt spid="4"/>
                                        </p:tgtEl>
                                        <p:attrNameLst>
                                          <p:attrName>style.visibility</p:attrName>
                                        </p:attrNameLst>
                                      </p:cBhvr>
                                      <p:to>
                                        <p:strVal val="hidden"/>
                                      </p:to>
                                    </p:set>
                                  </p:childTnLst>
                                </p:cTn>
                              </p:par>
                              <p:par>
                                <p:cTn id="22" presetID="4" presetClass="exit" presetSubtype="16" fill="hold" grpId="1" nodeType="withEffect">
                                  <p:stCondLst>
                                    <p:cond delay="0"/>
                                  </p:stCondLst>
                                  <p:childTnLst>
                                    <p:animEffect transition="out" filter="box(in)">
                                      <p:cBhvr>
                                        <p:cTn id="23" dur="500"/>
                                        <p:tgtEl>
                                          <p:spTgt spid="5"/>
                                        </p:tgtEl>
                                      </p:cBhvr>
                                    </p:animEffect>
                                    <p:set>
                                      <p:cBhvr>
                                        <p:cTn id="2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5"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ight Arrow 5"/>
          <p:cNvSpPr/>
          <p:nvPr/>
        </p:nvSpPr>
        <p:spPr>
          <a:xfrm>
            <a:off x="228600" y="2743200"/>
            <a:ext cx="11430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Title 1"/>
          <p:cNvSpPr>
            <a:spLocks noGrp="1"/>
          </p:cNvSpPr>
          <p:nvPr>
            <p:ph type="title"/>
          </p:nvPr>
        </p:nvSpPr>
        <p:spPr>
          <a:xfrm>
            <a:off x="612775" y="228600"/>
            <a:ext cx="8153400" cy="990600"/>
          </a:xfrm>
        </p:spPr>
        <p:txBody>
          <a:bodyPr/>
          <a:lstStyle/>
          <a:p>
            <a:r>
              <a:rPr lang="en-US" b="1" dirty="0" smtClean="0">
                <a:solidFill>
                  <a:schemeClr val="tx1"/>
                </a:solidFill>
              </a:rPr>
              <a:t>Quick review of CASAS tools </a:t>
            </a:r>
            <a:endParaRPr lang="en-US" dirty="0" smtClean="0">
              <a:solidFill>
                <a:schemeClr val="tx1"/>
              </a:solidFill>
            </a:endParaRPr>
          </a:p>
        </p:txBody>
      </p:sp>
      <p:sp>
        <p:nvSpPr>
          <p:cNvPr id="11267" name="Content Placeholder 2"/>
          <p:cNvSpPr>
            <a:spLocks noGrp="1"/>
          </p:cNvSpPr>
          <p:nvPr>
            <p:ph idx="1"/>
          </p:nvPr>
        </p:nvSpPr>
        <p:spPr>
          <a:xfrm>
            <a:off x="612775" y="1371600"/>
            <a:ext cx="8153400" cy="4724400"/>
          </a:xfrm>
        </p:spPr>
        <p:txBody>
          <a:bodyPr/>
          <a:lstStyle/>
          <a:p>
            <a:r>
              <a:rPr lang="en-US" sz="3600" dirty="0" smtClean="0"/>
              <a:t>Class Profile by Competency</a:t>
            </a:r>
          </a:p>
          <a:p>
            <a:r>
              <a:rPr lang="en-US" sz="3600" dirty="0" smtClean="0"/>
              <a:t>CASAS </a:t>
            </a:r>
            <a:r>
              <a:rPr lang="en-US" sz="3600" dirty="0" err="1" smtClean="0"/>
              <a:t>QuickSearch</a:t>
            </a:r>
            <a:endParaRPr lang="en-US" sz="3600" dirty="0" smtClean="0"/>
          </a:p>
          <a:p>
            <a:r>
              <a:rPr lang="en-US" sz="3600" dirty="0" smtClean="0"/>
              <a:t>CASAS Content Standards</a:t>
            </a:r>
          </a:p>
          <a:p>
            <a:r>
              <a:rPr lang="en-US" sz="3600" dirty="0" smtClean="0"/>
              <a:t>Look at the test items</a:t>
            </a:r>
          </a:p>
          <a:p>
            <a:r>
              <a:rPr lang="en-US" sz="3600" dirty="0" smtClean="0"/>
              <a:t>Competency Linking Document</a:t>
            </a:r>
          </a:p>
          <a:p>
            <a:r>
              <a:rPr lang="en-US" sz="3600" dirty="0" smtClean="0"/>
              <a:t>Sample Test Items – Level </a:t>
            </a:r>
            <a:r>
              <a:rPr lang="en-US" sz="3600" dirty="0"/>
              <a:t>C</a:t>
            </a:r>
            <a:endParaRPr lang="en-US" sz="3600" dirty="0" smtClean="0"/>
          </a:p>
          <a:p>
            <a:r>
              <a:rPr lang="en-US" sz="3600" dirty="0" smtClean="0"/>
              <a:t>Form 187 (Level D)</a:t>
            </a:r>
          </a:p>
          <a:p>
            <a:endParaRPr lang="en-US" sz="3600" dirty="0" smtClean="0"/>
          </a:p>
        </p:txBody>
      </p:sp>
      <p:pic>
        <p:nvPicPr>
          <p:cNvPr id="4" name="Picture 3" descr="Form 185 - content standards.JPG"/>
          <p:cNvPicPr>
            <a:picLocks noChangeAspect="1"/>
          </p:cNvPicPr>
          <p:nvPr/>
        </p:nvPicPr>
        <p:blipFill>
          <a:blip r:embed="rId2" cstate="print"/>
          <a:stretch>
            <a:fillRect/>
          </a:stretch>
        </p:blipFill>
        <p:spPr>
          <a:xfrm>
            <a:off x="0" y="152400"/>
            <a:ext cx="9144000" cy="6507678"/>
          </a:xfrm>
          <a:prstGeom prst="rect">
            <a:avLst/>
          </a:prstGeom>
        </p:spPr>
      </p:pic>
      <p:sp>
        <p:nvSpPr>
          <p:cNvPr id="5" name="TextBox 4"/>
          <p:cNvSpPr txBox="1"/>
          <p:nvPr/>
        </p:nvSpPr>
        <p:spPr>
          <a:xfrm>
            <a:off x="228600" y="3200400"/>
            <a:ext cx="8763000" cy="830997"/>
          </a:xfrm>
          <a:prstGeom prst="rect">
            <a:avLst/>
          </a:prstGeom>
          <a:solidFill>
            <a:schemeClr val="tx2">
              <a:lumMod val="20000"/>
              <a:lumOff val="80000"/>
            </a:schemeClr>
          </a:solidFill>
          <a:ln w="25400">
            <a:solidFill>
              <a:schemeClr val="tx1"/>
            </a:solidFill>
          </a:ln>
        </p:spPr>
        <p:txBody>
          <a:bodyPr wrap="square" rtlCol="0">
            <a:spAutoFit/>
          </a:bodyPr>
          <a:lstStyle/>
          <a:p>
            <a:r>
              <a:rPr lang="en-US" sz="2400" b="1" dirty="0" smtClean="0">
                <a:hlinkClick r:id="rId3"/>
              </a:rPr>
              <a:t>www.casas.org</a:t>
            </a:r>
            <a:r>
              <a:rPr lang="en-US" sz="2400" b="1" dirty="0" smtClean="0"/>
              <a:t> &gt;&gt; Research and Reports &gt;&gt; Content Correlations &gt;&gt; Basic Skills Content Standards</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32"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out)">
                                      <p:cBhvr>
                                        <p:cTn id="13" dur="500"/>
                                        <p:tgtEl>
                                          <p:spTgt spid="4"/>
                                        </p:tgtEl>
                                      </p:cBhvr>
                                    </p:animEffect>
                                  </p:childTnLst>
                                </p:cTn>
                              </p:par>
                              <p:par>
                                <p:cTn id="14" presetID="4" presetClass="entr" presetSubtype="32"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box(out)">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xit" presetSubtype="16" fill="hold" nodeType="clickEffect">
                                  <p:stCondLst>
                                    <p:cond delay="0"/>
                                  </p:stCondLst>
                                  <p:childTnLst>
                                    <p:animEffect transition="out" filter="box(in)">
                                      <p:cBhvr>
                                        <p:cTn id="20" dur="500"/>
                                        <p:tgtEl>
                                          <p:spTgt spid="4"/>
                                        </p:tgtEl>
                                      </p:cBhvr>
                                    </p:animEffect>
                                    <p:set>
                                      <p:cBhvr>
                                        <p:cTn id="21" dur="1" fill="hold">
                                          <p:stCondLst>
                                            <p:cond delay="499"/>
                                          </p:stCondLst>
                                        </p:cTn>
                                        <p:tgtEl>
                                          <p:spTgt spid="4"/>
                                        </p:tgtEl>
                                        <p:attrNameLst>
                                          <p:attrName>style.visibility</p:attrName>
                                        </p:attrNameLst>
                                      </p:cBhvr>
                                      <p:to>
                                        <p:strVal val="hidden"/>
                                      </p:to>
                                    </p:set>
                                  </p:childTnLst>
                                </p:cTn>
                              </p:par>
                              <p:par>
                                <p:cTn id="22" presetID="4" presetClass="exit" presetSubtype="16" fill="hold" grpId="1" nodeType="withEffect">
                                  <p:stCondLst>
                                    <p:cond delay="0"/>
                                  </p:stCondLst>
                                  <p:childTnLst>
                                    <p:animEffect transition="out" filter="box(in)">
                                      <p:cBhvr>
                                        <p:cTn id="23" dur="500"/>
                                        <p:tgtEl>
                                          <p:spTgt spid="5"/>
                                        </p:tgtEl>
                                      </p:cBhvr>
                                    </p:animEffect>
                                    <p:set>
                                      <p:cBhvr>
                                        <p:cTn id="2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5" grpId="0" animBg="1"/>
      <p:bldP spid="5"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152400" y="3429000"/>
            <a:ext cx="11430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Title 1"/>
          <p:cNvSpPr>
            <a:spLocks noGrp="1"/>
          </p:cNvSpPr>
          <p:nvPr>
            <p:ph type="title"/>
          </p:nvPr>
        </p:nvSpPr>
        <p:spPr>
          <a:xfrm>
            <a:off x="612775" y="228600"/>
            <a:ext cx="8153400" cy="990600"/>
          </a:xfrm>
        </p:spPr>
        <p:txBody>
          <a:bodyPr/>
          <a:lstStyle/>
          <a:p>
            <a:r>
              <a:rPr lang="en-US" b="1" dirty="0" smtClean="0">
                <a:solidFill>
                  <a:schemeClr val="tx1"/>
                </a:solidFill>
              </a:rPr>
              <a:t>Quick review of CASAS tools </a:t>
            </a:r>
            <a:endParaRPr lang="en-US" dirty="0" smtClean="0">
              <a:solidFill>
                <a:schemeClr val="tx1"/>
              </a:solidFill>
            </a:endParaRPr>
          </a:p>
        </p:txBody>
      </p:sp>
      <p:sp>
        <p:nvSpPr>
          <p:cNvPr id="11267" name="Content Placeholder 2"/>
          <p:cNvSpPr>
            <a:spLocks noGrp="1"/>
          </p:cNvSpPr>
          <p:nvPr>
            <p:ph idx="1"/>
          </p:nvPr>
        </p:nvSpPr>
        <p:spPr>
          <a:xfrm>
            <a:off x="612775" y="1371600"/>
            <a:ext cx="8153400" cy="4724400"/>
          </a:xfrm>
        </p:spPr>
        <p:txBody>
          <a:bodyPr/>
          <a:lstStyle/>
          <a:p>
            <a:r>
              <a:rPr lang="en-US" sz="3600" dirty="0" smtClean="0"/>
              <a:t>Class Profile by Competency</a:t>
            </a:r>
          </a:p>
          <a:p>
            <a:r>
              <a:rPr lang="en-US" sz="3600" dirty="0" smtClean="0"/>
              <a:t>CASAS </a:t>
            </a:r>
            <a:r>
              <a:rPr lang="en-US" sz="3600" dirty="0" err="1" smtClean="0"/>
              <a:t>QuickSearch</a:t>
            </a:r>
            <a:endParaRPr lang="en-US" sz="3600" dirty="0" smtClean="0"/>
          </a:p>
          <a:p>
            <a:r>
              <a:rPr lang="en-US" sz="3600" dirty="0" smtClean="0"/>
              <a:t>CASAS Content Standards</a:t>
            </a:r>
          </a:p>
          <a:p>
            <a:r>
              <a:rPr lang="en-US" sz="3600" dirty="0" smtClean="0"/>
              <a:t>Look at the test items</a:t>
            </a:r>
          </a:p>
          <a:p>
            <a:r>
              <a:rPr lang="en-US" sz="3600" dirty="0" smtClean="0"/>
              <a:t>Competency Linking Document</a:t>
            </a:r>
          </a:p>
          <a:p>
            <a:r>
              <a:rPr lang="en-US" sz="3600" dirty="0" smtClean="0"/>
              <a:t>Sample Test Items – Level </a:t>
            </a:r>
            <a:r>
              <a:rPr lang="en-US" sz="3600" dirty="0"/>
              <a:t>C</a:t>
            </a:r>
            <a:endParaRPr lang="en-US" sz="3600" dirty="0" smtClean="0"/>
          </a:p>
          <a:p>
            <a:r>
              <a:rPr lang="en-US" sz="3600" dirty="0" smtClean="0"/>
              <a:t>Form 187 (Level D)</a:t>
            </a:r>
          </a:p>
          <a:p>
            <a:endParaRPr lang="en-US" sz="3600" dirty="0" smtClean="0"/>
          </a:p>
        </p:txBody>
      </p:sp>
      <p:pic>
        <p:nvPicPr>
          <p:cNvPr id="5" name="Picture 4" descr="lawseries.jpg"/>
          <p:cNvPicPr>
            <a:picLocks noChangeAspect="1"/>
          </p:cNvPicPr>
          <p:nvPr/>
        </p:nvPicPr>
        <p:blipFill>
          <a:blip r:embed="rId2" cstate="print"/>
          <a:stretch>
            <a:fillRect/>
          </a:stretch>
        </p:blipFill>
        <p:spPr>
          <a:xfrm>
            <a:off x="1828800" y="0"/>
            <a:ext cx="5486400" cy="6858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32"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out)">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xit" presetSubtype="16" fill="hold" nodeType="clickEffect">
                                  <p:stCondLst>
                                    <p:cond delay="0"/>
                                  </p:stCondLst>
                                  <p:childTnLst>
                                    <p:animEffect transition="out" filter="box(in)">
                                      <p:cBhvr>
                                        <p:cTn id="17" dur="500"/>
                                        <p:tgtEl>
                                          <p:spTgt spid="5"/>
                                        </p:tgtEl>
                                      </p:cBhvr>
                                    </p:animEffect>
                                    <p:set>
                                      <p:cBhvr>
                                        <p:cTn id="1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152400" y="4114800"/>
            <a:ext cx="1219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Title 1"/>
          <p:cNvSpPr>
            <a:spLocks noGrp="1"/>
          </p:cNvSpPr>
          <p:nvPr>
            <p:ph type="title"/>
          </p:nvPr>
        </p:nvSpPr>
        <p:spPr>
          <a:xfrm>
            <a:off x="612775" y="228600"/>
            <a:ext cx="8153400" cy="990600"/>
          </a:xfrm>
        </p:spPr>
        <p:txBody>
          <a:bodyPr/>
          <a:lstStyle/>
          <a:p>
            <a:r>
              <a:rPr lang="en-US" b="1" dirty="0" smtClean="0">
                <a:solidFill>
                  <a:schemeClr val="tx1"/>
                </a:solidFill>
              </a:rPr>
              <a:t>Quick review of CASAS tools </a:t>
            </a:r>
            <a:endParaRPr lang="en-US" dirty="0" smtClean="0">
              <a:solidFill>
                <a:schemeClr val="tx1"/>
              </a:solidFill>
            </a:endParaRPr>
          </a:p>
        </p:txBody>
      </p:sp>
      <p:sp>
        <p:nvSpPr>
          <p:cNvPr id="11267" name="Content Placeholder 2"/>
          <p:cNvSpPr>
            <a:spLocks noGrp="1"/>
          </p:cNvSpPr>
          <p:nvPr>
            <p:ph idx="1"/>
          </p:nvPr>
        </p:nvSpPr>
        <p:spPr>
          <a:xfrm>
            <a:off x="612775" y="1371600"/>
            <a:ext cx="8153400" cy="4724400"/>
          </a:xfrm>
        </p:spPr>
        <p:txBody>
          <a:bodyPr/>
          <a:lstStyle/>
          <a:p>
            <a:r>
              <a:rPr lang="en-US" sz="3600" dirty="0" smtClean="0"/>
              <a:t>Class Profile by Competency</a:t>
            </a:r>
          </a:p>
          <a:p>
            <a:r>
              <a:rPr lang="en-US" sz="3600" dirty="0" smtClean="0"/>
              <a:t>CASAS </a:t>
            </a:r>
            <a:r>
              <a:rPr lang="en-US" sz="3600" dirty="0" err="1" smtClean="0"/>
              <a:t>QuickSearch</a:t>
            </a:r>
            <a:endParaRPr lang="en-US" sz="3600" dirty="0" smtClean="0"/>
          </a:p>
          <a:p>
            <a:r>
              <a:rPr lang="en-US" sz="3600" dirty="0" smtClean="0"/>
              <a:t>CASAS Content Standards</a:t>
            </a:r>
          </a:p>
          <a:p>
            <a:r>
              <a:rPr lang="en-US" sz="3600" dirty="0" smtClean="0"/>
              <a:t>Look at the test items</a:t>
            </a:r>
          </a:p>
          <a:p>
            <a:r>
              <a:rPr lang="en-US" sz="3600" dirty="0" smtClean="0"/>
              <a:t>Competency Linking Document</a:t>
            </a:r>
          </a:p>
          <a:p>
            <a:r>
              <a:rPr lang="en-US" sz="3600" dirty="0" smtClean="0"/>
              <a:t>Sample Test Items – Level </a:t>
            </a:r>
            <a:r>
              <a:rPr lang="en-US" sz="3600" dirty="0"/>
              <a:t>C</a:t>
            </a:r>
            <a:endParaRPr lang="en-US" sz="3600" dirty="0" smtClean="0"/>
          </a:p>
          <a:p>
            <a:r>
              <a:rPr lang="en-US" sz="3600" dirty="0" smtClean="0"/>
              <a:t>Form 187 (Level D)</a:t>
            </a:r>
          </a:p>
          <a:p>
            <a:endParaRPr lang="en-US" sz="3600" dirty="0" smtClean="0"/>
          </a:p>
        </p:txBody>
      </p:sp>
      <p:pic>
        <p:nvPicPr>
          <p:cNvPr id="5" name="Picture 4" descr="Form 185 - linking doc.JPG"/>
          <p:cNvPicPr>
            <a:picLocks noChangeAspect="1"/>
          </p:cNvPicPr>
          <p:nvPr/>
        </p:nvPicPr>
        <p:blipFill>
          <a:blip r:embed="rId2" cstate="print"/>
          <a:stretch>
            <a:fillRect/>
          </a:stretch>
        </p:blipFill>
        <p:spPr>
          <a:xfrm>
            <a:off x="0" y="228600"/>
            <a:ext cx="9144000" cy="6575460"/>
          </a:xfrm>
          <a:prstGeom prst="rect">
            <a:avLst/>
          </a:prstGeom>
        </p:spPr>
      </p:pic>
      <p:sp>
        <p:nvSpPr>
          <p:cNvPr id="6" name="TextBox 5"/>
          <p:cNvSpPr txBox="1"/>
          <p:nvPr/>
        </p:nvSpPr>
        <p:spPr>
          <a:xfrm>
            <a:off x="533400" y="5105400"/>
            <a:ext cx="8229600" cy="523220"/>
          </a:xfrm>
          <a:prstGeom prst="rect">
            <a:avLst/>
          </a:prstGeom>
          <a:solidFill>
            <a:schemeClr val="tx2">
              <a:lumMod val="20000"/>
              <a:lumOff val="80000"/>
            </a:schemeClr>
          </a:solidFill>
          <a:ln w="25400">
            <a:solidFill>
              <a:schemeClr val="tx1"/>
            </a:solidFill>
          </a:ln>
        </p:spPr>
        <p:txBody>
          <a:bodyPr wrap="square" rtlCol="0">
            <a:spAutoFit/>
          </a:bodyPr>
          <a:lstStyle/>
          <a:p>
            <a:r>
              <a:rPr lang="en-US" sz="2800" b="1" dirty="0" smtClean="0">
                <a:hlinkClick r:id="rId3"/>
              </a:rPr>
              <a:t>www.mnabeassessment.com/competency_links.html</a:t>
            </a:r>
            <a:endParaRPr lang="en-US"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32"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out)">
                                      <p:cBhvr>
                                        <p:cTn id="13" dur="500"/>
                                        <p:tgtEl>
                                          <p:spTgt spid="5"/>
                                        </p:tgtEl>
                                      </p:cBhvr>
                                    </p:animEffect>
                                  </p:childTnLst>
                                </p:cTn>
                              </p:par>
                              <p:par>
                                <p:cTn id="14" presetID="4" presetClass="entr" presetSubtype="32"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out)">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xit" presetSubtype="16" fill="hold" nodeType="clickEffect">
                                  <p:stCondLst>
                                    <p:cond delay="0"/>
                                  </p:stCondLst>
                                  <p:childTnLst>
                                    <p:animEffect transition="out" filter="box(in)">
                                      <p:cBhvr>
                                        <p:cTn id="20" dur="500"/>
                                        <p:tgtEl>
                                          <p:spTgt spid="5"/>
                                        </p:tgtEl>
                                      </p:cBhvr>
                                    </p:animEffect>
                                    <p:set>
                                      <p:cBhvr>
                                        <p:cTn id="21" dur="1" fill="hold">
                                          <p:stCondLst>
                                            <p:cond delay="499"/>
                                          </p:stCondLst>
                                        </p:cTn>
                                        <p:tgtEl>
                                          <p:spTgt spid="5"/>
                                        </p:tgtEl>
                                        <p:attrNameLst>
                                          <p:attrName>style.visibility</p:attrName>
                                        </p:attrNameLst>
                                      </p:cBhvr>
                                      <p:to>
                                        <p:strVal val="hidden"/>
                                      </p:to>
                                    </p:set>
                                  </p:childTnLst>
                                </p:cTn>
                              </p:par>
                              <p:par>
                                <p:cTn id="22" presetID="4" presetClass="exit" presetSubtype="16" fill="hold" grpId="1" nodeType="withEffect">
                                  <p:stCondLst>
                                    <p:cond delay="0"/>
                                  </p:stCondLst>
                                  <p:childTnLst>
                                    <p:animEffect transition="out" filter="box(in)">
                                      <p:cBhvr>
                                        <p:cTn id="23" dur="500"/>
                                        <p:tgtEl>
                                          <p:spTgt spid="6"/>
                                        </p:tgtEl>
                                      </p:cBhvr>
                                    </p:animEffect>
                                    <p:set>
                                      <p:cBhvr>
                                        <p:cTn id="24"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6"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ight Arrow 3"/>
          <p:cNvSpPr/>
          <p:nvPr/>
        </p:nvSpPr>
        <p:spPr>
          <a:xfrm>
            <a:off x="152400" y="4724400"/>
            <a:ext cx="1219200" cy="533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66" name="Title 1"/>
          <p:cNvSpPr>
            <a:spLocks noGrp="1"/>
          </p:cNvSpPr>
          <p:nvPr>
            <p:ph type="title"/>
          </p:nvPr>
        </p:nvSpPr>
        <p:spPr>
          <a:xfrm>
            <a:off x="612775" y="228600"/>
            <a:ext cx="8153400" cy="990600"/>
          </a:xfrm>
        </p:spPr>
        <p:txBody>
          <a:bodyPr/>
          <a:lstStyle/>
          <a:p>
            <a:r>
              <a:rPr lang="en-US" b="1" dirty="0" smtClean="0">
                <a:solidFill>
                  <a:schemeClr val="tx1"/>
                </a:solidFill>
              </a:rPr>
              <a:t>Quick review of CASAS tools </a:t>
            </a:r>
            <a:endParaRPr lang="en-US" dirty="0" smtClean="0">
              <a:solidFill>
                <a:schemeClr val="tx1"/>
              </a:solidFill>
            </a:endParaRPr>
          </a:p>
        </p:txBody>
      </p:sp>
      <p:sp>
        <p:nvSpPr>
          <p:cNvPr id="11267" name="Content Placeholder 2"/>
          <p:cNvSpPr>
            <a:spLocks noGrp="1"/>
          </p:cNvSpPr>
          <p:nvPr>
            <p:ph idx="1"/>
          </p:nvPr>
        </p:nvSpPr>
        <p:spPr>
          <a:xfrm>
            <a:off x="612775" y="1371600"/>
            <a:ext cx="8153400" cy="4724400"/>
          </a:xfrm>
        </p:spPr>
        <p:txBody>
          <a:bodyPr/>
          <a:lstStyle/>
          <a:p>
            <a:r>
              <a:rPr lang="en-US" sz="3600" dirty="0" smtClean="0"/>
              <a:t>Class Profile by Competency</a:t>
            </a:r>
          </a:p>
          <a:p>
            <a:r>
              <a:rPr lang="en-US" sz="3600" dirty="0" smtClean="0"/>
              <a:t>CASAS </a:t>
            </a:r>
            <a:r>
              <a:rPr lang="en-US" sz="3600" dirty="0" err="1" smtClean="0"/>
              <a:t>QuickSearch</a:t>
            </a:r>
            <a:endParaRPr lang="en-US" sz="3600" dirty="0" smtClean="0"/>
          </a:p>
          <a:p>
            <a:r>
              <a:rPr lang="en-US" sz="3600" dirty="0" smtClean="0"/>
              <a:t>CASAS Content Standards</a:t>
            </a:r>
          </a:p>
          <a:p>
            <a:r>
              <a:rPr lang="en-US" sz="3600" dirty="0" smtClean="0"/>
              <a:t>Look at the test items</a:t>
            </a:r>
          </a:p>
          <a:p>
            <a:r>
              <a:rPr lang="en-US" sz="3600" dirty="0" smtClean="0"/>
              <a:t>Competency Linking Document</a:t>
            </a:r>
          </a:p>
          <a:p>
            <a:r>
              <a:rPr lang="en-US" sz="3600" dirty="0" smtClean="0"/>
              <a:t>Sample Test Items – Level </a:t>
            </a:r>
            <a:r>
              <a:rPr lang="en-US" sz="3600" dirty="0"/>
              <a:t>C</a:t>
            </a:r>
            <a:endParaRPr lang="en-US" sz="3600" dirty="0" smtClean="0"/>
          </a:p>
          <a:p>
            <a:r>
              <a:rPr lang="en-US" sz="3600" dirty="0" smtClean="0"/>
              <a:t>Form 187 (Level D)</a:t>
            </a:r>
          </a:p>
          <a:p>
            <a:endParaRPr lang="en-US" sz="3600" dirty="0" smtClean="0"/>
          </a:p>
        </p:txBody>
      </p:sp>
      <p:pic>
        <p:nvPicPr>
          <p:cNvPr id="5" name="Picture 4" descr="Sample Test Items - Level C.JPG"/>
          <p:cNvPicPr>
            <a:picLocks noChangeAspect="1"/>
          </p:cNvPicPr>
          <p:nvPr/>
        </p:nvPicPr>
        <p:blipFill>
          <a:blip r:embed="rId2" cstate="print"/>
          <a:stretch>
            <a:fillRect/>
          </a:stretch>
        </p:blipFill>
        <p:spPr>
          <a:xfrm>
            <a:off x="685800" y="0"/>
            <a:ext cx="7781679" cy="6858000"/>
          </a:xfrm>
          <a:prstGeom prst="rect">
            <a:avLst/>
          </a:prstGeom>
        </p:spPr>
      </p:pic>
      <p:sp>
        <p:nvSpPr>
          <p:cNvPr id="6" name="TextBox 5"/>
          <p:cNvSpPr txBox="1"/>
          <p:nvPr/>
        </p:nvSpPr>
        <p:spPr>
          <a:xfrm>
            <a:off x="990600" y="3962400"/>
            <a:ext cx="7391400" cy="830997"/>
          </a:xfrm>
          <a:prstGeom prst="rect">
            <a:avLst/>
          </a:prstGeom>
          <a:noFill/>
        </p:spPr>
        <p:txBody>
          <a:bodyPr wrap="square" rtlCol="0">
            <a:spAutoFit/>
          </a:bodyPr>
          <a:lstStyle/>
          <a:p>
            <a:r>
              <a:rPr lang="en-US" sz="2400" b="1" dirty="0" smtClean="0">
                <a:hlinkClick r:id="rId3"/>
              </a:rPr>
              <a:t>www.casas.org</a:t>
            </a:r>
            <a:r>
              <a:rPr lang="en-US" sz="2400" b="1" dirty="0" smtClean="0"/>
              <a:t> &gt;&gt; Products and Services &gt;&gt; Sample Test Items &gt;&gt; Life and Work Reading Sample Test Items</a:t>
            </a:r>
            <a:endParaRPr lang="en-US" sz="24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32"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ox(out)">
                                      <p:cBhvr>
                                        <p:cTn id="13" dur="500"/>
                                        <p:tgtEl>
                                          <p:spTgt spid="5"/>
                                        </p:tgtEl>
                                      </p:cBhvr>
                                    </p:animEffect>
                                  </p:childTnLst>
                                </p:cTn>
                              </p:par>
                              <p:par>
                                <p:cTn id="14" presetID="4" presetClass="entr" presetSubtype="32"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box(out)">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xit" presetSubtype="16" fill="hold" nodeType="clickEffect">
                                  <p:stCondLst>
                                    <p:cond delay="0"/>
                                  </p:stCondLst>
                                  <p:childTnLst>
                                    <p:animEffect transition="out" filter="box(in)">
                                      <p:cBhvr>
                                        <p:cTn id="20" dur="500"/>
                                        <p:tgtEl>
                                          <p:spTgt spid="5"/>
                                        </p:tgtEl>
                                      </p:cBhvr>
                                    </p:animEffect>
                                    <p:set>
                                      <p:cBhvr>
                                        <p:cTn id="21" dur="1" fill="hold">
                                          <p:stCondLst>
                                            <p:cond delay="499"/>
                                          </p:stCondLst>
                                        </p:cTn>
                                        <p:tgtEl>
                                          <p:spTgt spid="5"/>
                                        </p:tgtEl>
                                        <p:attrNameLst>
                                          <p:attrName>style.visibility</p:attrName>
                                        </p:attrNameLst>
                                      </p:cBhvr>
                                      <p:to>
                                        <p:strVal val="hidden"/>
                                      </p:to>
                                    </p:set>
                                  </p:childTnLst>
                                </p:cTn>
                              </p:par>
                              <p:par>
                                <p:cTn id="22" presetID="4" presetClass="exit" presetSubtype="16" fill="hold" grpId="1" nodeType="withEffect">
                                  <p:stCondLst>
                                    <p:cond delay="0"/>
                                  </p:stCondLst>
                                  <p:childTnLst>
                                    <p:animEffect transition="out" filter="box(in)">
                                      <p:cBhvr>
                                        <p:cTn id="23" dur="500"/>
                                        <p:tgtEl>
                                          <p:spTgt spid="6"/>
                                        </p:tgtEl>
                                      </p:cBhvr>
                                    </p:animEffect>
                                    <p:set>
                                      <p:cBhvr>
                                        <p:cTn id="24"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P spid="6" grpId="1"/>
    </p:bldLst>
  </p:timing>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1335</TotalTime>
  <Words>1877</Words>
  <Application>Microsoft Office PowerPoint</Application>
  <PresentationFormat>On-screen Show (4:3)</PresentationFormat>
  <Paragraphs>224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Tools to Aid Instruction – Advanced ESL</vt:lpstr>
      <vt:lpstr>Objectives</vt:lpstr>
      <vt:lpstr>Quick review of CASAS tools </vt:lpstr>
      <vt:lpstr>Quick review of CASAS tools </vt:lpstr>
      <vt:lpstr>Quick review of CASAS tools </vt:lpstr>
      <vt:lpstr>Quick review of CASAS tools </vt:lpstr>
      <vt:lpstr>Quick review of CASAS tools </vt:lpstr>
      <vt:lpstr>Quick review of CASAS tools </vt:lpstr>
      <vt:lpstr>Quick review of CASAS tools </vt:lpstr>
      <vt:lpstr>Quick review of CASAS tools </vt:lpstr>
      <vt:lpstr>How Should Adult ESL Reading Instruction Differ from ABE Reading Instruction? Miriam Burt, Joy Kreeft Peyton, and Carol Van Duzer Center for Adult English Language Acquisition</vt:lpstr>
      <vt:lpstr>Direct Vocabulary Teaching: Does it Work With Advanced ESL Students? Rita Ray – Eagan</vt:lpstr>
      <vt:lpstr>How Should Adult ESL Reading Instruction Differ from ABE Reading Instruction? Miriam Burt, Joy Kreeft Peyton, and Carol Van Duzer Center for Adult English Language Acquisition</vt:lpstr>
      <vt:lpstr>“Sustained Silent Reading and Comprehension” Liv Musel-Staloch – Mankato ABE</vt:lpstr>
      <vt:lpstr>Graphic Organizers</vt:lpstr>
      <vt:lpstr>Sites for Reading Resources</vt:lpstr>
      <vt:lpstr>Reading Comprehension: Do they understand the questions?  By Patricia Schafer, ESL Instructor </vt:lpstr>
      <vt:lpstr>Slide 18</vt:lpstr>
      <vt:lpstr>How Should Adult ESL Reading Instruction Differ from ABE Reading Instruction? Miriam Burt, Joy Kreeft Peyton, and Carol Van Duzer Center for Adult English Language Acquisition</vt:lpstr>
      <vt:lpstr>Using “Reading Skills for Today’s Adults” to Help Build Fluency and Comprehension with ESL Students by Celeste Mazur – Lincoln Adult Center, Minneapolis</vt:lpstr>
      <vt:lpstr>Findings – after 10 hours of instruction</vt:lpstr>
      <vt:lpstr>Effective Ways to Use Authentic Materials with ESL/EFL Students Charles Kelly, Lawrence Kelly, Mark Offner and Bruce Vorland Aichi Institute of Technology, Toyota, Japan</vt:lpstr>
      <vt:lpstr>Constructing the Questions</vt:lpstr>
      <vt:lpstr>Engage the Students with an Author</vt:lpstr>
      <vt:lpstr> Targeted Online Activities for Student Use </vt:lpstr>
      <vt:lpstr>Presentation Resources</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CASAS Tools to Aid Instruction – Advanced ESL</dc:title>
  <dc:creator> </dc:creator>
  <cp:lastModifiedBy> </cp:lastModifiedBy>
  <cp:revision>123</cp:revision>
  <dcterms:created xsi:type="dcterms:W3CDTF">2011-01-10T00:45:24Z</dcterms:created>
  <dcterms:modified xsi:type="dcterms:W3CDTF">2011-02-01T20:07:25Z</dcterms:modified>
</cp:coreProperties>
</file>