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3" r:id="rId4"/>
    <p:sldId id="281" r:id="rId5"/>
    <p:sldId id="310" r:id="rId6"/>
    <p:sldId id="274" r:id="rId7"/>
    <p:sldId id="311" r:id="rId8"/>
    <p:sldId id="279" r:id="rId9"/>
    <p:sldId id="312" r:id="rId10"/>
    <p:sldId id="283" r:id="rId11"/>
    <p:sldId id="285" r:id="rId12"/>
    <p:sldId id="286" r:id="rId13"/>
    <p:sldId id="275" r:id="rId14"/>
    <p:sldId id="288" r:id="rId15"/>
    <p:sldId id="314" r:id="rId16"/>
    <p:sldId id="276" r:id="rId17"/>
    <p:sldId id="277" r:id="rId18"/>
    <p:sldId id="278" r:id="rId19"/>
    <p:sldId id="287" r:id="rId20"/>
    <p:sldId id="289" r:id="rId21"/>
    <p:sldId id="290" r:id="rId22"/>
    <p:sldId id="291" r:id="rId23"/>
    <p:sldId id="292" r:id="rId24"/>
    <p:sldId id="293" r:id="rId25"/>
    <p:sldId id="30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076C6E-CD3C-4DE3-B13F-86728912D2BF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6AEE0F-78B9-49F9-99C0-E20483035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6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Note the new Content Area titles for six and seven.</a:t>
            </a:r>
          </a:p>
        </p:txBody>
      </p:sp>
    </p:spTree>
    <p:extLst>
      <p:ext uri="{BB962C8B-B14F-4D97-AF65-F5344CB8AC3E}">
        <p14:creationId xmlns:p14="http://schemas.microsoft.com/office/powerpoint/2010/main" val="226859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Review categories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Review levels and labels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Note that the dot indicates that this skill should be taught at this level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Note similarities between early levels of ESL and ABE</a:t>
            </a:r>
          </a:p>
        </p:txBody>
      </p:sp>
    </p:spTree>
    <p:extLst>
      <p:ext uri="{BB962C8B-B14F-4D97-AF65-F5344CB8AC3E}">
        <p14:creationId xmlns:p14="http://schemas.microsoft.com/office/powerpoint/2010/main" val="282024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307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3400"/>
            <a:ext cx="503555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269" tIns="44341" rIns="90269" bIns="44341" numCol="1" anchor="t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ct val="0"/>
              </a:spcBef>
              <a:buFontTx/>
              <a:buChar char="•"/>
            </a:pPr>
            <a:r>
              <a:rPr lang="en-US" altLang="en-US" smtClean="0"/>
              <a:t>Review the purpose of the fourth digit in the competency numbering system.  Explain that this item indicates the task area. </a:t>
            </a:r>
          </a:p>
          <a:p>
            <a:pPr marL="174625" indent="-174625">
              <a:spcBef>
                <a:spcPct val="0"/>
              </a:spcBef>
              <a:buFontTx/>
              <a:buChar char="•"/>
            </a:pPr>
            <a:r>
              <a:rPr lang="en-US" altLang="en-US" smtClean="0"/>
              <a:t>Task areas are listed in the Test Administration Manuals and on the bottom of TOPSpro Reports.</a:t>
            </a:r>
          </a:p>
          <a:p>
            <a:pPr marL="174625" indent="-174625">
              <a:spcBef>
                <a:spcPct val="0"/>
              </a:spcBef>
              <a:buFontTx/>
              <a:buChar char="•"/>
            </a:pPr>
            <a:r>
              <a:rPr lang="en-US" altLang="en-US" smtClean="0"/>
              <a:t>Point out that test items can be presented according to a variety of task types</a:t>
            </a:r>
          </a:p>
          <a:p>
            <a:pPr marL="174625" indent="-174625">
              <a:spcBef>
                <a:spcPct val="0"/>
              </a:spcBef>
              <a:buFontTx/>
              <a:buChar char="•"/>
            </a:pPr>
            <a:r>
              <a:rPr lang="en-US" altLang="en-US" smtClean="0"/>
              <a:t>These task areas help to identify additional skills that need to be addressed during instruction</a:t>
            </a:r>
          </a:p>
          <a:p>
            <a:pPr marL="174625" indent="-174625">
              <a:spcBef>
                <a:spcPct val="0"/>
              </a:spcBef>
              <a:buFontTx/>
              <a:buChar char="•"/>
            </a:pPr>
            <a:r>
              <a:rPr lang="en-US" altLang="en-US" smtClean="0">
                <a:solidFill>
                  <a:srgbClr val="990033"/>
                </a:solidFill>
              </a:rPr>
              <a:t>For example: a student may comprehend the language on a test item but not understand the item display, such as a bar chart, graph, or pie chart.</a:t>
            </a:r>
          </a:p>
          <a:p>
            <a:pPr marL="174625" indent="-174625">
              <a:spcBef>
                <a:spcPct val="0"/>
              </a:spcBef>
            </a:pPr>
            <a:endParaRPr lang="en-US" altLang="en-US" smtClean="0">
              <a:solidFill>
                <a:srgbClr val="990033"/>
              </a:solidFill>
            </a:endParaRPr>
          </a:p>
          <a:p>
            <a:pPr marL="174625" indent="-174625">
              <a:spcBef>
                <a:spcPct val="0"/>
              </a:spcBef>
            </a:pPr>
            <a:r>
              <a:rPr lang="en-US" altLang="en-US" smtClean="0"/>
              <a:t>Complete Activity 7.</a:t>
            </a:r>
          </a:p>
        </p:txBody>
      </p:sp>
    </p:spTree>
    <p:extLst>
      <p:ext uri="{BB962C8B-B14F-4D97-AF65-F5344CB8AC3E}">
        <p14:creationId xmlns:p14="http://schemas.microsoft.com/office/powerpoint/2010/main" val="43080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8" tIns="45675" rIns="91348" bIns="45675" anchor="b"/>
          <a:lstStyle>
            <a:lvl1pPr defTabSz="912813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r"/>
            <a:fld id="{BA8D00AC-6065-4426-9819-32601AD36568}" type="slidenum">
              <a:rPr lang="en-US" altLang="en-US" sz="1200">
                <a:latin typeface="Calibri" pitchFamily="34" charset="0"/>
              </a:rPr>
              <a:pPr algn="r"/>
              <a:t>11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48" tIns="45675" rIns="91348" bIns="4567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Other sample test items are in development. Check the CASAS Website for updates.</a:t>
            </a:r>
          </a:p>
        </p:txBody>
      </p:sp>
    </p:spTree>
    <p:extLst>
      <p:ext uri="{BB962C8B-B14F-4D97-AF65-F5344CB8AC3E}">
        <p14:creationId xmlns:p14="http://schemas.microsoft.com/office/powerpoint/2010/main" val="199384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86E9DA-E178-40A9-B92B-00800B5DCC3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0EF1D9-F195-4079-8756-C9512BF7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BF39-80CD-48B0-B345-ABF858F4A651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6506-2D07-4ACB-9163-12D81D2E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8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C114-1AE8-4295-B2EE-5EC6E0F5FFAE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4327-6EF4-49C2-A475-2BC47F491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2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E25A-4842-4724-B461-13C66397F37A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12DC-1309-4D29-AB73-4E7E3FB9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9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7F097-8C9B-4D96-9294-91BDF63A413C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A5C9F9-257A-4DFF-9BF1-0079B82B9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48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CC9843-C247-46F7-B6F4-90C40AA456D9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D40595-CB39-49BF-8C20-0691D3882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325A52-10FD-4B01-981D-1A00C140DCB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0564CF-B082-47F8-A69A-D7A3FD4C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A8F8-1FCA-45E4-8EE1-1C0D4E21D2D9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B92C7-159A-436B-A129-F8C6D682E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96C9-D90D-4977-B37E-7320ABCF843B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1478A5-0C59-44BE-B59A-26EBDFF0D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5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E363-E15A-4C9D-A862-56FFD7B76C1D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A7BB-80BE-44E6-9BCE-55B0E8537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646116-4F3C-4F8F-A17F-87E520225AA0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2565AF4-27D7-46F0-B0F1-ACC78618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CC7E9-5B98-47F2-A9A7-6E4E533D515E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BE21A9-DEDD-40F3-8E5C-04F9030C0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2" r:id="rId6"/>
    <p:sldLayoutId id="2147483699" r:id="rId7"/>
    <p:sldLayoutId id="2147483693" r:id="rId8"/>
    <p:sldLayoutId id="2147483700" r:id="rId9"/>
    <p:sldLayoutId id="2147483694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abeassessment.com/" TargetMode="External"/><Relationship Id="rId2" Type="http://schemas.openxmlformats.org/officeDocument/2006/relationships/hyperlink" Target="mailto:martha.olse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sas.org/home/index.cfm?fuseaction=home.showContent&amp;MapID=322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asas.org/home/index.cfm?fuseaction=home.showContent&amp;MapID=148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shalladulteducation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abeassessment.com/competency_links.html" TargetMode="External"/><Relationship Id="rId2" Type="http://schemas.openxmlformats.org/officeDocument/2006/relationships/hyperlink" Target="http://www.newamericanhorizons.org/training-video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bbs.spps.org/Introductions_Unit.html" TargetMode="External"/><Relationship Id="rId2" Type="http://schemas.openxmlformats.org/officeDocument/2006/relationships/hyperlink" Target="http://www.mnliteracy.org/tools/reading-for-lif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bbs.spps.org/Healthy_Living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cflearnfree.org/" TargetMode="External"/><Relationship Id="rId3" Type="http://schemas.openxmlformats.org/officeDocument/2006/relationships/hyperlink" Target="http://www.marshalladulteducation.org/student-lessons" TargetMode="External"/><Relationship Id="rId7" Type="http://schemas.openxmlformats.org/officeDocument/2006/relationships/hyperlink" Target="http://www.rmpbs.org/resources/files/education/learningline" TargetMode="External"/><Relationship Id="rId2" Type="http://schemas.openxmlformats.org/officeDocument/2006/relationships/hyperlink" Target="https://abeweb.mpls.k12.mn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hnmh.com/ILA/ila81rx.html" TargetMode="External"/><Relationship Id="rId5" Type="http://schemas.openxmlformats.org/officeDocument/2006/relationships/hyperlink" Target="http://www.johnmh.com/ILA/ila81r.html" TargetMode="External"/><Relationship Id="rId4" Type="http://schemas.openxmlformats.org/officeDocument/2006/relationships/hyperlink" Target="http://www.web-esl.com/" TargetMode="External"/><Relationship Id="rId9" Type="http://schemas.openxmlformats.org/officeDocument/2006/relationships/hyperlink" Target="http://www.english-on-the-web.yolasite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asas.org/home/index.cfm?fuseaction=home.showContent&amp;MapID=35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6477000" cy="213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CASAS Tools to Aid Instruction –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Low Beginning </a:t>
            </a:r>
            <a:r>
              <a:rPr lang="en-US" dirty="0" err="1" smtClean="0">
                <a:solidFill>
                  <a:schemeClr val="tx1"/>
                </a:solidFill>
              </a:rPr>
              <a:t>Esl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05600" cy="2514600"/>
          </a:xfrm>
        </p:spPr>
        <p:txBody>
          <a:bodyPr/>
          <a:lstStyle/>
          <a:p>
            <a:pPr algn="ctr"/>
            <a:r>
              <a:rPr lang="en-US" altLang="en-US" sz="2800" smtClean="0"/>
              <a:t>Marty Olsen</a:t>
            </a:r>
          </a:p>
          <a:p>
            <a:pPr algn="ctr"/>
            <a:r>
              <a:rPr lang="en-US" altLang="en-US" sz="2800" smtClean="0"/>
              <a:t>June 11, 2010</a:t>
            </a:r>
          </a:p>
          <a:p>
            <a:pPr algn="ctr"/>
            <a:r>
              <a:rPr lang="en-US" altLang="en-US" sz="2800" smtClean="0">
                <a:hlinkClick r:id="rId2"/>
              </a:rPr>
              <a:t>martha.olsen@gmail.com</a:t>
            </a:r>
            <a:endParaRPr lang="en-US" altLang="en-US" sz="2800" smtClean="0"/>
          </a:p>
          <a:p>
            <a:pPr algn="ctr"/>
            <a:r>
              <a:rPr lang="en-US" altLang="en-US" sz="2800" smtClean="0">
                <a:hlinkClick r:id="rId3"/>
              </a:rPr>
              <a:t>www.mnabeassessment.com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Test Items: Task Areas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r>
              <a:rPr lang="en-US" altLang="en-US" smtClean="0"/>
              <a:t>Reading Task Areas</a:t>
            </a:r>
          </a:p>
          <a:p>
            <a:pPr marL="914400" lvl="1" indent="-457200">
              <a:buFont typeface="Helvetica"/>
              <a:buAutoNum type="arabicPeriod"/>
            </a:pPr>
            <a:r>
              <a:rPr lang="en-US" altLang="en-US" smtClean="0"/>
              <a:t>Forms</a:t>
            </a:r>
          </a:p>
          <a:p>
            <a:pPr marL="914400" lvl="1" indent="-457200">
              <a:buFont typeface="Helvetica"/>
              <a:buAutoNum type="arabicPeriod"/>
            </a:pPr>
            <a:r>
              <a:rPr lang="en-US" altLang="en-US" smtClean="0"/>
              <a:t>Charts, maps, consumer billings, matrices, graphs, or tables</a:t>
            </a:r>
          </a:p>
          <a:p>
            <a:pPr marL="914400" lvl="1" indent="-457200">
              <a:buFont typeface="Helvetica"/>
              <a:buAutoNum type="arabicPeriod"/>
            </a:pPr>
            <a:r>
              <a:rPr lang="en-US" altLang="en-US" smtClean="0"/>
              <a:t>Stories, articles, paragraphs, sentences, directions, or pictures</a:t>
            </a:r>
          </a:p>
          <a:p>
            <a:pPr marL="914400" lvl="1" indent="-457200">
              <a:buFont typeface="Helvetica"/>
              <a:buAutoNum type="arabicPeriod"/>
            </a:pPr>
            <a:r>
              <a:rPr lang="en-US" altLang="en-US" smtClean="0"/>
              <a:t>Signs, price tags, ads, or product labels</a:t>
            </a:r>
          </a:p>
          <a:p>
            <a:pPr marL="914400" lvl="1" indent="-457200">
              <a:buFont typeface="Helvetica"/>
              <a:buAutoNum type="arabicPeriod"/>
            </a:pPr>
            <a:r>
              <a:rPr lang="en-US" altLang="en-US" smtClean="0"/>
              <a:t>Measurement scales and diagrams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CASAS Sample Test Items</a:t>
            </a:r>
            <a:endParaRPr lang="en-US" altLang="en-US" sz="2800" b="1" smtClean="0">
              <a:solidFill>
                <a:schemeClr val="tx1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An instructional tool to: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Familiarize students and teachers with CASAS item types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Practice taking a CASAS test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Practice marking the answer sheet (Can use </a:t>
            </a:r>
            <a:r>
              <a:rPr lang="en-US" sz="2000" dirty="0" err="1" smtClean="0"/>
              <a:t>TOPSpro</a:t>
            </a:r>
            <a:r>
              <a:rPr lang="en-US" sz="2000" dirty="0" smtClean="0"/>
              <a:t> Test Record)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Sample Reading and Listening test items at Levels A, B, C and 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Five to six test items per level for each skill area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Not a predictor of performance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Download at no cost from </a:t>
            </a:r>
            <a:r>
              <a:rPr lang="en-US" sz="2000" dirty="0" smtClean="0">
                <a:hlinkClick r:id="rId3"/>
              </a:rPr>
              <a:t>www.casas.org</a:t>
            </a:r>
            <a:endParaRPr lang="en-US" sz="2000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 smtClean="0"/>
              <a:t>Click on Products and Services &gt;&gt; Test Support Materials &gt;&gt; Sample Test Items for Classroom Use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>
                <a:hlinkClick r:id="rId4"/>
              </a:rPr>
              <a:t>PowerPoint presentations </a:t>
            </a:r>
            <a:r>
              <a:rPr lang="en-US" sz="2000" dirty="0" smtClean="0"/>
              <a:t>available for use in the classroom at </a:t>
            </a:r>
            <a:r>
              <a:rPr lang="en-US" sz="2000" dirty="0" smtClean="0">
                <a:hlinkClick r:id="rId3"/>
              </a:rPr>
              <a:t>www.casas.org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hlinkClick r:id="rId2"/>
              </a:rPr>
              <a:t>Suggested Next Test Charts</a:t>
            </a:r>
            <a:endParaRPr lang="en-US" altLang="en-US" b="1" smtClean="0"/>
          </a:p>
        </p:txBody>
      </p:sp>
      <p:pic>
        <p:nvPicPr>
          <p:cNvPr id="20483" name="Content Placeholder 5" descr="snt-LW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0"/>
            <a:ext cx="8229600" cy="50561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Other Curricula Suggestions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Curriculum adopted by your program (linked to CASAS competencies)</a:t>
            </a:r>
          </a:p>
          <a:p>
            <a:r>
              <a:rPr lang="en-US" altLang="en-US" smtClean="0"/>
              <a:t>Scope and Sequence (found on </a:t>
            </a:r>
            <a:r>
              <a:rPr lang="en-US" altLang="en-US" smtClean="0">
                <a:hlinkClick r:id="rId2"/>
              </a:rPr>
              <a:t>www.marshalladulteducation.org</a:t>
            </a:r>
            <a:r>
              <a:rPr lang="en-US" altLang="en-US" smtClean="0"/>
              <a:t> website)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dirty="0" smtClean="0">
                <a:solidFill>
                  <a:schemeClr val="tx1"/>
                </a:solidFill>
              </a:rPr>
              <a:t>CASAS Competency items assessed in Forms 81R and 82R and found in Scope and Sequence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Household item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Article of clothing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Address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Document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Number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Month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Identification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Money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Time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Community location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Illness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Common activity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Housing problem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Housing ad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Interior sign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Hours sign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Traffic sign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Food ad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Menu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School form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Job ad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Appointment list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Time sheet/time card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Work schedule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153400" cy="4267200"/>
          </a:xfrm>
        </p:spPr>
        <p:txBody>
          <a:bodyPr/>
          <a:lstStyle/>
          <a:p>
            <a:pPr algn="ctr"/>
            <a:r>
              <a:rPr lang="en-US" altLang="en-US" b="1" smtClean="0"/>
              <a:t>What skills should be addressed at the Beginning ESL Literacy and Low Beg ESL Levels?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altLang="en-US" sz="3200" b="1" smtClean="0">
                <a:solidFill>
                  <a:schemeClr val="tx1"/>
                </a:solidFill>
              </a:rPr>
              <a:t>Skills that should be addressed at the Beginning ESL Literacy and Low Beg ESL Levels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600" b="1" smtClean="0"/>
              <a:t>“Picture Literacy” </a:t>
            </a:r>
          </a:p>
          <a:p>
            <a:r>
              <a:rPr lang="en-US" altLang="en-US" smtClean="0"/>
              <a:t>Ability to recognize pictures is taken for granted </a:t>
            </a:r>
          </a:p>
          <a:p>
            <a:r>
              <a:rPr lang="en-US" altLang="en-US" smtClean="0"/>
              <a:t>Assumption that non-verbal visual images are a universal language </a:t>
            </a:r>
          </a:p>
          <a:p>
            <a:r>
              <a:rPr lang="en-US" altLang="en-US" smtClean="0"/>
              <a:t>The viewer must know certain conventions</a:t>
            </a:r>
          </a:p>
          <a:p>
            <a:r>
              <a:rPr lang="en-US" altLang="en-US" smtClean="0"/>
              <a:t>We can help our students by following a systematic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Picture Literacy</a:t>
            </a:r>
          </a:p>
        </p:txBody>
      </p:sp>
      <p:pic>
        <p:nvPicPr>
          <p:cNvPr id="4" name="Content Placeholder 3" descr="orange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09800"/>
            <a:ext cx="1435100" cy="1550988"/>
          </a:xfrm>
        </p:spPr>
      </p:pic>
      <p:pic>
        <p:nvPicPr>
          <p:cNvPr id="5" name="Picture 4" descr="orange draw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range drawing col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14652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orange bw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722438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33400" y="4038600"/>
            <a:ext cx="114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/>
              <a:t>Photo of real orange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2667000" y="3962400"/>
            <a:ext cx="1371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/>
              <a:t>Realistic drawing of an orange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5029200" y="3886200"/>
            <a:ext cx="129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/>
              <a:t>Stylized color drawing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7162800" y="3962400"/>
            <a:ext cx="1447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/>
              <a:t>Black and white stylized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Picture Literacy</a:t>
            </a:r>
          </a:p>
        </p:txBody>
      </p:sp>
      <p:pic>
        <p:nvPicPr>
          <p:cNvPr id="4" name="Content Placeholder 3" descr="headache photo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3600"/>
            <a:ext cx="1543050" cy="1543050"/>
          </a:xfrm>
        </p:spPr>
      </p:pic>
      <p:pic>
        <p:nvPicPr>
          <p:cNvPr id="5" name="Picture 4" descr="headache drawing 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1752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w headache drawing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127952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eadache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1936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609600" y="3810000"/>
            <a:ext cx="129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dirty="0"/>
              <a:t>Photo of person with a headache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2819400" y="3810000"/>
            <a:ext cx="1752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dirty="0"/>
              <a:t>Color drawing of a person with a headache</a:t>
            </a:r>
          </a:p>
          <a:p>
            <a:r>
              <a:rPr lang="en-US" altLang="en-US" dirty="0"/>
              <a:t>(Do her eyes hurt?)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5181600" y="3810000"/>
            <a:ext cx="1447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dirty="0"/>
              <a:t>Black and white drawing of a person with a headache (What’s wrong with her hands?)</a:t>
            </a: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7086600" y="3810000"/>
            <a:ext cx="1524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dirty="0"/>
              <a:t>Stylized drawing of a person with a headache (Discuss the meaning of the strange squiggly lines.)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381000"/>
            <a:ext cx="8153400" cy="8382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Who? What? Where? How?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648200"/>
          </a:xfrm>
        </p:spPr>
        <p:txBody>
          <a:bodyPr numCol="2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How much?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time?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can you do?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can you get?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What’s wrong?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is she doing?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What’s the problem?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How much?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Which way?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How do you?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Who?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How many?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Where?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does?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kind?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Review tools CASAS provides to aid teachers in lesson-planning</a:t>
            </a:r>
          </a:p>
          <a:p>
            <a:r>
              <a:rPr lang="en-US" altLang="en-US" smtClean="0"/>
              <a:t>Discuss specific skills that should be addressed at Low Beginning ESL level</a:t>
            </a:r>
          </a:p>
          <a:p>
            <a:r>
              <a:rPr lang="en-US" altLang="en-US" smtClean="0"/>
              <a:t>View sites online that provide lesson plans or other tools that can be used to address specific CASAS competencies</a:t>
            </a:r>
          </a:p>
          <a:p>
            <a:r>
              <a:rPr lang="en-US" altLang="en-US" smtClean="0"/>
              <a:t>View sites online that students can use to build the skills they need for the CASAS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tx1"/>
                </a:solidFill>
              </a:rPr>
              <a:t>Materials Online for Teacher Use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Videos demonstrating best practices in teaching low level ESL learners </a:t>
            </a:r>
            <a:r>
              <a:rPr lang="en-US" sz="3100" dirty="0" smtClean="0"/>
              <a:t>(</a:t>
            </a:r>
            <a:r>
              <a:rPr lang="en-US" sz="3100" u="sng" dirty="0" smtClean="0">
                <a:hlinkClick r:id="rId2"/>
              </a:rPr>
              <a:t>http://www.newamericanhorizons.org/training-videos</a:t>
            </a:r>
            <a:r>
              <a:rPr lang="en-US" sz="3100" dirty="0" smtClean="0"/>
              <a:t>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Lesson plans linked to competencies </a:t>
            </a:r>
            <a:r>
              <a:rPr lang="en-US" sz="3100" dirty="0" smtClean="0"/>
              <a:t>(</a:t>
            </a:r>
            <a:r>
              <a:rPr lang="en-US" sz="3100" u="sng" dirty="0" smtClean="0">
                <a:hlinkClick r:id="rId3"/>
              </a:rPr>
              <a:t>www.mnabeassessment.com/competency_links.html</a:t>
            </a:r>
            <a:r>
              <a:rPr lang="en-US" sz="3100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/>
              <a:t>CASAS Life &amp; Work – Forms 81R and 82R – Linking documents </a:t>
            </a:r>
            <a:r>
              <a:rPr lang="en-US" sz="3200" dirty="0" smtClean="0"/>
              <a:t>(</a:t>
            </a:r>
            <a:r>
              <a:rPr lang="en-US" sz="3200" u="sng" dirty="0" smtClean="0">
                <a:hlinkClick r:id="rId3"/>
              </a:rPr>
              <a:t>www.mnabeassessment.com/competency_links.html</a:t>
            </a:r>
            <a:r>
              <a:rPr lang="en-US" sz="32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Materials Online for Teacher Use</a:t>
            </a:r>
            <a:endParaRPr lang="en-US" altLang="en-US" sz="4000" smtClean="0">
              <a:solidFill>
                <a:schemeClr val="tx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r>
              <a:rPr lang="en-US" altLang="en-US" sz="3100" b="1" dirty="0" smtClean="0"/>
              <a:t>Reading For Life </a:t>
            </a:r>
            <a:r>
              <a:rPr lang="en-US" altLang="en-US" sz="3100" dirty="0" smtClean="0"/>
              <a:t>(</a:t>
            </a:r>
            <a:r>
              <a:rPr lang="en-US" altLang="en-US" sz="3100" u="sng" dirty="0" smtClean="0">
                <a:hlinkClick r:id="rId2"/>
              </a:rPr>
              <a:t>http://www.mnliteracy.org/tools/reading-for-life</a:t>
            </a:r>
            <a:r>
              <a:rPr lang="en-US" altLang="en-US" sz="3100" dirty="0" smtClean="0"/>
              <a:t>)</a:t>
            </a:r>
          </a:p>
          <a:p>
            <a:r>
              <a:rPr lang="en-US" altLang="en-US" sz="3100" b="1" dirty="0" smtClean="0"/>
              <a:t>HUBBS EL Civics “Introductions” Unit </a:t>
            </a:r>
            <a:r>
              <a:rPr lang="en-US" altLang="en-US" sz="3100" dirty="0" smtClean="0"/>
              <a:t>(</a:t>
            </a:r>
            <a:r>
              <a:rPr lang="en-US" altLang="en-US" sz="3100" u="sng" dirty="0" smtClean="0">
                <a:hlinkClick r:id="rId3"/>
              </a:rPr>
              <a:t>http://www.hubbs.spps.org/Introductions_Unit.html</a:t>
            </a:r>
            <a:r>
              <a:rPr lang="en-US" altLang="en-US" sz="3100" dirty="0" smtClean="0"/>
              <a:t>) </a:t>
            </a:r>
          </a:p>
          <a:p>
            <a:r>
              <a:rPr lang="en-US" altLang="en-US" sz="3100" b="1" dirty="0" smtClean="0"/>
              <a:t>HUBBS EL Civics “Healthy Living” Unit </a:t>
            </a:r>
            <a:r>
              <a:rPr lang="en-US" altLang="en-US" sz="3100" dirty="0" smtClean="0"/>
              <a:t>(</a:t>
            </a:r>
            <a:r>
              <a:rPr lang="en-US" altLang="en-US" sz="3100" u="sng" dirty="0" smtClean="0">
                <a:hlinkClick r:id="rId4"/>
              </a:rPr>
              <a:t>http://www.hubbs.spps.org/Healthy_Living.html</a:t>
            </a:r>
            <a:r>
              <a:rPr lang="en-US" altLang="en-US" sz="3100" dirty="0" smtClean="0"/>
              <a:t>) 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Targeted Online Activities for Student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Minneapolis ABE </a:t>
            </a:r>
            <a:r>
              <a:rPr lang="en-US" sz="3100" dirty="0" smtClean="0"/>
              <a:t>(</a:t>
            </a:r>
            <a:r>
              <a:rPr lang="en-US" sz="3100" u="sng" dirty="0" smtClean="0">
                <a:hlinkClick r:id="rId2"/>
              </a:rPr>
              <a:t>https://abeweb.mpls.k12.mn.us/</a:t>
            </a:r>
            <a:r>
              <a:rPr lang="en-US" sz="3100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Marshall Adult Education </a:t>
            </a:r>
            <a:r>
              <a:rPr lang="en-US" sz="3100" dirty="0" smtClean="0"/>
              <a:t>(</a:t>
            </a:r>
            <a:r>
              <a:rPr lang="en-US" sz="3100" u="sng" dirty="0" smtClean="0">
                <a:hlinkClick r:id="rId3"/>
              </a:rPr>
              <a:t>http://www.marshalladulteducation.org/student-lessons</a:t>
            </a:r>
            <a:r>
              <a:rPr lang="en-US" sz="3100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Adult and Family Education </a:t>
            </a:r>
            <a:r>
              <a:rPr lang="en-US" sz="3100" dirty="0" smtClean="0"/>
              <a:t> </a:t>
            </a:r>
            <a:r>
              <a:rPr lang="en-US" sz="3100" dirty="0"/>
              <a:t>(</a:t>
            </a:r>
            <a:r>
              <a:rPr lang="en-US" sz="3100" dirty="0">
                <a:hlinkClick r:id="rId4"/>
              </a:rPr>
              <a:t>http://www.web-esl.com</a:t>
            </a:r>
            <a:r>
              <a:rPr lang="en-US" sz="3100" dirty="0" smtClean="0">
                <a:hlinkClick r:id="rId4"/>
              </a:rPr>
              <a:t>/</a:t>
            </a:r>
            <a:r>
              <a:rPr lang="en-US" sz="3100" dirty="0" smtClean="0"/>
              <a:t>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johnmh.com</a:t>
            </a:r>
            <a:r>
              <a:rPr lang="en-US" sz="3100" dirty="0" smtClean="0"/>
              <a:t> (</a:t>
            </a:r>
            <a:r>
              <a:rPr lang="en-US" sz="3100" u="sng" dirty="0" smtClean="0">
                <a:hlinkClick r:id="rId5"/>
              </a:rPr>
              <a:t>http://www.johnmh.com/ILA/ila81r.html</a:t>
            </a:r>
            <a:r>
              <a:rPr lang="en-US" sz="3100" u="sng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johnmh.com</a:t>
            </a:r>
            <a:r>
              <a:rPr lang="en-US" sz="3100" dirty="0" smtClean="0"/>
              <a:t> (</a:t>
            </a:r>
            <a:r>
              <a:rPr lang="en-US" sz="3100" dirty="0" smtClean="0">
                <a:hlinkClick r:id="rId6"/>
              </a:rPr>
              <a:t>http://www.johnmh.com/ILA/ila81rx.html</a:t>
            </a:r>
            <a:r>
              <a:rPr lang="en-US" sz="3100" dirty="0" smtClean="0"/>
              <a:t>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smtClean="0"/>
              <a:t>Learning Line </a:t>
            </a:r>
            <a:r>
              <a:rPr lang="en-US" sz="3100" dirty="0" smtClean="0"/>
              <a:t>(</a:t>
            </a:r>
            <a:r>
              <a:rPr lang="en-US" sz="3100" u="sng" dirty="0" smtClean="0">
                <a:hlinkClick r:id="rId7"/>
              </a:rPr>
              <a:t>www.rmpbs.org/resources/files/education/learningline</a:t>
            </a:r>
            <a:r>
              <a:rPr lang="en-US" sz="3100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b="1" dirty="0" err="1" smtClean="0"/>
              <a:t>GCFLearnFree</a:t>
            </a:r>
            <a:r>
              <a:rPr lang="en-US" sz="3100" dirty="0" smtClean="0"/>
              <a:t> (</a:t>
            </a:r>
            <a:r>
              <a:rPr lang="en-US" sz="3100" u="sng" dirty="0" smtClean="0">
                <a:hlinkClick r:id="rId8"/>
              </a:rPr>
              <a:t>www.gcflearnfree.org</a:t>
            </a:r>
            <a:r>
              <a:rPr lang="en-US" sz="3100" dirty="0" smtClean="0"/>
              <a:t>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/>
              <a:t>English-On-The-Web </a:t>
            </a:r>
            <a:r>
              <a:rPr lang="en-US" sz="3200" dirty="0" smtClean="0"/>
              <a:t>(</a:t>
            </a:r>
            <a:r>
              <a:rPr lang="en-US" sz="3200" u="sng" dirty="0" smtClean="0">
                <a:hlinkClick r:id="rId9"/>
              </a:rPr>
              <a:t>www.english-on-the-web.yolasite.com</a:t>
            </a:r>
            <a:r>
              <a:rPr lang="en-US" sz="32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Lesson Suggestion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dirty="0" smtClean="0"/>
              <a:t>For vocabulary practice (after learning vocab) </a:t>
            </a:r>
          </a:p>
          <a:p>
            <a:pPr lvl="1"/>
            <a:r>
              <a:rPr lang="en-US" altLang="en-US" dirty="0" smtClean="0"/>
              <a:t>vocabulary words/pictures on a card.  </a:t>
            </a:r>
          </a:p>
          <a:p>
            <a:pPr lvl="1"/>
            <a:r>
              <a:rPr lang="en-US" altLang="en-US" dirty="0" smtClean="0"/>
              <a:t>Divide the room into stations for each category that the vocabulary might be tied to </a:t>
            </a:r>
          </a:p>
          <a:p>
            <a:pPr lvl="1"/>
            <a:r>
              <a:rPr lang="en-US" altLang="en-US" dirty="0" smtClean="0"/>
              <a:t>have the students place themselves in the correct category (e.g. – furniture items place themselves in the correct room; food items place themselves in the correct category on the food pyramid).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Activity Suggestion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pic>
        <p:nvPicPr>
          <p:cNvPr id="32771" name="Content Placeholder 3" descr="Appointment Form.bmp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648200"/>
            <a:ext cx="5581650" cy="1981200"/>
          </a:xfrm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609600" y="1600200"/>
            <a:ext cx="807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altLang="en-US" sz="2800"/>
              <a:t>Help students to understand this form by having them schedule appointments with each other for class pair activities.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800"/>
              <a:t>Language to teach: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en-US" sz="2400"/>
              <a:t>“Can you meet at 12:45?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en-US" sz="2400"/>
              <a:t>“Yes I can.”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en-US" sz="2400"/>
              <a:t>“No, I’m busy.  How about 1:00?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4400" smtClean="0"/>
          </a:p>
          <a:p>
            <a:pPr algn="ctr">
              <a:buFont typeface="Wingdings" pitchFamily="2" charset="2"/>
              <a:buNone/>
            </a:pPr>
            <a:r>
              <a:rPr lang="en-US" altLang="en-US" sz="44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How do you prepare your students to take a CASAS test?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687763"/>
          </a:xfrm>
        </p:spPr>
        <p:txBody>
          <a:bodyPr/>
          <a:lstStyle/>
          <a:p>
            <a:r>
              <a:rPr lang="en-US" altLang="en-US" smtClean="0"/>
              <a:t>Discuss with others around you </a:t>
            </a:r>
          </a:p>
          <a:p>
            <a:r>
              <a:rPr lang="en-US" altLang="en-US" smtClean="0"/>
              <a:t>Share best practices with entire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133600"/>
            <a:ext cx="8153400" cy="3962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600" b="1" smtClean="0"/>
              <a:t>What tools does CASAS provide to assist teachers in preparing their students for a CASAS post-test?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419600" y="1524000"/>
            <a:ext cx="4191000" cy="3962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CASAS Competencies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331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419600" y="1600200"/>
            <a:ext cx="41910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smtClean="0"/>
              <a:t>Competency Content Areas</a:t>
            </a:r>
          </a:p>
          <a:p>
            <a:pPr lvl="1">
              <a:buFontTx/>
              <a:buNone/>
            </a:pPr>
            <a:r>
              <a:rPr lang="en-US" altLang="en-US" sz="2000" smtClean="0"/>
              <a:t>0.  Basic Communication</a:t>
            </a:r>
          </a:p>
          <a:p>
            <a:pPr lvl="1">
              <a:buFontTx/>
              <a:buNone/>
            </a:pPr>
            <a:r>
              <a:rPr lang="en-US" altLang="en-US" sz="2000" smtClean="0"/>
              <a:t>1.  Consumer Economics</a:t>
            </a:r>
          </a:p>
          <a:p>
            <a:pPr lvl="1">
              <a:buFontTx/>
              <a:buNone/>
            </a:pPr>
            <a:r>
              <a:rPr lang="en-US" altLang="en-US" sz="2000" smtClean="0"/>
              <a:t>2.  Community Resources</a:t>
            </a:r>
          </a:p>
          <a:p>
            <a:pPr lvl="1">
              <a:buFontTx/>
              <a:buNone/>
            </a:pPr>
            <a:r>
              <a:rPr lang="en-US" altLang="en-US" sz="2000" smtClean="0"/>
              <a:t>3.  Health</a:t>
            </a:r>
          </a:p>
          <a:p>
            <a:pPr lvl="1">
              <a:buFontTx/>
              <a:buNone/>
            </a:pPr>
            <a:r>
              <a:rPr lang="en-US" altLang="en-US" sz="2000" smtClean="0"/>
              <a:t>4.  Employment</a:t>
            </a:r>
          </a:p>
          <a:p>
            <a:pPr lvl="1">
              <a:buFontTx/>
              <a:buNone/>
            </a:pPr>
            <a:r>
              <a:rPr lang="en-US" altLang="en-US" sz="2000" smtClean="0"/>
              <a:t>5.  Government and Law</a:t>
            </a:r>
          </a:p>
          <a:p>
            <a:pPr lvl="1">
              <a:buFontTx/>
              <a:buNone/>
            </a:pPr>
            <a:r>
              <a:rPr lang="en-US" altLang="en-US" sz="2000" smtClean="0">
                <a:solidFill>
                  <a:srgbClr val="0033CC"/>
                </a:solidFill>
              </a:rPr>
              <a:t>6.  Math</a:t>
            </a:r>
          </a:p>
          <a:p>
            <a:pPr lvl="1">
              <a:buFontTx/>
              <a:buNone/>
            </a:pPr>
            <a:r>
              <a:rPr lang="en-US" altLang="en-US" sz="2000" smtClean="0">
                <a:solidFill>
                  <a:srgbClr val="0033CC"/>
                </a:solidFill>
              </a:rPr>
              <a:t>7.  Learning and Thinking Skills</a:t>
            </a:r>
          </a:p>
          <a:p>
            <a:pPr lvl="1">
              <a:buFontTx/>
              <a:buNone/>
            </a:pPr>
            <a:r>
              <a:rPr lang="en-US" altLang="en-US" sz="2000" smtClean="0"/>
              <a:t>8.  Independent Living</a:t>
            </a:r>
          </a:p>
        </p:txBody>
      </p:sp>
      <p:sp>
        <p:nvSpPr>
          <p:cNvPr id="1331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81000" y="1600200"/>
            <a:ext cx="4038600" cy="3886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/>
              <a:t>What is a competency?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smtClean="0"/>
              <a:t>A competency is a measurable learning objective in a functional life skills context. 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smtClean="0"/>
              <a:t>Examples:</a:t>
            </a:r>
            <a:r>
              <a:rPr lang="en-US" altLang="en-US" sz="2400" smtClean="0">
                <a:solidFill>
                  <a:srgbClr val="8B8B8B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smtClean="0"/>
              <a:t>Interpret medicine labels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smtClean="0"/>
              <a:t>Check sales receipts</a:t>
            </a:r>
          </a:p>
        </p:txBody>
      </p:sp>
      <p:sp>
        <p:nvSpPr>
          <p:cNvPr id="13320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0" y="6477000"/>
            <a:ext cx="29718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chemeClr val="tx2"/>
                </a:solidFill>
              </a:rPr>
              <a:t>© CASAS All rights reserved</a:t>
            </a: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4191000" y="6094413"/>
            <a:ext cx="45720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/>
              <a:t>Download the CASAS Competencies at &lt;www.casas.org&gt;.</a:t>
            </a: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457200" y="54102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/>
              <a:t>Note new Content Area titles.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00400" y="4572000"/>
            <a:ext cx="1676400" cy="990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876800"/>
            <a:ext cx="167640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000" b="1" smtClean="0">
                <a:solidFill>
                  <a:schemeClr val="tx1"/>
                </a:solidFill>
              </a:rPr>
              <a:t>Class Profile by Competency</a:t>
            </a:r>
            <a:br>
              <a:rPr lang="en-US" altLang="en-US" sz="3000" b="1" smtClean="0">
                <a:solidFill>
                  <a:schemeClr val="tx1"/>
                </a:solidFill>
              </a:rPr>
            </a:br>
            <a:r>
              <a:rPr lang="en-US" altLang="en-US" sz="3000" b="1" smtClean="0">
                <a:solidFill>
                  <a:schemeClr val="tx1"/>
                </a:solidFill>
              </a:rPr>
              <a:t>(forms found in your Test Administration Manual)</a:t>
            </a:r>
          </a:p>
        </p:txBody>
      </p:sp>
      <p:pic>
        <p:nvPicPr>
          <p:cNvPr id="14339" name="Content Placeholder 3" descr="81RClassProfile.bmp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546225"/>
            <a:ext cx="5562600" cy="523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818A3052-DE28-4D34-81BB-4B16630B5116}" type="slidenum">
              <a:rPr lang="en-US" altLang="en-US" b="0">
                <a:solidFill>
                  <a:schemeClr val="tx2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b="0">
              <a:solidFill>
                <a:schemeClr val="tx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Reading Content Standards</a:t>
            </a:r>
          </a:p>
        </p:txBody>
      </p:sp>
      <p:pic>
        <p:nvPicPr>
          <p:cNvPr id="15364" name="Picture 6" descr="Reading_Content_Stand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4120" name="Line 8"/>
          <p:cNvSpPr>
            <a:spLocks noChangeShapeType="1"/>
          </p:cNvSpPr>
          <p:nvPr/>
        </p:nvSpPr>
        <p:spPr bwMode="auto">
          <a:xfrm>
            <a:off x="4191000" y="27432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21" name="Line 9"/>
          <p:cNvSpPr>
            <a:spLocks noChangeShapeType="1"/>
          </p:cNvSpPr>
          <p:nvPr/>
        </p:nvSpPr>
        <p:spPr bwMode="auto">
          <a:xfrm>
            <a:off x="4191000" y="2743200"/>
            <a:ext cx="175260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22" name="Line 10"/>
          <p:cNvSpPr>
            <a:spLocks noChangeShapeType="1"/>
          </p:cNvSpPr>
          <p:nvPr/>
        </p:nvSpPr>
        <p:spPr bwMode="auto">
          <a:xfrm>
            <a:off x="228600" y="2438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23" name="Line 11"/>
          <p:cNvSpPr>
            <a:spLocks noChangeShapeType="1"/>
          </p:cNvSpPr>
          <p:nvPr/>
        </p:nvSpPr>
        <p:spPr bwMode="auto">
          <a:xfrm>
            <a:off x="228600" y="2438400"/>
            <a:ext cx="3048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0" grpId="0" animBg="1"/>
      <p:bldP spid="474121" grpId="0" animBg="1"/>
      <p:bldP spid="474122" grpId="0" animBg="1"/>
      <p:bldP spid="474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US" altLang="en-US" sz="3000" b="1" smtClean="0">
                <a:solidFill>
                  <a:schemeClr val="tx1"/>
                </a:solidFill>
                <a:hlinkClick r:id="rId2"/>
              </a:rPr>
              <a:t>Basic Skills Content Standards by Test Item Correlations</a:t>
            </a:r>
            <a:endParaRPr lang="en-US" altLang="en-US" sz="3000" b="1" smtClean="0">
              <a:solidFill>
                <a:schemeClr val="tx1"/>
              </a:solidFill>
            </a:endParaRPr>
          </a:p>
        </p:txBody>
      </p:sp>
      <p:pic>
        <p:nvPicPr>
          <p:cNvPr id="16387" name="Content Placeholder 3" descr="81RContentStandards.bmp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138" y="1600200"/>
            <a:ext cx="8374062" cy="4910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Relationship Between Content Standards and CASAS Competencies 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0"/>
            <a:ext cx="9144000" cy="41910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1840</TotalTime>
  <Words>1039</Words>
  <Application>Microsoft Office PowerPoint</Application>
  <PresentationFormat>On-screen Show (4:3)</PresentationFormat>
  <Paragraphs>164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Helvetica</vt:lpstr>
      <vt:lpstr>Tw Cen MT</vt:lpstr>
      <vt:lpstr>Wingdings</vt:lpstr>
      <vt:lpstr>Wingdings 2</vt:lpstr>
      <vt:lpstr>Median</vt:lpstr>
      <vt:lpstr>CASAS Tools to Aid Instruction – Low Beginning Esl</vt:lpstr>
      <vt:lpstr>Objectives</vt:lpstr>
      <vt:lpstr>How do you prepare your students to take a CASAS test?</vt:lpstr>
      <vt:lpstr>PowerPoint Presentation</vt:lpstr>
      <vt:lpstr>CASAS Competencies </vt:lpstr>
      <vt:lpstr>Class Profile by Competency (forms found in your Test Administration Manual)</vt:lpstr>
      <vt:lpstr>Reading Content Standards</vt:lpstr>
      <vt:lpstr>Basic Skills Content Standards by Test Item Correlations</vt:lpstr>
      <vt:lpstr>Relationship Between Content Standards and CASAS Competencies </vt:lpstr>
      <vt:lpstr>Test Items: Task Areas</vt:lpstr>
      <vt:lpstr>CASAS Sample Test Items</vt:lpstr>
      <vt:lpstr>Suggested Next Test Charts</vt:lpstr>
      <vt:lpstr>Other Curricula Suggestions</vt:lpstr>
      <vt:lpstr>   CASAS Competency items assessed in Forms 81R and 82R and found in Scope and Sequence  </vt:lpstr>
      <vt:lpstr>What skills should be addressed at the Beginning ESL Literacy and Low Beg ESL Levels? </vt:lpstr>
      <vt:lpstr>Skills that should be addressed at the Beginning ESL Literacy and Low Beg ESL Levels</vt:lpstr>
      <vt:lpstr>Picture Literacy</vt:lpstr>
      <vt:lpstr>Picture Literacy</vt:lpstr>
      <vt:lpstr>Who? What? Where? How?</vt:lpstr>
      <vt:lpstr> Materials Online for Teacher Use </vt:lpstr>
      <vt:lpstr>Materials Online for Teacher Use</vt:lpstr>
      <vt:lpstr> Targeted Online Activities for Student Use </vt:lpstr>
      <vt:lpstr>Lesson Suggestion</vt:lpstr>
      <vt:lpstr>Activity Suggestion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CASAS Test Results to Develop  Reading Lesson Plans</dc:title>
  <dc:creator>Marty</dc:creator>
  <cp:lastModifiedBy>Martha Olsen</cp:lastModifiedBy>
  <cp:revision>113</cp:revision>
  <dcterms:created xsi:type="dcterms:W3CDTF">2010-06-04T02:15:25Z</dcterms:created>
  <dcterms:modified xsi:type="dcterms:W3CDTF">2014-06-06T21:17:06Z</dcterms:modified>
</cp:coreProperties>
</file>