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93" r:id="rId3"/>
    <p:sldId id="287" r:id="rId4"/>
    <p:sldId id="288" r:id="rId5"/>
    <p:sldId id="289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60" r:id="rId26"/>
    <p:sldId id="281" r:id="rId27"/>
    <p:sldId id="282" r:id="rId28"/>
    <p:sldId id="284" r:id="rId29"/>
    <p:sldId id="280" r:id="rId30"/>
    <p:sldId id="285" r:id="rId31"/>
    <p:sldId id="297" r:id="rId32"/>
    <p:sldId id="298" r:id="rId33"/>
    <p:sldId id="290" r:id="rId34"/>
    <p:sldId id="268" r:id="rId35"/>
    <p:sldId id="286" r:id="rId36"/>
    <p:sldId id="291" r:id="rId37"/>
    <p:sldId id="292" r:id="rId38"/>
    <p:sldId id="294" r:id="rId39"/>
    <p:sldId id="295" r:id="rId40"/>
    <p:sldId id="296" r:id="rId41"/>
    <p:sldId id="300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A426C-1A13-4B31-9E17-DD0A092F21F5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D51A3-795E-4952-88AA-A5C5F0D47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7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A3DF7-4890-492C-8722-3C4BB8E957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3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ACFE0D-5816-4189-B4EF-ACCD214FFAC2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6059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F65C15-8522-44B5-85F0-2771B8CB7F62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155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4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3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4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0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0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1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5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5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E449-CAFB-4132-9BD6-12CE763BD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9CBCE-F79B-4657-961E-A476721B5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ha.olse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literacy.org/sites/default/files/reading_for_life_volume_two.pdf" TargetMode="External"/><Relationship Id="rId2" Type="http://schemas.openxmlformats.org/officeDocument/2006/relationships/hyperlink" Target="http://www.mnliteracy.org/sites/default/files/reading_for_life_volume_on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-net.info/ESL/guide.php" TargetMode="External"/><Relationship Id="rId2" Type="http://schemas.openxmlformats.org/officeDocument/2006/relationships/hyperlink" Target="http://www.mcedservices.com/PDF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-net.info/ESL/Caldwell/year1.php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lish-on-the-web.yolasite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web-es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shalladulteducation.org/student-lessons" TargetMode="External"/><Relationship Id="rId5" Type="http://schemas.openxmlformats.org/officeDocument/2006/relationships/hyperlink" Target="http://johnmh.com/ILA/28ILA.doc" TargetMode="External"/><Relationship Id="rId4" Type="http://schemas.openxmlformats.org/officeDocument/2006/relationships/hyperlink" Target="https://abeweb.mpls.k12.mn.us/Search.aspx?who=English-Level-0" TargetMode="External"/><Relationship Id="rId9" Type="http://schemas.openxmlformats.org/officeDocument/2006/relationships/hyperlink" Target="http://mndigital.dreamhosters.com/cdgLevel0/index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americanhorizons.org/training-video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bbs.spps.org/Introductions_Unit.html" TargetMode="External"/><Relationship Id="rId2" Type="http://schemas.openxmlformats.org/officeDocument/2006/relationships/hyperlink" Target="http://www.mnliteracy.org/tools/reading-for-lif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bbs.spps.org/Healthy_Living.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lish-on-the-web.yolasite.com/" TargetMode="External"/><Relationship Id="rId3" Type="http://schemas.openxmlformats.org/officeDocument/2006/relationships/hyperlink" Target="http://www.marshalladulteducation.org/student-lessons" TargetMode="External"/><Relationship Id="rId7" Type="http://schemas.openxmlformats.org/officeDocument/2006/relationships/hyperlink" Target="http://www.gcflearnfree.org/" TargetMode="External"/><Relationship Id="rId2" Type="http://schemas.openxmlformats.org/officeDocument/2006/relationships/hyperlink" Target="https://abeweb.mpls.k12.mn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hnmh.com/ILA/ila81rx.html" TargetMode="External"/><Relationship Id="rId5" Type="http://schemas.openxmlformats.org/officeDocument/2006/relationships/hyperlink" Target="http://www.johnmh.com/ILA/ila81r.html" TargetMode="External"/><Relationship Id="rId4" Type="http://schemas.openxmlformats.org/officeDocument/2006/relationships/hyperlink" Target="http://www.web-esl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J001156/writing%20process/writingprocess.htm" TargetMode="External"/><Relationship Id="rId2" Type="http://schemas.openxmlformats.org/officeDocument/2006/relationships/hyperlink" Target="http://freeology.com/graphicorg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ng-chang.com/qa2/index.html" TargetMode="External"/><Relationship Id="rId2" Type="http://schemas.openxmlformats.org/officeDocument/2006/relationships/hyperlink" Target="http://www.marshalladulteducation.org/reading-skills-for-todays-adul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civics.com/esl-ebooks-free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bbs.spps.org/Food_Safety2.html" TargetMode="External"/><Relationship Id="rId2" Type="http://schemas.openxmlformats.org/officeDocument/2006/relationships/hyperlink" Target="http://www.mnliteracy.org/tools/reading-for-lif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bbs.spps.org/Construction_Skills.html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lponline.org/" TargetMode="External"/><Relationship Id="rId3" Type="http://schemas.openxmlformats.org/officeDocument/2006/relationships/hyperlink" Target="http://www.marshalladulteducation.org/reading-skills-for-todays-adult" TargetMode="External"/><Relationship Id="rId7" Type="http://schemas.openxmlformats.org/officeDocument/2006/relationships/hyperlink" Target="http://www.rmpbs.org/resources/files/education/learningline" TargetMode="External"/><Relationship Id="rId2" Type="http://schemas.openxmlformats.org/officeDocument/2006/relationships/hyperlink" Target="https://abeweb.mpls.k12.mn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-esl.com/ILA/ila185.html" TargetMode="External"/><Relationship Id="rId5" Type="http://schemas.openxmlformats.org/officeDocument/2006/relationships/hyperlink" Target="http://www.web-esl.com/ILA/ila83r.html" TargetMode="External"/><Relationship Id="rId10" Type="http://schemas.openxmlformats.org/officeDocument/2006/relationships/hyperlink" Target="http://www.english-on-the-web.yolasite.com/" TargetMode="External"/><Relationship Id="rId4" Type="http://schemas.openxmlformats.org/officeDocument/2006/relationships/hyperlink" Target="http://www.web-esl.com/" TargetMode="External"/><Relationship Id="rId9" Type="http://schemas.openxmlformats.org/officeDocument/2006/relationships/hyperlink" Target="http://www.gcflearnfree.org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bspd.appstate.edu/vocabulary-lessons" TargetMode="External"/><Relationship Id="rId2" Type="http://schemas.openxmlformats.org/officeDocument/2006/relationships/hyperlink" Target="http://www.thecenterweb.org/alrc/reading-pu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minolestate.edu/adult-ed/els/web_resources/esol-vocabulary-word-lists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shalladulteducation.org/index.php/reading-skills-for-todays-adul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dsupenglish.com/" TargetMode="External"/><Relationship Id="rId2" Type="http://schemas.openxmlformats.org/officeDocument/2006/relationships/hyperlink" Target="http://www.breakingnewsenglis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ng-chang.com/qa2/" TargetMode="External"/><Relationship Id="rId5" Type="http://schemas.openxmlformats.org/officeDocument/2006/relationships/hyperlink" Target="http://www.marshalladulteducation.org/reading-skills-for-todays-adult" TargetMode="External"/><Relationship Id="rId4" Type="http://schemas.openxmlformats.org/officeDocument/2006/relationships/hyperlink" Target="http://www.literacynet.org/cnnsf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cflearnfree.org/" TargetMode="External"/><Relationship Id="rId3" Type="http://schemas.openxmlformats.org/officeDocument/2006/relationships/hyperlink" Target="https://abeweb.mpls.k12.mn.us/Search.aspx?who=English-Level-6" TargetMode="External"/><Relationship Id="rId7" Type="http://schemas.openxmlformats.org/officeDocument/2006/relationships/hyperlink" Target="http://www.cdlponline.org/" TargetMode="External"/><Relationship Id="rId2" Type="http://schemas.openxmlformats.org/officeDocument/2006/relationships/hyperlink" Target="https://abeweb.mpls.k12.mn.us/Search.aspx?who=English-Level-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hnmh.com/ILA/ila185.html" TargetMode="External"/><Relationship Id="rId5" Type="http://schemas.openxmlformats.org/officeDocument/2006/relationships/hyperlink" Target="http://johnmh.com/narratives/narratives34.htm" TargetMode="External"/><Relationship Id="rId4" Type="http://schemas.openxmlformats.org/officeDocument/2006/relationships/hyperlink" Target="http://www.marshalladulteducation.org/reading-skills-for-todays-adult" TargetMode="External"/><Relationship Id="rId9" Type="http://schemas.openxmlformats.org/officeDocument/2006/relationships/hyperlink" Target="http://www.english-on-the-web.yolasite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worksheetsland.com/" TargetMode="External"/><Relationship Id="rId3" Type="http://schemas.openxmlformats.org/officeDocument/2006/relationships/hyperlink" Target="http://www.varsitytutors.com/practice-tests" TargetMode="External"/><Relationship Id="rId7" Type="http://schemas.openxmlformats.org/officeDocument/2006/relationships/hyperlink" Target="http://www.sosmath.com/algebra/fraction/frac3/frac3.html" TargetMode="External"/><Relationship Id="rId2" Type="http://schemas.openxmlformats.org/officeDocument/2006/relationships/hyperlink" Target="http://www.testprepreview.com/ged_practic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lusmath.com/" TargetMode="External"/><Relationship Id="rId11" Type="http://schemas.openxmlformats.org/officeDocument/2006/relationships/hyperlink" Target="https://www.khanacademy.org/" TargetMode="External"/><Relationship Id="rId5" Type="http://schemas.openxmlformats.org/officeDocument/2006/relationships/hyperlink" Target="http://www.aaamath.com/B/lmpg.htm" TargetMode="External"/><Relationship Id="rId10" Type="http://schemas.openxmlformats.org/officeDocument/2006/relationships/hyperlink" Target="https://www.khanacademy.org/exercisedashboard" TargetMode="External"/><Relationship Id="rId4" Type="http://schemas.openxmlformats.org/officeDocument/2006/relationships/hyperlink" Target="http://ged-on-the-web.yolasite.com/" TargetMode="External"/><Relationship Id="rId9" Type="http://schemas.openxmlformats.org/officeDocument/2006/relationships/hyperlink" Target="http://mathgoodies.com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abeassessment.com/competency_links.html" TargetMode="External"/><Relationship Id="rId2" Type="http://schemas.openxmlformats.org/officeDocument/2006/relationships/hyperlink" Target="https://www.casas.org/product-overviews/curriculum-management-instruction/sample-test-item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hubbs.spps.org/casas_test_practice_websites.html" TargetMode="External"/><Relationship Id="rId2" Type="http://schemas.openxmlformats.org/officeDocument/2006/relationships/hyperlink" Target="http://www.milpitaschat.com/2010/04/casas-test-prep-activities-for-read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-esl.com/pages/ila.html" TargetMode="External"/><Relationship Id="rId5" Type="http://schemas.openxmlformats.org/officeDocument/2006/relationships/hyperlink" Target="http://www.seminolestate.edu/adult-ed/els/web_resources/test-taking" TargetMode="External"/><Relationship Id="rId4" Type="http://schemas.openxmlformats.org/officeDocument/2006/relationships/hyperlink" Target="http://abe.mpls.k12.mn.us/goto.html?source=abeweb.mpls.k12.mn.us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abeassessment.com/competency_links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abeassessment.com/competency_links.html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DDiEjaIsZ0&amp;feature=youtu.be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abeassessment.com/competency_links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Tools to Aid Instruction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CASAS Post-test Prep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Marty Olsen</a:t>
            </a:r>
          </a:p>
          <a:p>
            <a:r>
              <a:rPr lang="en-US" dirty="0" smtClean="0">
                <a:hlinkClick r:id="rId2"/>
              </a:rPr>
              <a:t>martha.olsen@gmail.com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February 22, 2014</a:t>
            </a:r>
          </a:p>
          <a:p>
            <a:r>
              <a:rPr lang="en-US" dirty="0" smtClean="0"/>
              <a:t>Marshall 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Picture Literacy</a:t>
            </a:r>
          </a:p>
        </p:txBody>
      </p:sp>
      <p:pic>
        <p:nvPicPr>
          <p:cNvPr id="4" name="Content Placeholder 3" descr="headache 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133600"/>
            <a:ext cx="1543050" cy="1543050"/>
          </a:xfrm>
        </p:spPr>
      </p:pic>
      <p:pic>
        <p:nvPicPr>
          <p:cNvPr id="5" name="Picture 4" descr="headache drawing col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17526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w headache drawing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057400"/>
            <a:ext cx="127952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eadach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057400"/>
            <a:ext cx="19367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609600" y="3810000"/>
            <a:ext cx="129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itchFamily="34" charset="0"/>
              </a:rPr>
              <a:t>Photo of person with a headache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2819400" y="3810000"/>
            <a:ext cx="1752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itchFamily="34" charset="0"/>
              </a:rPr>
              <a:t>Color drawing of a person with a headache</a:t>
            </a:r>
          </a:p>
          <a:p>
            <a:r>
              <a:rPr lang="en-US" dirty="0">
                <a:latin typeface="Tw Cen MT" pitchFamily="34" charset="0"/>
              </a:rPr>
              <a:t>(Do her eyes hurt?)</a:t>
            </a: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5181600" y="3810000"/>
            <a:ext cx="1447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itchFamily="34" charset="0"/>
              </a:rPr>
              <a:t>Black and white drawing of a person with a headache (What’s wrong with her hands?)</a:t>
            </a:r>
          </a:p>
        </p:txBody>
      </p:sp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7086600" y="3810000"/>
            <a:ext cx="152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itchFamily="34" charset="0"/>
              </a:rPr>
              <a:t>Stylized drawing of a person with a headache (Discuss the meaning of the strange squiggly lines.)</a:t>
            </a:r>
          </a:p>
        </p:txBody>
      </p:sp>
    </p:spTree>
    <p:extLst>
      <p:ext uri="{BB962C8B-B14F-4D97-AF65-F5344CB8AC3E}">
        <p14:creationId xmlns:p14="http://schemas.microsoft.com/office/powerpoint/2010/main" val="6376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Resources Linked to Forms 27 and 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Reading for Life – Volume One </a:t>
            </a: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www.mnliteracy.org/sites/default/files/reading_for_life_volume_one.pdf</a:t>
            </a:r>
            <a:endParaRPr lang="en-US" sz="2600" dirty="0" smtClean="0"/>
          </a:p>
          <a:p>
            <a:pPr lvl="1"/>
            <a:r>
              <a:rPr lang="en-US" sz="2200" dirty="0" smtClean="0"/>
              <a:t>Unit 1: Pre Literacy Activities</a:t>
            </a:r>
          </a:p>
          <a:p>
            <a:pPr lvl="1"/>
            <a:r>
              <a:rPr lang="en-US" sz="2600" dirty="0" smtClean="0"/>
              <a:t>Unit 5: Signs</a:t>
            </a:r>
          </a:p>
          <a:p>
            <a:pPr lvl="1"/>
            <a:r>
              <a:rPr lang="en-US" sz="2600" dirty="0" smtClean="0"/>
              <a:t>Unit 8: Calendar</a:t>
            </a:r>
          </a:p>
          <a:p>
            <a:pPr lvl="1"/>
            <a:r>
              <a:rPr lang="en-US" sz="2600" dirty="0" smtClean="0"/>
              <a:t>Unit 9: Clock Time</a:t>
            </a:r>
          </a:p>
          <a:p>
            <a:r>
              <a:rPr lang="en-US" sz="2800" b="1" dirty="0" smtClean="0"/>
              <a:t>Reading for Life – Volume Two </a:t>
            </a:r>
            <a:r>
              <a:rPr lang="en-US" sz="2600" dirty="0">
                <a:hlinkClick r:id="rId3"/>
              </a:rPr>
              <a:t>http://</a:t>
            </a:r>
            <a:r>
              <a:rPr lang="en-US" sz="2600" dirty="0" smtClean="0">
                <a:hlinkClick r:id="rId3"/>
              </a:rPr>
              <a:t>www.mnliteracy.org/sites/default/files/reading_for_life_volume_two.pdf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Unit 13: Coins and Currency</a:t>
            </a:r>
          </a:p>
          <a:p>
            <a:pPr lvl="1"/>
            <a:r>
              <a:rPr lang="en-US" sz="2600" dirty="0" smtClean="0"/>
              <a:t>Page 68: Unit pricing</a:t>
            </a:r>
          </a:p>
          <a:p>
            <a:pPr lvl="1"/>
            <a:r>
              <a:rPr lang="en-US" sz="2600" dirty="0" smtClean="0"/>
              <a:t>Page 49: Measurement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496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Resources linked to Forms 27 and 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Multi-Cultural Educational Services </a:t>
            </a:r>
            <a:r>
              <a:rPr lang="en-US" sz="2600" b="1" dirty="0" smtClean="0">
                <a:hlinkClick r:id="rId2"/>
              </a:rPr>
              <a:t>http://www.mcedservices.com/PDFs.html</a:t>
            </a:r>
            <a:r>
              <a:rPr lang="en-US" sz="2600" b="1" dirty="0" smtClean="0"/>
              <a:t> </a:t>
            </a:r>
          </a:p>
          <a:p>
            <a:pPr lvl="1"/>
            <a:r>
              <a:rPr lang="en-US" sz="2600" dirty="0" smtClean="0"/>
              <a:t>Alphabet and Number Flashcard Exercises</a:t>
            </a:r>
          </a:p>
          <a:p>
            <a:pPr lvl="1"/>
            <a:r>
              <a:rPr lang="en-US" sz="2600" dirty="0" smtClean="0"/>
              <a:t>Calendar Exercises</a:t>
            </a:r>
          </a:p>
          <a:p>
            <a:pPr lvl="1"/>
            <a:r>
              <a:rPr lang="en-US" sz="2600" dirty="0" smtClean="0"/>
              <a:t>Phonics Exercises</a:t>
            </a:r>
          </a:p>
          <a:p>
            <a:r>
              <a:rPr lang="en-US" sz="2800" b="1" dirty="0" smtClean="0"/>
              <a:t>North Carolina Curriculum Guide</a:t>
            </a:r>
            <a:r>
              <a:rPr lang="en-US" sz="2800" dirty="0" smtClean="0"/>
              <a:t>                                  </a:t>
            </a:r>
            <a:r>
              <a:rPr lang="en-US" sz="2600" b="1" dirty="0" smtClean="0">
                <a:hlinkClick r:id="rId3"/>
              </a:rPr>
              <a:t>http://www.nc-net.info/ESL/guide.php</a:t>
            </a:r>
            <a:r>
              <a:rPr lang="en-US" sz="2600" b="1" dirty="0" smtClean="0"/>
              <a:t> </a:t>
            </a:r>
          </a:p>
          <a:p>
            <a:pPr lvl="1"/>
            <a:r>
              <a:rPr lang="en-US" sz="2600" dirty="0" smtClean="0"/>
              <a:t>Unit: Time </a:t>
            </a:r>
          </a:p>
          <a:p>
            <a:pPr lvl="1"/>
            <a:r>
              <a:rPr lang="en-US" sz="2600" dirty="0" smtClean="0"/>
              <a:t>Unit: The Calendar</a:t>
            </a:r>
          </a:p>
          <a:p>
            <a:pPr lvl="1"/>
            <a:r>
              <a:rPr lang="en-US" sz="2600" dirty="0" smtClean="0"/>
              <a:t>Unit: Buying Clothing</a:t>
            </a:r>
          </a:p>
          <a:p>
            <a:r>
              <a:rPr lang="en-US" sz="2800" b="1" dirty="0" smtClean="0"/>
              <a:t>EL/Civics Education                                                          </a:t>
            </a:r>
            <a:r>
              <a:rPr lang="en-US" sz="2600" b="1" dirty="0" smtClean="0">
                <a:hlinkClick r:id="rId4"/>
              </a:rPr>
              <a:t>http://www.nc-net.info/ESL/Caldwell/year1.php</a:t>
            </a:r>
            <a:endParaRPr lang="en-US" sz="2600" b="1" dirty="0" smtClean="0"/>
          </a:p>
          <a:p>
            <a:pPr lvl="1"/>
            <a:r>
              <a:rPr lang="en-US" sz="2200" dirty="0" smtClean="0"/>
              <a:t> </a:t>
            </a:r>
            <a:r>
              <a:rPr lang="en-US" sz="2600" dirty="0" smtClean="0"/>
              <a:t>Address</a:t>
            </a:r>
          </a:p>
          <a:p>
            <a:pPr lvl="1"/>
            <a:r>
              <a:rPr lang="en-US" sz="2600" dirty="0" smtClean="0"/>
              <a:t>Count and Use Currency</a:t>
            </a:r>
          </a:p>
          <a:p>
            <a:pPr lvl="1"/>
            <a:r>
              <a:rPr lang="en-US" sz="2600" dirty="0" smtClean="0"/>
              <a:t>Date of Birth</a:t>
            </a:r>
          </a:p>
          <a:p>
            <a:pPr lvl="1"/>
            <a:r>
              <a:rPr lang="en-US" sz="2600" dirty="0" smtClean="0"/>
              <a:t>Name</a:t>
            </a:r>
          </a:p>
          <a:p>
            <a:pPr lvl="1"/>
            <a:r>
              <a:rPr lang="en-US" sz="2600" dirty="0" smtClean="0"/>
              <a:t>Phone Numbers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241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Targeted Online Activities for Student Use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324600"/>
          </a:xfrm>
        </p:spPr>
        <p:txBody>
          <a:bodyPr>
            <a:noAutofit/>
          </a:bodyPr>
          <a:lstStyle/>
          <a:p>
            <a:pPr marL="320040" indent="-320040">
              <a:buFont typeface="Wingdings" pitchFamily="2" charset="2"/>
              <a:buChar char="q"/>
              <a:defRPr/>
            </a:pPr>
            <a:r>
              <a:rPr lang="en-US" sz="2400" b="1" dirty="0" err="1" smtClean="0"/>
              <a:t>Starfall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  <a:defRPr/>
            </a:pPr>
            <a:r>
              <a:rPr lang="en-US" sz="2400" dirty="0" smtClean="0">
                <a:hlinkClick r:id="rId3"/>
              </a:rPr>
              <a:t>http://www.starfall.com/</a:t>
            </a:r>
            <a:r>
              <a:rPr lang="en-US" sz="2400" dirty="0" smtClean="0"/>
              <a:t>  </a:t>
            </a:r>
          </a:p>
          <a:p>
            <a:pPr marL="320040" indent="-320040">
              <a:buFont typeface="Wingdings" pitchFamily="2" charset="2"/>
              <a:buChar char="q"/>
              <a:defRPr/>
            </a:pPr>
            <a:r>
              <a:rPr lang="en-US" sz="2400" b="1" dirty="0" smtClean="0"/>
              <a:t>Minneapolis ABE – ELL 0 Activities                                   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abeweb.mpls.k12.mn.us/Search.aspx?who=English-Level-0</a:t>
            </a:r>
            <a:endParaRPr lang="en-US" sz="2400" dirty="0" smtClean="0"/>
          </a:p>
          <a:p>
            <a:pPr marL="320040" indent="-320040">
              <a:buFont typeface="Wingdings" pitchFamily="2" charset="2"/>
              <a:buChar char="q"/>
              <a:defRPr/>
            </a:pPr>
            <a:r>
              <a:rPr lang="en-US" sz="2400" b="1" dirty="0" smtClean="0"/>
              <a:t>johnmh.com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  <a:defRPr/>
            </a:pPr>
            <a:r>
              <a:rPr lang="en-US" sz="2400" dirty="0" smtClean="0">
                <a:hlinkClick r:id="rId5"/>
              </a:rPr>
              <a:t>http://johnmh.com/ILA/28ILA.doc</a:t>
            </a: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/>
              <a:t>Marshall Adult Education – Student Lessons </a:t>
            </a:r>
            <a:r>
              <a:rPr lang="en-US" sz="2400" u="sng" dirty="0" smtClean="0">
                <a:hlinkClick r:id="rId6"/>
              </a:rPr>
              <a:t>http://www.marshalladulteducation.org/student-lessons</a:t>
            </a: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/>
              <a:t>Adult and Family Education </a:t>
            </a:r>
            <a:r>
              <a:rPr lang="en-US" sz="2400" dirty="0" smtClean="0"/>
              <a:t>                                   </a:t>
            </a:r>
            <a:r>
              <a:rPr lang="en-US" sz="2400" dirty="0" smtClean="0">
                <a:hlinkClick r:id="rId7"/>
              </a:rPr>
              <a:t>http://www.web-esl.com/</a:t>
            </a: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/>
              <a:t>English-On-The-Web                                             </a:t>
            </a:r>
            <a:r>
              <a:rPr lang="en-US" sz="2400" dirty="0" smtClean="0"/>
              <a:t>           </a:t>
            </a:r>
            <a:r>
              <a:rPr lang="en-US" sz="2400" u="sng" dirty="0" smtClean="0">
                <a:hlinkClick r:id="rId8"/>
              </a:rPr>
              <a:t>www.english-on-the-web.yolasite.com</a:t>
            </a: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/>
              <a:t>ELL 0 Activities </a:t>
            </a:r>
            <a:r>
              <a:rPr lang="en-US" sz="2400" dirty="0" smtClean="0">
                <a:hlinkClick r:id="rId9"/>
              </a:rPr>
              <a:t>http://mndigital.dreamhosters.com/cdgLevel0/index.html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21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6477000" cy="2133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Low Beginning ESL</a:t>
            </a:r>
            <a:endParaRPr lang="en-US" b="1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705600" cy="2514600"/>
          </a:xfrm>
        </p:spPr>
        <p:txBody>
          <a:bodyPr/>
          <a:lstStyle/>
          <a:p>
            <a:pPr algn="ctr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064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tx1"/>
                </a:solidFill>
              </a:rPr>
              <a:t>See a teacher in action!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dirty="0" smtClean="0"/>
              <a:t>Videos demonstrating best practices in teaching low level ESL learners (</a:t>
            </a:r>
            <a:r>
              <a:rPr lang="en-US" sz="3100" u="sng" dirty="0" smtClean="0">
                <a:hlinkClick r:id="rId2"/>
              </a:rPr>
              <a:t>http://www.newamericanhorizons.org/training-videos</a:t>
            </a:r>
            <a:r>
              <a:rPr lang="en-US" sz="3100" dirty="0" smtClean="0"/>
              <a:t>)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20108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Materials Online for Teacher Use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r>
              <a:rPr lang="en-US" altLang="en-US" sz="3100" b="1" dirty="0" smtClean="0"/>
              <a:t>Reading For Life </a:t>
            </a:r>
            <a:r>
              <a:rPr lang="en-US" altLang="en-US" sz="3100" u="sng" dirty="0" smtClean="0">
                <a:hlinkClick r:id="rId2"/>
              </a:rPr>
              <a:t>http://www.mnliteracy.org/tools/reading-for-life</a:t>
            </a:r>
            <a:endParaRPr lang="en-US" altLang="en-US" sz="3100" dirty="0" smtClean="0"/>
          </a:p>
          <a:p>
            <a:r>
              <a:rPr lang="en-US" altLang="en-US" sz="3100" b="1" dirty="0" smtClean="0"/>
              <a:t>HUBBS EL Civics “Introductions” Unit </a:t>
            </a:r>
            <a:r>
              <a:rPr lang="en-US" altLang="en-US" sz="3100" u="sng" dirty="0" smtClean="0">
                <a:hlinkClick r:id="rId3"/>
              </a:rPr>
              <a:t>http://www.hubbs.spps.org/Introductions_Unit.html</a:t>
            </a:r>
            <a:r>
              <a:rPr lang="en-US" altLang="en-US" sz="3100" dirty="0" smtClean="0"/>
              <a:t>) </a:t>
            </a:r>
          </a:p>
          <a:p>
            <a:r>
              <a:rPr lang="en-US" altLang="en-US" sz="3100" b="1" dirty="0" smtClean="0"/>
              <a:t>HUBBS EL Civics “Healthy Living” Unit </a:t>
            </a:r>
            <a:r>
              <a:rPr lang="en-US" altLang="en-US" sz="3100" u="sng" dirty="0" smtClean="0">
                <a:hlinkClick r:id="rId4"/>
              </a:rPr>
              <a:t>http://www.hubbs.spps.org/Healthy_Living.html</a:t>
            </a:r>
            <a:endParaRPr lang="en-US" altLang="en-US" sz="31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2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Targeted Online Activities for Student 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534400" cy="51816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smtClean="0"/>
              <a:t>Minneapolis ABE </a:t>
            </a:r>
            <a:r>
              <a:rPr lang="en-US" sz="2700" u="sng" dirty="0" smtClean="0">
                <a:hlinkClick r:id="rId2"/>
              </a:rPr>
              <a:t>https://abeweb.mpls.k12.mn.us/</a:t>
            </a:r>
            <a:endParaRPr lang="en-US" sz="27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smtClean="0"/>
              <a:t>Marshall Adult Education </a:t>
            </a:r>
            <a:r>
              <a:rPr lang="en-US" sz="2700" u="sng" dirty="0" smtClean="0">
                <a:hlinkClick r:id="rId3"/>
              </a:rPr>
              <a:t>http://www.marshalladulteducation.org/student-lessons</a:t>
            </a:r>
            <a:endParaRPr lang="en-US" sz="27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smtClean="0"/>
              <a:t>Adult and Family Education </a:t>
            </a:r>
            <a:r>
              <a:rPr lang="en-US" sz="2700" dirty="0" smtClean="0"/>
              <a:t> </a:t>
            </a:r>
            <a:r>
              <a:rPr lang="en-US" sz="2700" dirty="0" smtClean="0">
                <a:hlinkClick r:id="rId4"/>
              </a:rPr>
              <a:t>http</a:t>
            </a:r>
            <a:r>
              <a:rPr lang="en-US" sz="2700" dirty="0">
                <a:hlinkClick r:id="rId4"/>
              </a:rPr>
              <a:t>://www.web-esl.com</a:t>
            </a:r>
            <a:r>
              <a:rPr lang="en-US" sz="2700" dirty="0" smtClean="0">
                <a:hlinkClick r:id="rId4"/>
              </a:rPr>
              <a:t>/</a:t>
            </a:r>
            <a:r>
              <a:rPr lang="en-US" sz="2700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smtClean="0"/>
              <a:t>johnmh.com</a:t>
            </a:r>
            <a:r>
              <a:rPr lang="en-US" sz="2700" dirty="0" smtClean="0"/>
              <a:t> </a:t>
            </a:r>
            <a:r>
              <a:rPr lang="en-US" sz="2700" u="sng" dirty="0" smtClean="0">
                <a:hlinkClick r:id="rId5"/>
              </a:rPr>
              <a:t>http://www.johnmh.com/ILA/ila81r.html</a:t>
            </a:r>
            <a:endParaRPr lang="en-US" sz="2700" u="sng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smtClean="0"/>
              <a:t>johnmh.com</a:t>
            </a:r>
            <a:r>
              <a:rPr lang="en-US" sz="2700" dirty="0" smtClean="0"/>
              <a:t> </a:t>
            </a:r>
            <a:r>
              <a:rPr lang="en-US" sz="2700" dirty="0" smtClean="0">
                <a:hlinkClick r:id="rId6"/>
              </a:rPr>
              <a:t>http://www.johnmh.com/ILA/ila81rx.html</a:t>
            </a:r>
            <a:r>
              <a:rPr lang="en-US" sz="2700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err="1" smtClean="0"/>
              <a:t>GCFLearnFree</a:t>
            </a:r>
            <a:r>
              <a:rPr lang="en-US" sz="2700" dirty="0" smtClean="0"/>
              <a:t> </a:t>
            </a:r>
            <a:r>
              <a:rPr lang="en-US" sz="2700" u="sng" dirty="0" smtClean="0">
                <a:hlinkClick r:id="rId7"/>
              </a:rPr>
              <a:t>www.gcflearnfree.org</a:t>
            </a:r>
            <a:r>
              <a:rPr lang="en-US" sz="2700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700" b="1" dirty="0" smtClean="0"/>
              <a:t>English-On-The-Web </a:t>
            </a:r>
            <a:r>
              <a:rPr lang="en-US" sz="2700" u="sng" dirty="0" smtClean="0">
                <a:hlinkClick r:id="rId8"/>
              </a:rPr>
              <a:t>www.english-on-the-web.yolasite.com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3722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6477000" cy="2133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Low Intermediate ESL</a:t>
            </a:r>
            <a:endParaRPr lang="en-US" b="1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705600" cy="2514600"/>
          </a:xfrm>
        </p:spPr>
        <p:txBody>
          <a:bodyPr/>
          <a:lstStyle/>
          <a:p>
            <a:pPr algn="ctr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8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Questions for discussion: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82000" cy="3687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200" dirty="0" smtClean="0"/>
              <a:t>How are the 83R/84R level tests different from the previous tests (81R, 82R, 81RX, 82RX)?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sz="3200" dirty="0" smtClean="0"/>
              <a:t>What does this mean for your instructional plans?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7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b="1" dirty="0" smtClean="0"/>
              <a:t>What do you teach?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2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Incorporating Graphic Organizers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dirty="0" err="1" smtClean="0"/>
              <a:t>Freeology</a:t>
            </a:r>
            <a:r>
              <a:rPr lang="en-US" altLang="en-US" dirty="0"/>
              <a:t> - </a:t>
            </a:r>
            <a:r>
              <a:rPr lang="en-US" altLang="en-US" dirty="0">
                <a:hlinkClick r:id="rId2"/>
              </a:rPr>
              <a:t>http://freeology.com/graphicorgs</a:t>
            </a:r>
            <a:r>
              <a:rPr lang="en-US" altLang="en-US" dirty="0" smtClean="0">
                <a:hlinkClick r:id="rId2"/>
              </a:rPr>
              <a:t>/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Oracle </a:t>
            </a:r>
            <a:r>
              <a:rPr lang="en-US" altLang="en-US" dirty="0" err="1" smtClean="0"/>
              <a:t>ThinkQuest</a:t>
            </a:r>
            <a:r>
              <a:rPr lang="en-US" altLang="en-US" dirty="0"/>
              <a:t> -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library.thinkquest.org/J001156/writing%20process/writingprocess.htm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“Google” graphic organizers for many more choices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30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Sites for Reading Samples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61375" cy="4876800"/>
          </a:xfrm>
        </p:spPr>
        <p:txBody>
          <a:bodyPr/>
          <a:lstStyle/>
          <a:p>
            <a:r>
              <a:rPr lang="en-US" altLang="en-US" dirty="0" smtClean="0"/>
              <a:t>Reading Skills for Today’s Adults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://www.marshalladulteducation.org/reading-skills-for-todays-adult</a:t>
            </a:r>
            <a:endParaRPr lang="en-US" altLang="en-US" dirty="0" smtClean="0"/>
          </a:p>
          <a:p>
            <a:r>
              <a:rPr lang="en-US" altLang="en-US" dirty="0" smtClean="0"/>
              <a:t>100 </a:t>
            </a:r>
            <a:r>
              <a:rPr lang="en-US" altLang="en-US" i="1" dirty="0" smtClean="0"/>
              <a:t>free</a:t>
            </a:r>
            <a:r>
              <a:rPr lang="en-US" altLang="en-US" dirty="0" smtClean="0"/>
              <a:t> Short English Stories for ESL Learners</a:t>
            </a:r>
          </a:p>
          <a:p>
            <a:pPr marL="400050" lvl="1" indent="0">
              <a:buNone/>
            </a:pPr>
            <a:r>
              <a:rPr lang="en-US" sz="3200" dirty="0">
                <a:hlinkClick r:id="rId3"/>
              </a:rPr>
              <a:t>http://www.rong-chang.com/qa2/index.html</a:t>
            </a:r>
            <a:endParaRPr lang="en-US" altLang="en-US" sz="3200" dirty="0" smtClean="0"/>
          </a:p>
          <a:p>
            <a:r>
              <a:rPr lang="en-US" altLang="en-US" b="1" dirty="0" smtClean="0"/>
              <a:t>EL Civics </a:t>
            </a:r>
            <a:r>
              <a:rPr lang="en-US" altLang="en-US" dirty="0" smtClean="0"/>
              <a:t>“Print &amp; Go ESL Reading Worksheets” </a:t>
            </a:r>
          </a:p>
          <a:p>
            <a:pPr marL="400050" lvl="1" indent="0">
              <a:buNone/>
            </a:pPr>
            <a:r>
              <a:rPr lang="en-US" sz="3200" dirty="0" smtClean="0">
                <a:hlinkClick r:id="rId4"/>
              </a:rPr>
              <a:t>http</a:t>
            </a:r>
            <a:r>
              <a:rPr lang="en-US" sz="3200" dirty="0">
                <a:hlinkClick r:id="rId4"/>
              </a:rPr>
              <a:t>://www.elcivics.com/esl-ebooks-free.html</a:t>
            </a:r>
            <a:endParaRPr lang="en-US" altLang="en-US" sz="3200" dirty="0" smtClean="0"/>
          </a:p>
          <a:p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8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tx1"/>
                </a:solidFill>
              </a:rPr>
              <a:t>Materials Online for Teacher Use</a:t>
            </a:r>
            <a:endParaRPr lang="en-US" altLang="en-US" sz="4000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altLang="en-US" b="1" dirty="0" smtClean="0"/>
              <a:t>Reading For Life </a:t>
            </a:r>
            <a:r>
              <a:rPr lang="en-US" altLang="en-US" u="sng" dirty="0">
                <a:hlinkClick r:id="rId2"/>
              </a:rPr>
              <a:t>http://</a:t>
            </a:r>
            <a:r>
              <a:rPr lang="en-US" altLang="en-US" u="sng" dirty="0" smtClean="0">
                <a:hlinkClick r:id="rId2"/>
              </a:rPr>
              <a:t>www.mnliteracy.org/tools/reading-for-life</a:t>
            </a:r>
            <a:endParaRPr lang="en-US" altLang="en-US" u="sng" dirty="0" smtClean="0"/>
          </a:p>
          <a:p>
            <a:r>
              <a:rPr lang="en-US" altLang="en-US" b="1" dirty="0" smtClean="0"/>
              <a:t>HUBBS EL Civics – “Food Safety” </a:t>
            </a:r>
            <a:r>
              <a:rPr lang="en-US" altLang="en-US" u="sng" dirty="0" smtClean="0">
                <a:hlinkClick r:id="rId3"/>
              </a:rPr>
              <a:t>http://www.hubbs.spps.org/Food_Safety2.html</a:t>
            </a:r>
            <a:r>
              <a:rPr lang="en-US" altLang="en-US" dirty="0" smtClean="0"/>
              <a:t> </a:t>
            </a:r>
          </a:p>
          <a:p>
            <a:r>
              <a:rPr lang="en-US" altLang="en-US" b="1" dirty="0" smtClean="0"/>
              <a:t>HUBBS EL Civics – “Construction” </a:t>
            </a:r>
            <a:r>
              <a:rPr lang="en-US" altLang="en-US" u="sng" dirty="0" smtClean="0">
                <a:hlinkClick r:id="rId4"/>
              </a:rPr>
              <a:t>http://www.hubbs.spps.org/Construction_Skills.html</a:t>
            </a: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2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Targeted Online Activities for Student 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52578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Minneapolis ABE </a:t>
            </a:r>
            <a:r>
              <a:rPr lang="en-US" altLang="en-US" sz="2000" u="sng" dirty="0" smtClean="0">
                <a:hlinkClick r:id="rId2"/>
              </a:rPr>
              <a:t>https://abeweb.mpls.k12.mn.us/</a:t>
            </a:r>
            <a:endParaRPr lang="en-US" altLang="en-US" sz="2000" dirty="0" smtClean="0"/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Marshall Adult Education </a:t>
            </a:r>
            <a:r>
              <a:rPr lang="en-US" altLang="en-US" sz="2000" u="sng" dirty="0" smtClean="0">
                <a:hlinkClick r:id="rId3"/>
              </a:rPr>
              <a:t>http://www.marshalladulteducation.org/reading-skills-for-todays-adult</a:t>
            </a:r>
            <a:endParaRPr lang="en-US" altLang="en-US" sz="2000" u="sng" dirty="0" smtClean="0"/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Adult and Family Education </a:t>
            </a:r>
            <a:r>
              <a:rPr lang="en-US" altLang="en-US" sz="2000" dirty="0" smtClean="0">
                <a:hlinkClick r:id="rId4"/>
              </a:rPr>
              <a:t>http://ww.web-esl.com/</a:t>
            </a:r>
            <a:r>
              <a:rPr lang="en-US" altLang="en-US" sz="2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johnmh.com – Form 83 Practice </a:t>
            </a:r>
            <a:r>
              <a:rPr lang="en-US" altLang="en-US" sz="2000" u="sng" dirty="0" smtClean="0">
                <a:hlinkClick r:id="rId5"/>
              </a:rPr>
              <a:t>http://www.web-esl.com/ILA/ila83r.html</a:t>
            </a:r>
            <a:r>
              <a:rPr lang="en-US" altLang="en-US" sz="2000" u="sng" dirty="0" smtClean="0"/>
              <a:t> </a:t>
            </a:r>
            <a:endParaRPr lang="en-US" altLang="en-US" sz="2000" dirty="0" smtClean="0"/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johnmh.com – Form 185 Practice </a:t>
            </a:r>
            <a:r>
              <a:rPr lang="en-US" altLang="en-US" sz="2000" u="sng" dirty="0" smtClean="0">
                <a:hlinkClick r:id="rId6"/>
              </a:rPr>
              <a:t>http://www.web-esl.com/ILA/ila185.html</a:t>
            </a:r>
            <a:r>
              <a:rPr lang="en-US" altLang="en-US" sz="2000" u="sng" dirty="0" smtClean="0"/>
              <a:t> </a:t>
            </a:r>
            <a:endParaRPr lang="en-US" altLang="en-US" sz="2000" dirty="0" smtClean="0"/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Learning Line </a:t>
            </a:r>
            <a:r>
              <a:rPr lang="en-US" altLang="en-US" sz="2000" u="sng" dirty="0" smtClean="0">
                <a:hlinkClick r:id="rId7"/>
              </a:rPr>
              <a:t>www.rmpbs.org/resources/files/education/learningline</a:t>
            </a:r>
            <a:endParaRPr lang="en-US" altLang="en-US" sz="2000" u="sng" dirty="0" smtClean="0"/>
          </a:p>
          <a:p>
            <a:pPr lvl="1">
              <a:lnSpc>
                <a:spcPct val="120000"/>
              </a:lnSpc>
              <a:spcBef>
                <a:spcPct val="40000"/>
              </a:spcBef>
            </a:pPr>
            <a:r>
              <a:rPr lang="en-US" altLang="en-US" sz="2000" b="1" dirty="0" smtClean="0"/>
              <a:t>California Distance Learning Project </a:t>
            </a:r>
            <a:r>
              <a:rPr lang="en-US" altLang="en-US" sz="2000" dirty="0" smtClean="0">
                <a:hlinkClick r:id="rId8"/>
              </a:rPr>
              <a:t>http://www.cdlponline.org</a:t>
            </a:r>
            <a:endParaRPr lang="en-US" altLang="en-US" sz="2000" dirty="0" smtClean="0"/>
          </a:p>
          <a:p>
            <a:pPr lvl="1">
              <a:lnSpc>
                <a:spcPct val="120000"/>
              </a:lnSpc>
            </a:pPr>
            <a:r>
              <a:rPr lang="en-US" altLang="en-US" sz="2000" b="1" dirty="0" err="1" smtClean="0"/>
              <a:t>GCFLearnFree</a:t>
            </a:r>
            <a:r>
              <a:rPr lang="en-US" altLang="en-US" sz="2000" dirty="0" smtClean="0"/>
              <a:t> </a:t>
            </a:r>
            <a:r>
              <a:rPr lang="en-US" altLang="en-US" sz="2000" u="sng" dirty="0" smtClean="0">
                <a:hlinkClick r:id="rId9"/>
              </a:rPr>
              <a:t>www.gcflearnfree.org</a:t>
            </a:r>
            <a:r>
              <a:rPr lang="en-US" altLang="en-US" sz="2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English-On-The-Web </a:t>
            </a:r>
            <a:r>
              <a:rPr lang="en-US" altLang="en-US" sz="2000" u="sng" dirty="0" smtClean="0">
                <a:hlinkClick r:id="rId10"/>
              </a:rPr>
              <a:t>www.english-on-the-web.yolasite.com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821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6477000" cy="2133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Advanced ESL</a:t>
            </a:r>
            <a:endParaRPr lang="en-US" b="1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705600" cy="2514600"/>
          </a:xfrm>
        </p:spPr>
        <p:txBody>
          <a:bodyPr/>
          <a:lstStyle/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55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vocabulary</a:t>
            </a:r>
          </a:p>
          <a:p>
            <a:r>
              <a:rPr lang="en-US" dirty="0" smtClean="0"/>
              <a:t>Work on fluency</a:t>
            </a:r>
          </a:p>
          <a:p>
            <a:r>
              <a:rPr lang="en-US" dirty="0" smtClean="0"/>
              <a:t>Develop comprehension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Teaching Vocabulary</a:t>
            </a:r>
          </a:p>
          <a:p>
            <a:pPr marL="400050" lvl="1" indent="0">
              <a:buNone/>
            </a:pPr>
            <a:r>
              <a:rPr lang="en-US" u="sng" dirty="0">
                <a:hlinkClick r:id="rId2"/>
              </a:rPr>
              <a:t>http://www.thecenterweb.org/alrc/reading-pub.html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Teaching </a:t>
            </a:r>
            <a:r>
              <a:rPr lang="en-US" dirty="0"/>
              <a:t>Vocabulary</a:t>
            </a:r>
          </a:p>
          <a:p>
            <a:pPr marL="400050" lvl="1" indent="0">
              <a:buNone/>
            </a:pPr>
            <a:r>
              <a:rPr lang="en-US" u="sng" dirty="0">
                <a:hlinkClick r:id="rId3"/>
              </a:rPr>
              <a:t>http://abspd.appstate.edu/vocabulary-lessons</a:t>
            </a: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Word Lists for All Levels</a:t>
            </a:r>
          </a:p>
          <a:p>
            <a:pPr marL="400050" lvl="1" indent="0">
              <a:buNone/>
            </a:pPr>
            <a:r>
              <a:rPr lang="en-US" u="sng" dirty="0">
                <a:hlinkClick r:id="rId4"/>
              </a:rPr>
              <a:t>http://www.seminolestate.edu/adult-ed/els/web_resources/esol-vocabulary-word-lists/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Fluency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Skills for Today’s Adult</a:t>
            </a:r>
          </a:p>
          <a:p>
            <a:pPr marL="40005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www.marshalladulteducation.org/index.php/reading-skills-for-todays-adult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Sites for Reading Comprehension Resources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61375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Breaking News English</a:t>
            </a:r>
          </a:p>
          <a:p>
            <a:pPr lvl="1">
              <a:buNone/>
            </a:pPr>
            <a:r>
              <a:rPr lang="en-US" sz="2400" dirty="0" smtClean="0">
                <a:hlinkClick r:id="rId2"/>
              </a:rPr>
              <a:t>http://www.breakingnewsenglish.com/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Heads Up English </a:t>
            </a:r>
          </a:p>
          <a:p>
            <a:pPr lvl="1">
              <a:buNone/>
            </a:pPr>
            <a:r>
              <a:rPr lang="en-US" sz="2400" dirty="0" smtClean="0">
                <a:hlinkClick r:id="rId3"/>
              </a:rPr>
              <a:t>http://www.headsupenglish.com/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dirty="0" smtClean="0"/>
              <a:t>Learning Resources (A project of </a:t>
            </a:r>
            <a:r>
              <a:rPr lang="en-US" dirty="0" err="1" smtClean="0"/>
              <a:t>Literacyworks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sz="2400" dirty="0" smtClean="0">
                <a:hlinkClick r:id="rId4"/>
              </a:rPr>
              <a:t>http://www.literacynet.org/cnnsf/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dirty="0" smtClean="0"/>
              <a:t>Reading Skills for Today’s Adults</a:t>
            </a:r>
          </a:p>
          <a:p>
            <a:pPr lvl="1">
              <a:buNone/>
            </a:pPr>
            <a:r>
              <a:rPr lang="en-US" sz="2400" u="sng" dirty="0" smtClean="0">
                <a:hlinkClick r:id="rId5"/>
              </a:rPr>
              <a:t>http://www.marshalladulteducation.org/reading-skills-for-todays-adult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100 </a:t>
            </a:r>
            <a:r>
              <a:rPr lang="en-US" i="1" dirty="0" smtClean="0"/>
              <a:t>free</a:t>
            </a:r>
            <a:r>
              <a:rPr lang="en-US" dirty="0" smtClean="0"/>
              <a:t> Short English Stories for ESL Learners</a:t>
            </a:r>
          </a:p>
          <a:p>
            <a:pPr lvl="1">
              <a:buNone/>
            </a:pPr>
            <a:r>
              <a:rPr lang="en-US" sz="2400" dirty="0" smtClean="0">
                <a:hlinkClick r:id="rId6"/>
              </a:rPr>
              <a:t>http://www.rong-chang.com/qa2/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Graphic Organizers</a:t>
            </a:r>
            <a:endParaRPr lang="en-US" b="1" dirty="0"/>
          </a:p>
        </p:txBody>
      </p:sp>
      <p:pic>
        <p:nvPicPr>
          <p:cNvPr id="4" name="Content Placeholder 3" descr="Text Structure 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685800"/>
            <a:ext cx="4267200" cy="5976314"/>
          </a:xfrm>
        </p:spPr>
      </p:pic>
    </p:spTree>
    <p:extLst>
      <p:ext uri="{BB962C8B-B14F-4D97-AF65-F5344CB8AC3E}">
        <p14:creationId xmlns:p14="http://schemas.microsoft.com/office/powerpoint/2010/main" val="29232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 you do to prepare your students to take a CASAS post-test?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your neighbor and tell them your best ideas!</a:t>
            </a:r>
          </a:p>
          <a:p>
            <a:r>
              <a:rPr lang="en-US" dirty="0" smtClean="0"/>
              <a:t>Share best practices with the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457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Targeted Online Activities for Student Use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buNone/>
            </a:pPr>
            <a:r>
              <a:rPr lang="en-US" sz="2000" dirty="0" err="1" smtClean="0"/>
              <a:t>ABEWeb</a:t>
            </a:r>
            <a:r>
              <a:rPr lang="en-US" sz="2000" dirty="0" smtClean="0"/>
              <a:t> – Minneapolis ABE Level 5 </a:t>
            </a:r>
            <a:r>
              <a:rPr lang="en-US" sz="2000" dirty="0" smtClean="0">
                <a:hlinkClick r:id="rId2"/>
              </a:rPr>
              <a:t>https://abeweb.mpls.k12.mn.us/Search.aspx?who=English-Level-5</a:t>
            </a:r>
            <a:r>
              <a:rPr lang="en-US" sz="2000" dirty="0" smtClean="0"/>
              <a:t> 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000" dirty="0" err="1" smtClean="0"/>
              <a:t>ABEWeb</a:t>
            </a:r>
            <a:r>
              <a:rPr lang="en-US" sz="2000" dirty="0" smtClean="0"/>
              <a:t> – Minneapolis ABE Level 6 </a:t>
            </a:r>
            <a:r>
              <a:rPr lang="en-US" sz="2000" u="sng" dirty="0" smtClean="0">
                <a:hlinkClick r:id="rId3"/>
              </a:rPr>
              <a:t>https://abeweb.mpls.k12.mn.us/Search.aspx?who=English-Level-6</a:t>
            </a:r>
            <a:r>
              <a:rPr lang="en-US" sz="2000" u="sng" dirty="0" smtClean="0"/>
              <a:t> </a:t>
            </a:r>
            <a:endParaRPr lang="en-US" sz="20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2000" dirty="0" smtClean="0"/>
              <a:t>Marshall Adult Education      </a:t>
            </a:r>
            <a:r>
              <a:rPr lang="en-US" sz="2000" u="sng" dirty="0" smtClean="0">
                <a:hlinkClick r:id="rId4"/>
              </a:rPr>
              <a:t>http://www.marshalladulteducation.org/reading-skills-for-todays-adult</a:t>
            </a:r>
            <a:endParaRPr lang="en-US" sz="20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2000" dirty="0" err="1"/>
              <a:t>j</a:t>
            </a:r>
            <a:r>
              <a:rPr lang="en-US" sz="2000" dirty="0" err="1" smtClean="0"/>
              <a:t>ohnmh</a:t>
            </a:r>
            <a:r>
              <a:rPr lang="en-US" sz="2000" dirty="0" smtClean="0"/>
              <a:t>. com – Narrative practice </a:t>
            </a:r>
            <a:r>
              <a:rPr lang="en-US" sz="2000" dirty="0" smtClean="0">
                <a:hlinkClick r:id="rId5"/>
              </a:rPr>
              <a:t>http://johnmh.com/narratives/narratives34.htm</a:t>
            </a:r>
            <a:r>
              <a:rPr lang="en-US" sz="2000" dirty="0" smtClean="0"/>
              <a:t>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000" dirty="0" smtClean="0"/>
              <a:t>johnmh.com – Form 185/186 Practice      </a:t>
            </a:r>
            <a:r>
              <a:rPr lang="en-US" sz="2000" u="sng" dirty="0" smtClean="0">
                <a:hlinkClick r:id="rId6"/>
              </a:rPr>
              <a:t>http://johnmh.com/ILA/ila185.html</a:t>
            </a:r>
            <a:r>
              <a:rPr lang="en-US" sz="2000" u="sng" dirty="0" smtClean="0"/>
              <a:t> </a:t>
            </a:r>
          </a:p>
          <a:p>
            <a:pPr lvl="1">
              <a:lnSpc>
                <a:spcPct val="120000"/>
              </a:lnSpc>
              <a:spcBef>
                <a:spcPct val="40000"/>
              </a:spcBef>
              <a:buNone/>
            </a:pPr>
            <a:r>
              <a:rPr lang="en-US" sz="2000" dirty="0" smtClean="0"/>
              <a:t>California Distance Learning Project      </a:t>
            </a:r>
            <a:r>
              <a:rPr lang="en-US" sz="2000" dirty="0" smtClean="0">
                <a:hlinkClick r:id="rId7"/>
              </a:rPr>
              <a:t>http://www.cdlponline.org</a:t>
            </a:r>
            <a:endParaRPr lang="en-US" sz="20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2000" dirty="0" err="1" smtClean="0"/>
              <a:t>GCFLearnFree</a:t>
            </a:r>
            <a:r>
              <a:rPr lang="en-US" sz="2000" dirty="0" smtClean="0"/>
              <a:t>      </a:t>
            </a:r>
            <a:r>
              <a:rPr lang="en-US" sz="2000" u="sng" dirty="0" smtClean="0">
                <a:hlinkClick r:id="rId8"/>
              </a:rPr>
              <a:t>www.gcflearnfree.org</a:t>
            </a:r>
            <a:r>
              <a:rPr lang="en-US" sz="2000" dirty="0" smtClean="0"/>
              <a:t>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000" dirty="0" smtClean="0"/>
              <a:t>English-On-The-Web</a:t>
            </a:r>
            <a:r>
              <a:rPr lang="en-US" sz="2000" b="1" dirty="0" smtClean="0"/>
              <a:t>      </a:t>
            </a:r>
            <a:r>
              <a:rPr lang="en-US" sz="2000" u="sng" dirty="0" smtClean="0">
                <a:hlinkClick r:id="rId9"/>
              </a:rPr>
              <a:t>www.english-on-the-web.yolasite.com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88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b="1" dirty="0" smtClean="0"/>
              <a:t>ABE/GED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01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/>
              <a:t>Online Resources for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GED Test Prep Review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2"/>
              </a:rPr>
              <a:t>www.testprepreview.com/ged_practice.htm</a:t>
            </a:r>
            <a:endParaRPr lang="en-US" sz="5000" dirty="0" smtClean="0"/>
          </a:p>
          <a:p>
            <a:pPr marL="457200" indent="-457200"/>
            <a:r>
              <a:rPr lang="en-US" sz="5000" dirty="0" smtClean="0"/>
              <a:t>Varsity Tutors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3"/>
              </a:rPr>
              <a:t>www.varsitytutors.com/practice-tests</a:t>
            </a:r>
            <a:endParaRPr lang="en-US" sz="5000" dirty="0" smtClean="0"/>
          </a:p>
          <a:p>
            <a:r>
              <a:rPr lang="en-US" sz="5000" dirty="0" smtClean="0"/>
              <a:t>GED On The Web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4"/>
              </a:rPr>
              <a:t>http://ged-on-the-web.yolasite.com</a:t>
            </a:r>
            <a:r>
              <a:rPr lang="en-US" sz="5000" dirty="0" smtClean="0"/>
              <a:t> </a:t>
            </a:r>
          </a:p>
          <a:p>
            <a:r>
              <a:rPr lang="en-US" sz="5000" dirty="0" smtClean="0"/>
              <a:t>AAA Math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5"/>
              </a:rPr>
              <a:t>www.aaamath.com/B/lmpg.htm</a:t>
            </a:r>
            <a:endParaRPr lang="en-US" sz="5000" dirty="0" smtClean="0"/>
          </a:p>
          <a:p>
            <a:r>
              <a:rPr lang="en-US" sz="5000" dirty="0" err="1" smtClean="0"/>
              <a:t>Aplus</a:t>
            </a:r>
            <a:r>
              <a:rPr lang="en-US" sz="5000" dirty="0" smtClean="0"/>
              <a:t> Math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6"/>
              </a:rPr>
              <a:t>http://aplusmath.com</a:t>
            </a:r>
            <a:r>
              <a:rPr lang="en-US" sz="5000" dirty="0" smtClean="0"/>
              <a:t> </a:t>
            </a:r>
          </a:p>
          <a:p>
            <a:r>
              <a:rPr lang="en-US" sz="5000" dirty="0" smtClean="0"/>
              <a:t>Simple Fractions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7"/>
              </a:rPr>
              <a:t>www.sosmath.com/algebra/fraction/frac3/frac3.html</a:t>
            </a:r>
            <a:endParaRPr lang="en-US" sz="5000" dirty="0" smtClean="0"/>
          </a:p>
          <a:p>
            <a:r>
              <a:rPr lang="en-US" sz="5000" dirty="0" smtClean="0"/>
              <a:t>Math Worksheets Land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8"/>
              </a:rPr>
              <a:t>www.mathworksheetsland.com</a:t>
            </a:r>
            <a:endParaRPr lang="en-US" sz="5000" dirty="0" smtClean="0"/>
          </a:p>
          <a:p>
            <a:r>
              <a:rPr lang="en-US" sz="5000" dirty="0" smtClean="0"/>
              <a:t>Math Goodies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9"/>
              </a:rPr>
              <a:t>http://mathgoodies.com</a:t>
            </a:r>
            <a:endParaRPr lang="en-US" sz="5000" dirty="0" smtClean="0"/>
          </a:p>
          <a:p>
            <a:r>
              <a:rPr lang="en-US" sz="5000" dirty="0" smtClean="0"/>
              <a:t>Khan Academy Dashboard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10"/>
              </a:rPr>
              <a:t>https://www.khanacademy.org/exercisedashboard</a:t>
            </a:r>
            <a:endParaRPr lang="en-US" sz="5000" dirty="0" smtClean="0"/>
          </a:p>
          <a:p>
            <a:r>
              <a:rPr lang="en-US" sz="5000" dirty="0" smtClean="0"/>
              <a:t>Khan Academy</a:t>
            </a:r>
          </a:p>
          <a:p>
            <a:pPr marL="400050" lvl="1" indent="0">
              <a:buNone/>
            </a:pPr>
            <a:r>
              <a:rPr lang="en-US" sz="5000" dirty="0" smtClean="0">
                <a:hlinkClick r:id="rId11"/>
              </a:rPr>
              <a:t>https://www.khanacademy.org</a:t>
            </a:r>
            <a:endParaRPr lang="en-US" sz="50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06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33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Review of CASAS Tools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Class Profile by Competency</a:t>
            </a:r>
          </a:p>
          <a:p>
            <a:r>
              <a:rPr lang="en-US" dirty="0" smtClean="0"/>
              <a:t>Test Review</a:t>
            </a:r>
          </a:p>
          <a:p>
            <a:r>
              <a:rPr lang="en-US" dirty="0"/>
              <a:t>Sample Test Items –</a:t>
            </a:r>
            <a:r>
              <a:rPr lang="en-US" dirty="0">
                <a:hlinkClick r:id="rId2"/>
              </a:rPr>
              <a:t>https://www.casas.org/product-overviews/curriculum-management-instruction/sample-test-items</a:t>
            </a:r>
            <a:endParaRPr lang="en-US" dirty="0"/>
          </a:p>
          <a:p>
            <a:r>
              <a:rPr lang="en-US" dirty="0" smtClean="0"/>
              <a:t>Linking Documents</a:t>
            </a:r>
          </a:p>
          <a:p>
            <a:pPr marL="400050" lvl="1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www.mnabeassessment.com/competency_links.html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CASAS Test Prep Sites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/>
              <a:t>CASAS </a:t>
            </a:r>
            <a:r>
              <a:rPr lang="en-US" sz="2400" dirty="0"/>
              <a:t>Test Prep Activities</a:t>
            </a:r>
          </a:p>
          <a:p>
            <a:pPr marL="400050" lvl="1" indent="0">
              <a:buNone/>
            </a:pPr>
            <a:r>
              <a:rPr lang="en-US" sz="2400" u="sng" dirty="0">
                <a:hlinkClick r:id="rId2"/>
              </a:rPr>
              <a:t>http://www.milpitaschat.com/2010/04/casas-test-prep-activities-for-reading.html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CASAS Test Prep Websites &amp; Docs (HUBBS)</a:t>
            </a:r>
          </a:p>
          <a:p>
            <a:pPr marL="400050" lvl="1" indent="0">
              <a:buNone/>
            </a:pPr>
            <a:r>
              <a:rPr lang="en-US" sz="2400" u="sng" dirty="0">
                <a:hlinkClick r:id="rId3"/>
              </a:rPr>
              <a:t>http://hubbs.spps.org/casas_test_practice_websites.html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Minneapolis ABE</a:t>
            </a:r>
          </a:p>
          <a:p>
            <a:pPr marL="400050" lvl="1" indent="0">
              <a:buNone/>
            </a:pPr>
            <a:r>
              <a:rPr lang="en-US" sz="2400" u="sng" dirty="0">
                <a:hlinkClick r:id="rId4"/>
              </a:rPr>
              <a:t>http://abe.mpls.k12.mn.us/goto.html?source=abeweb.mpls.k12.mn.us</a:t>
            </a:r>
            <a:r>
              <a:rPr lang="en-US" sz="2400" u="sng" dirty="0" smtClean="0">
                <a:hlinkClick r:id="rId4"/>
              </a:rPr>
              <a:t>/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Test-Taking Practice: CASAS</a:t>
            </a:r>
          </a:p>
          <a:p>
            <a:pPr marL="400050" lvl="1" indent="0">
              <a:buNone/>
            </a:pPr>
            <a:r>
              <a:rPr lang="en-US" sz="2400" u="sng" dirty="0">
                <a:hlinkClick r:id="rId5"/>
              </a:rPr>
              <a:t>http://</a:t>
            </a:r>
            <a:r>
              <a:rPr lang="en-US" sz="2400" u="sng" dirty="0" smtClean="0">
                <a:hlinkClick r:id="rId5"/>
              </a:rPr>
              <a:t>www.seminolestate.edu/adult-ed/els/web_resources/test-taking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Adult and Family Education – CASAS Competency Links</a:t>
            </a:r>
          </a:p>
          <a:p>
            <a:pPr marL="400050" lvl="1" indent="0">
              <a:buNone/>
            </a:pP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www.web-esl.com/pages/ila.html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35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“Class Profile by Competency” forms</a:t>
            </a:r>
          </a:p>
          <a:p>
            <a:r>
              <a:rPr lang="en-US" dirty="0" smtClean="0"/>
              <a:t>Determine target competencies that need to be addressed</a:t>
            </a:r>
          </a:p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www.mnabeassessment.com/competency_links.html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 Options. . .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8001000" cy="5761079"/>
          </a:xfrm>
        </p:spPr>
      </p:pic>
      <p:sp>
        <p:nvSpPr>
          <p:cNvPr id="5" name="TextBox 4"/>
          <p:cNvSpPr txBox="1"/>
          <p:nvPr/>
        </p:nvSpPr>
        <p:spPr>
          <a:xfrm>
            <a:off x="4419600" y="2362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Search for lesson plans by competency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67000" y="2685365"/>
            <a:ext cx="1905000" cy="32316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4953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Search for lesson plans tied closely to the specific test item identified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24200" y="5257800"/>
            <a:ext cx="1600200" cy="15686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53200" y="62484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Go to website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9900" y="152400"/>
            <a:ext cx="8216900" cy="960438"/>
          </a:xfrm>
        </p:spPr>
        <p:txBody>
          <a:bodyPr>
            <a:normAutofit fontScale="90000"/>
          </a:bodyPr>
          <a:lstStyle/>
          <a:p>
            <a:r>
              <a:rPr lang="en-US" altLang="en-US" sz="3200" b="1" smtClean="0">
                <a:solidFill>
                  <a:schemeClr val="tx1"/>
                </a:solidFill>
              </a:rPr>
              <a:t>How to Develop a </a:t>
            </a:r>
            <a:br>
              <a:rPr lang="en-US" altLang="en-US" sz="3200" b="1" smtClean="0">
                <a:solidFill>
                  <a:schemeClr val="tx1"/>
                </a:solidFill>
              </a:rPr>
            </a:br>
            <a:r>
              <a:rPr lang="en-US" altLang="en-US" sz="3200" b="1" smtClean="0">
                <a:solidFill>
                  <a:schemeClr val="tx1"/>
                </a:solidFill>
              </a:rPr>
              <a:t>Competency-Based Lesson Plan (WIPPEA)</a:t>
            </a:r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DED5B32-F2AC-4231-9CBA-46B670F15C5E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700" b="1" smtClean="0"/>
              <a:t>WIPPEA – </a:t>
            </a:r>
            <a:r>
              <a:rPr lang="en-US" altLang="en-US" sz="2700" b="1" u="sng" smtClean="0"/>
              <a:t>W</a:t>
            </a:r>
            <a:r>
              <a:rPr lang="en-US" altLang="en-US" sz="2700" smtClean="0"/>
              <a:t>arm-up/</a:t>
            </a:r>
            <a:r>
              <a:rPr lang="en-US" altLang="en-US" sz="2700" b="1" u="sng" smtClean="0"/>
              <a:t>I</a:t>
            </a:r>
            <a:r>
              <a:rPr lang="en-US" altLang="en-US" sz="2700" smtClean="0"/>
              <a:t>ntroduction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700" b="1" smtClean="0"/>
              <a:t>		</a:t>
            </a:r>
            <a:r>
              <a:rPr lang="en-US" altLang="en-US" sz="2700" b="1" u="sng" smtClean="0"/>
              <a:t>P</a:t>
            </a:r>
            <a:r>
              <a:rPr lang="en-US" altLang="en-US" sz="2700" smtClean="0"/>
              <a:t>resentation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700" b="1" smtClean="0"/>
              <a:t>		</a:t>
            </a:r>
            <a:r>
              <a:rPr lang="en-US" altLang="en-US" sz="2700" b="1" u="sng" smtClean="0"/>
              <a:t>P</a:t>
            </a:r>
            <a:r>
              <a:rPr lang="en-US" altLang="en-US" sz="2700" smtClean="0"/>
              <a:t>ractice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700" b="1" smtClean="0"/>
              <a:t>		</a:t>
            </a:r>
            <a:r>
              <a:rPr lang="en-US" altLang="en-US" sz="2700" b="1" u="sng" smtClean="0"/>
              <a:t>E</a:t>
            </a:r>
            <a:r>
              <a:rPr lang="en-US" altLang="en-US" sz="2700" smtClean="0"/>
              <a:t>valuation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700" b="1" smtClean="0"/>
              <a:t>		</a:t>
            </a:r>
            <a:r>
              <a:rPr lang="en-US" altLang="en-US" sz="2700" b="1" u="sng" smtClean="0"/>
              <a:t>A</a:t>
            </a:r>
            <a:r>
              <a:rPr lang="en-US" altLang="en-US" sz="2700" smtClean="0"/>
              <a:t>pplication</a:t>
            </a:r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altLang="en-US" sz="2700" b="1" smtClean="0"/>
          </a:p>
          <a:p>
            <a:pPr marL="609600" indent="-609600">
              <a:lnSpc>
                <a:spcPct val="11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700" b="1" u="sng" smtClean="0"/>
              <a:t>W</a:t>
            </a:r>
            <a:r>
              <a:rPr lang="en-US" altLang="en-US" sz="2700" b="1" smtClean="0"/>
              <a:t>arm-Up/</a:t>
            </a:r>
            <a:r>
              <a:rPr lang="en-US" altLang="en-US" sz="2700" b="1" u="sng" smtClean="0"/>
              <a:t>I</a:t>
            </a:r>
            <a:r>
              <a:rPr lang="en-US" altLang="en-US" sz="2700" b="1" smtClean="0"/>
              <a:t>ntroduction:</a:t>
            </a:r>
          </a:p>
          <a:p>
            <a:pPr marL="990600" lvl="1" indent="-5334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700" smtClean="0"/>
              <a:t>Review of previously learned material.  Prepare for new lesson.  Establish purpose of lesson.</a:t>
            </a:r>
          </a:p>
        </p:txBody>
      </p:sp>
    </p:spTree>
    <p:extLst>
      <p:ext uri="{BB962C8B-B14F-4D97-AF65-F5344CB8AC3E}">
        <p14:creationId xmlns:p14="http://schemas.microsoft.com/office/powerpoint/2010/main" val="23724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WIPPEA (continued)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6881EEE-036F-41B4-A8DD-A73C7907BD29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609600" indent="-609600" fontAlgn="auto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2800" b="1" u="sng" dirty="0" smtClean="0"/>
              <a:t>P</a:t>
            </a:r>
            <a:r>
              <a:rPr lang="en-US" sz="2800" b="1" dirty="0" smtClean="0"/>
              <a:t>resentation:</a:t>
            </a:r>
          </a:p>
          <a:p>
            <a:pPr marL="990600" lvl="1" indent="-533400" fontAlgn="auto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700" dirty="0" smtClean="0"/>
              <a:t>Introduce new information and skills using a variety of activities and techniques.  Use a variety of strategies: visuals, </a:t>
            </a:r>
            <a:r>
              <a:rPr lang="en-US" sz="2700" dirty="0" err="1" smtClean="0"/>
              <a:t>realia</a:t>
            </a:r>
            <a:r>
              <a:rPr lang="en-US" sz="2700" dirty="0" smtClean="0"/>
              <a:t>, lecture, demonstration.</a:t>
            </a:r>
          </a:p>
          <a:p>
            <a:pPr marL="609600" indent="-609600"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2800" b="1" u="sng" dirty="0" smtClean="0"/>
              <a:t>P</a:t>
            </a:r>
            <a:r>
              <a:rPr lang="en-US" sz="2800" b="1" dirty="0" smtClean="0"/>
              <a:t>ractice:</a:t>
            </a:r>
          </a:p>
          <a:p>
            <a:pPr marL="990600" lvl="1" indent="-53340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700" dirty="0" smtClean="0"/>
              <a:t>Provide the learners with the opportunity to practice the new information and skills by integrating the new information in a controlled context.  Include Guided Practice (pair work, dictation, worksheets) and Communicative Practice (role play, team work, info exchange and problem-solving) when appropriate.  During the practice, monitor learners and provide feedback.</a:t>
            </a:r>
          </a:p>
          <a:p>
            <a:pPr marL="609600" indent="-609600" fontAlgn="auto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AutoNum type="arabicPeriod" startAt="4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27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Reminder! CASAS is a </a:t>
            </a:r>
            <a:r>
              <a:rPr lang="en-US" sz="3600" b="1" dirty="0" smtClean="0">
                <a:hlinkClick r:id="rId2"/>
              </a:rPr>
              <a:t>Standardized Test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0" fontAlgn="base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review test questions before beginning the testing session.</a:t>
            </a:r>
          </a:p>
          <a:p>
            <a:pPr lvl="0" fontAlgn="base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may not use dictionaries or calculators.</a:t>
            </a:r>
          </a:p>
          <a:p>
            <a:pPr lvl="0" fontAlgn="base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may not read questions to students.</a:t>
            </a:r>
          </a:p>
          <a:p>
            <a:pPr lvl="0" fontAlgn="base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review correct test answers with examinees.</a:t>
            </a:r>
          </a:p>
          <a:p>
            <a:pPr eaLnBrk="0" fontAlgn="base" hangingPunct="0"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materials must be kept in a secure location.</a:t>
            </a:r>
          </a:p>
          <a:p>
            <a:pPr eaLnBrk="0" fontAlgn="base" hangingPunct="0"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CASAS tests may not be copied, scanned, or duplicated.</a:t>
            </a:r>
          </a:p>
          <a:p>
            <a:pPr eaLnBrk="0" fontAlgn="base" hangingPunct="0"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Displays, questions, or answers from any CASAS test may not be used to create materials to help students answer CASAS test items.</a:t>
            </a:r>
          </a:p>
          <a:p>
            <a:pPr eaLnBrk="0" fontAlgn="base" hangingPunct="0"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Proctors must remain in the testing room at all times during the testing event.</a:t>
            </a:r>
          </a:p>
          <a:p>
            <a:pPr eaLnBrk="0" fontAlgn="base" hangingPunct="0"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students taking math tests are allowed to have scratch paper during administration of the assessment. The scratch paper must be collected at the end of test administration and destroyed.</a:t>
            </a:r>
          </a:p>
          <a:p>
            <a:pPr eaLnBrk="0" fontAlgn="base" hangingPunct="0">
              <a:spcAft>
                <a:spcPct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Pre- and post-tests – no more than </a:t>
            </a:r>
            <a:r>
              <a:rPr lang="en-US" sz="2000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hour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37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WIPPEA (continued)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n-US" altLang="en-US" sz="2800" b="1" u="sng" smtClean="0"/>
              <a:t>E</a:t>
            </a:r>
            <a:r>
              <a:rPr lang="en-US" altLang="en-US" sz="2800" b="1" smtClean="0"/>
              <a:t>valuation/Assessment:</a:t>
            </a:r>
          </a:p>
          <a:p>
            <a:pPr marL="990600" lvl="1" indent="-533400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mtClean="0"/>
              <a:t>Assess the learners and provide feedback.</a:t>
            </a:r>
          </a:p>
          <a:p>
            <a:pPr marL="609600" indent="-609600">
              <a:lnSpc>
                <a:spcPct val="12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n-US" altLang="en-US" sz="2800" b="1" u="sng" smtClean="0"/>
              <a:t>A</a:t>
            </a:r>
            <a:r>
              <a:rPr lang="en-US" altLang="en-US" sz="2800" b="1" smtClean="0"/>
              <a:t>pplication:</a:t>
            </a:r>
          </a:p>
          <a:p>
            <a:pPr marL="990600" lvl="1" indent="-533400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mtClean="0"/>
              <a:t>Learners apply new skills and knowledge in a functional context.</a:t>
            </a:r>
          </a:p>
        </p:txBody>
      </p:sp>
    </p:spTree>
    <p:extLst>
      <p:ext uri="{BB962C8B-B14F-4D97-AF65-F5344CB8AC3E}">
        <p14:creationId xmlns:p14="http://schemas.microsoft.com/office/powerpoint/2010/main" val="13283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www.mnabeassessment.com/competency_links.html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095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b="1" dirty="0" smtClean="0"/>
              <a:t>Sharing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89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task today. . 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overview/review of general instructional practices and websites that you can use to help students succeed</a:t>
            </a:r>
          </a:p>
          <a:p>
            <a:r>
              <a:rPr lang="en-US" dirty="0" smtClean="0"/>
              <a:t>Determine areas that students need to work on, based on previous test results</a:t>
            </a:r>
          </a:p>
          <a:p>
            <a:r>
              <a:rPr lang="en-US" dirty="0" smtClean="0"/>
              <a:t>Find or create lessons that will help your students be better prepared to take a CASAS post-test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Meaningful interaction and natural communication in the target language are necessary for successful language acquisition.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Learners need to use the language</a:t>
            </a:r>
            <a:r>
              <a:rPr lang="en-US" dirty="0" smtClean="0"/>
              <a:t>, not simply talk about it. </a:t>
            </a:r>
          </a:p>
          <a:p>
            <a:r>
              <a:rPr lang="en-US" dirty="0" smtClean="0"/>
              <a:t>Give learners </a:t>
            </a:r>
            <a:r>
              <a:rPr lang="en-US" b="1" dirty="0" smtClean="0"/>
              <a:t>opportunities and purposes for communication </a:t>
            </a:r>
            <a:r>
              <a:rPr lang="en-US" dirty="0" smtClean="0"/>
              <a:t>that reflect or relate to their lives. 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authentic materials </a:t>
            </a:r>
            <a:r>
              <a:rPr lang="en-US" dirty="0" smtClean="0"/>
              <a:t>in activities whenever possible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600" dirty="0" smtClean="0"/>
              <a:t>*“Beginning to Work with Adult English Language Learners: Some Considerations” – Mary Ann Cunningham </a:t>
            </a:r>
            <a:r>
              <a:rPr lang="en-US" sz="1600" dirty="0" err="1" smtClean="0"/>
              <a:t>Florez</a:t>
            </a:r>
            <a:r>
              <a:rPr lang="en-US" sz="1600" dirty="0" smtClean="0"/>
              <a:t> and Miriam Burt, National Center for ESL Literacy Education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61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Beginning Literacy ESL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3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Skills that should be addressed at the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Beginning ESL Literacy Level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sz="3600" b="1" dirty="0" smtClean="0"/>
              <a:t>“Picture Literacy” </a:t>
            </a:r>
          </a:p>
          <a:p>
            <a:r>
              <a:rPr lang="en-US" dirty="0" smtClean="0"/>
              <a:t>Ability to recognize pictures is taken for granted </a:t>
            </a:r>
          </a:p>
          <a:p>
            <a:r>
              <a:rPr lang="en-US" dirty="0" smtClean="0"/>
              <a:t>Assumption that non-verbal visual images are a universal language </a:t>
            </a:r>
          </a:p>
          <a:p>
            <a:r>
              <a:rPr lang="en-US" dirty="0" smtClean="0"/>
              <a:t>The viewer must know certain conventions</a:t>
            </a:r>
          </a:p>
          <a:p>
            <a:r>
              <a:rPr lang="en-US" dirty="0" smtClean="0"/>
              <a:t>We can help our students by following a systematic approach</a:t>
            </a:r>
          </a:p>
        </p:txBody>
      </p:sp>
    </p:spTree>
    <p:extLst>
      <p:ext uri="{BB962C8B-B14F-4D97-AF65-F5344CB8AC3E}">
        <p14:creationId xmlns:p14="http://schemas.microsoft.com/office/powerpoint/2010/main" val="31242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Picture Literacy</a:t>
            </a:r>
          </a:p>
        </p:txBody>
      </p:sp>
      <p:pic>
        <p:nvPicPr>
          <p:cNvPr id="4" name="Content Placeholder 3" descr="ora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209800"/>
            <a:ext cx="1435100" cy="1550988"/>
          </a:xfrm>
        </p:spPr>
      </p:pic>
      <p:pic>
        <p:nvPicPr>
          <p:cNvPr id="5" name="Picture 4" descr="orange draw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orange drawing col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209800"/>
            <a:ext cx="14652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orange bw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905000"/>
            <a:ext cx="17224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33400" y="40386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w Cen MT" pitchFamily="34" charset="0"/>
              </a:rPr>
              <a:t>Photo of real orange</a:t>
            </a: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2667000" y="3962400"/>
            <a:ext cx="137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w Cen MT" pitchFamily="34" charset="0"/>
              </a:rPr>
              <a:t>Realistic drawing of an orange</a:t>
            </a: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5029200" y="3886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w Cen MT" pitchFamily="34" charset="0"/>
              </a:rPr>
              <a:t>Stylized color drawing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7162800" y="3962400"/>
            <a:ext cx="1447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w Cen MT" pitchFamily="34" charset="0"/>
              </a:rPr>
              <a:t>Black and white stylized drawing</a:t>
            </a:r>
          </a:p>
        </p:txBody>
      </p:sp>
    </p:spTree>
    <p:extLst>
      <p:ext uri="{BB962C8B-B14F-4D97-AF65-F5344CB8AC3E}">
        <p14:creationId xmlns:p14="http://schemas.microsoft.com/office/powerpoint/2010/main" val="25273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1324</Words>
  <Application>Microsoft Office PowerPoint</Application>
  <PresentationFormat>On-screen Show (4:3)</PresentationFormat>
  <Paragraphs>239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Tw Cen MT</vt:lpstr>
      <vt:lpstr>Wingdings</vt:lpstr>
      <vt:lpstr>Wingdings 2</vt:lpstr>
      <vt:lpstr>1_Office Theme</vt:lpstr>
      <vt:lpstr>Tools to Aid Instruction –  CASAS Post-test Prep </vt:lpstr>
      <vt:lpstr>What do you teach?</vt:lpstr>
      <vt:lpstr>What do you do to prepare your students to take a CASAS post-test?</vt:lpstr>
      <vt:lpstr>Reminder! CASAS is a Standardized Test</vt:lpstr>
      <vt:lpstr>Our task today. . .</vt:lpstr>
      <vt:lpstr>Meaningful interaction and natural communication in the target language are necessary for successful language acquisition.</vt:lpstr>
      <vt:lpstr> Beginning Literacy ESL</vt:lpstr>
      <vt:lpstr>Skills that should be addressed at the  Beginning ESL Literacy Level</vt:lpstr>
      <vt:lpstr>Picture Literacy</vt:lpstr>
      <vt:lpstr>Picture Literacy</vt:lpstr>
      <vt:lpstr>Resources Linked to Forms 27 and 28</vt:lpstr>
      <vt:lpstr>Resources linked to Forms 27 and 28</vt:lpstr>
      <vt:lpstr> Targeted Online Activities for Student Use </vt:lpstr>
      <vt:lpstr> Low Beginning ESL</vt:lpstr>
      <vt:lpstr> See a teacher in action! </vt:lpstr>
      <vt:lpstr>Materials Online for Teacher Use</vt:lpstr>
      <vt:lpstr> Targeted Online Activities for Student Use </vt:lpstr>
      <vt:lpstr> Low Intermediate ESL</vt:lpstr>
      <vt:lpstr>Questions for discussion:</vt:lpstr>
      <vt:lpstr>Incorporating Graphic Organizers</vt:lpstr>
      <vt:lpstr>Sites for Reading Samples</vt:lpstr>
      <vt:lpstr>Materials Online for Teacher Use</vt:lpstr>
      <vt:lpstr> Targeted Online Activities for Student Use </vt:lpstr>
      <vt:lpstr> Advanced ESL</vt:lpstr>
      <vt:lpstr>Some Strategies</vt:lpstr>
      <vt:lpstr>Vocabulary Instruction</vt:lpstr>
      <vt:lpstr>Fluency</vt:lpstr>
      <vt:lpstr>Sites for Reading Comprehension Resources</vt:lpstr>
      <vt:lpstr>Graphic Organizers</vt:lpstr>
      <vt:lpstr> Targeted Online Activities for Student Use </vt:lpstr>
      <vt:lpstr>ABE/GED</vt:lpstr>
      <vt:lpstr>Online Resources for Students</vt:lpstr>
      <vt:lpstr>Questions?</vt:lpstr>
      <vt:lpstr>Review of CASAS Tools</vt:lpstr>
      <vt:lpstr>CASAS Test Prep Sites</vt:lpstr>
      <vt:lpstr>Your Assignment</vt:lpstr>
      <vt:lpstr>Two Options. . .</vt:lpstr>
      <vt:lpstr>How to Develop a  Competency-Based Lesson Plan (WIPPEA)</vt:lpstr>
      <vt:lpstr>WIPPEA (continued)</vt:lpstr>
      <vt:lpstr>WIPPEA (continued)</vt:lpstr>
      <vt:lpstr>Link to Presentation</vt:lpstr>
      <vt:lpstr>Sharing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</dc:creator>
  <cp:lastModifiedBy>Martha Olsen</cp:lastModifiedBy>
  <cp:revision>37</cp:revision>
  <dcterms:created xsi:type="dcterms:W3CDTF">2014-02-17T23:11:37Z</dcterms:created>
  <dcterms:modified xsi:type="dcterms:W3CDTF">2014-06-06T16:43:23Z</dcterms:modified>
</cp:coreProperties>
</file>